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66" r:id="rId6"/>
    <p:sldId id="268" r:id="rId7"/>
    <p:sldId id="269" r:id="rId8"/>
    <p:sldId id="270" r:id="rId9"/>
    <p:sldId id="271" r:id="rId10"/>
    <p:sldId id="273" r:id="rId11"/>
    <p:sldId id="272" r:id="rId12"/>
    <p:sldId id="274" r:id="rId13"/>
    <p:sldId id="275" r:id="rId14"/>
    <p:sldId id="276" r:id="rId15"/>
    <p:sldId id="278" r:id="rId16"/>
    <p:sldId id="277" r:id="rId17"/>
  </p:sldIdLst>
  <p:sldSz cx="12192000" cy="6858000"/>
  <p:notesSz cx="6815138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960784313725492E-2"/>
          <c:y val="3.5023709948526174E-2"/>
          <c:w val="0.94117647058823528"/>
          <c:h val="0.855632451443670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D884-4F1A-A0C2-D897660F231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D884-4F1A-A0C2-D897660F2314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D884-4F1A-A0C2-D897660F2314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D884-4F1A-A0C2-D897660F23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Дотация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 formatCode="#,##0">
                  <c:v>93137</c:v>
                </c:pt>
                <c:pt idx="1">
                  <c:v>24043.7</c:v>
                </c:pt>
                <c:pt idx="2">
                  <c:v>224944.2</c:v>
                </c:pt>
                <c:pt idx="3">
                  <c:v>8807.4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25-481F-9FDD-1008B40718A6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Исполнение</a:t>
            </a:r>
            <a:r>
              <a:rPr lang="ru-RU" baseline="0" dirty="0" smtClean="0"/>
              <a:t> на 01.10.2023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419805.04</c:v>
                </c:pt>
                <c:pt idx="1">
                  <c:v>350932.3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A-42BA-9272-33A9AB47AA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72534367"/>
        <c:axId val="1872538527"/>
        <c:axId val="0"/>
      </c:bar3DChart>
      <c:catAx>
        <c:axId val="18725343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2538527"/>
        <c:crosses val="autoZero"/>
        <c:auto val="1"/>
        <c:lblAlgn val="ctr"/>
        <c:lblOffset val="100"/>
        <c:noMultiLvlLbl val="0"/>
      </c:catAx>
      <c:valAx>
        <c:axId val="1872538527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872534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4DA-4CAB-8762-4402D456AF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3F4-4E7A-9C97-59E310330B4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3F4-4E7A-9C97-59E310330B4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D3F4-4E7A-9C97-59E310330B4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3F4-4E7A-9C97-59E310330B4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3F4-4E7A-9C97-59E310330B4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A4DA-4CAB-8762-4402D456AFA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A4DA-4CAB-8762-4402D456AFA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A4DA-4CAB-8762-4402D456AFA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3F4-4E7A-9C97-59E310330B4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D3F4-4E7A-9C97-59E310330B4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A4DA-4CAB-8762-4402D456AFA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A4DA-4CAB-8762-4402D456AFAF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A4DA-4CAB-8762-4402D456AFAF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A4DA-4CAB-8762-4402D456AFAF}"/>
              </c:ext>
            </c:extLst>
          </c:dPt>
          <c:dLbls>
            <c:dLbl>
              <c:idx val="4"/>
              <c:layout>
                <c:manualLayout>
                  <c:x val="-8.8883355205777465E-3"/>
                  <c:y val="-6.10085898353614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F4-4E7A-9C97-59E310330B40}"/>
                </c:ext>
              </c:extLst>
            </c:dLbl>
            <c:dLbl>
              <c:idx val="5"/>
              <c:layout>
                <c:manualLayout>
                  <c:x val="-2.2284512640876708E-3"/>
                  <c:y val="-4.353686471009307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F4-4E7A-9C97-59E310330B40}"/>
                </c:ext>
              </c:extLst>
            </c:dLbl>
            <c:dLbl>
              <c:idx val="6"/>
              <c:layout>
                <c:manualLayout>
                  <c:x val="0.12968750000000001"/>
                  <c:y val="-0.142968741205170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DA-4CAB-8762-4402D456AFAF}"/>
                </c:ext>
              </c:extLst>
            </c:dLbl>
            <c:dLbl>
              <c:idx val="7"/>
              <c:layout>
                <c:manualLayout>
                  <c:x val="6.4062499999999939E-2"/>
                  <c:y val="-0.1453124910609934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4DA-4CAB-8762-4402D456AFAF}"/>
                </c:ext>
              </c:extLst>
            </c:dLbl>
            <c:dLbl>
              <c:idx val="8"/>
              <c:layout>
                <c:manualLayout>
                  <c:x val="-1.5625000000000001E-3"/>
                  <c:y val="-0.140624991349348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4DA-4CAB-8762-4402D456AFAF}"/>
                </c:ext>
              </c:extLst>
            </c:dLbl>
            <c:dLbl>
              <c:idx val="9"/>
              <c:layout>
                <c:manualLayout>
                  <c:x val="-5.7812500000000031E-2"/>
                  <c:y val="-0.1429687412051709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F4-4E7A-9C97-59E310330B40}"/>
                </c:ext>
              </c:extLst>
            </c:dLbl>
            <c:dLbl>
              <c:idx val="10"/>
              <c:layout>
                <c:manualLayout>
                  <c:x val="0.10312499999999988"/>
                  <c:y val="-2.343749855822474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F4-4E7A-9C97-59E310330B4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Лист1!$A$2:$A$16</c:f>
              <c:strCache>
                <c:ptCount val="11"/>
                <c:pt idx="0">
                  <c:v>Образование 208 814</c:v>
                </c:pt>
                <c:pt idx="1">
                  <c:v>Социальная политика 68204,8</c:v>
                </c:pt>
                <c:pt idx="2">
                  <c:v>Культура 37204,7</c:v>
                </c:pt>
                <c:pt idx="3">
                  <c:v>Общегосударственные расходы 24460,7</c:v>
                </c:pt>
                <c:pt idx="4">
                  <c:v>Национальная экономика 9427,9</c:v>
                </c:pt>
                <c:pt idx="5">
                  <c:v>Межбюджетные трансферты сельским поселениям 9270,2</c:v>
                </c:pt>
                <c:pt idx="6">
                  <c:v>Жилищно-коммунальное хощяйство 5200,4</c:v>
                </c:pt>
                <c:pt idx="7">
                  <c:v>Национальная безопасность и правоохранительная деятельность 2499,8</c:v>
                </c:pt>
                <c:pt idx="8">
                  <c:v>Национальная оборона 738,6</c:v>
                </c:pt>
                <c:pt idx="9">
                  <c:v>Физическая культура и спорт 2923</c:v>
                </c:pt>
                <c:pt idx="10">
                  <c:v>Охрана окружающей среды 0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208814</c:v>
                </c:pt>
                <c:pt idx="1">
                  <c:v>68204.800000000003</c:v>
                </c:pt>
                <c:pt idx="2">
                  <c:v>37204.699999999997</c:v>
                </c:pt>
                <c:pt idx="3" formatCode="#,##0.00">
                  <c:v>24460.7</c:v>
                </c:pt>
                <c:pt idx="4">
                  <c:v>9427.9</c:v>
                </c:pt>
                <c:pt idx="5">
                  <c:v>9270.2000000000007</c:v>
                </c:pt>
                <c:pt idx="6">
                  <c:v>5200.3999999999996</c:v>
                </c:pt>
                <c:pt idx="7">
                  <c:v>2499.8000000000002</c:v>
                </c:pt>
                <c:pt idx="8">
                  <c:v>738.6</c:v>
                </c:pt>
                <c:pt idx="9">
                  <c:v>292.3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4-4E7A-9C97-59E310330B4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86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19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293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3906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132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8576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800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634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37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49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042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92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25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22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1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38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B4387E-089E-47C3-BDB9-85BCA858544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F67ED3-3404-4FEC-BA49-B0F16156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264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4244" y="724797"/>
            <a:ext cx="9144000" cy="355310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Исполнение бюджета муниципального района «</a:t>
            </a:r>
            <a:r>
              <a:rPr lang="ru-RU" dirty="0" err="1" smtClean="0"/>
              <a:t>Чаа-Хольский</a:t>
            </a:r>
            <a:r>
              <a:rPr lang="ru-RU" dirty="0" smtClean="0"/>
              <a:t> </a:t>
            </a:r>
            <a:r>
              <a:rPr lang="ru-RU" dirty="0" err="1" smtClean="0"/>
              <a:t>кожуун</a:t>
            </a:r>
            <a:r>
              <a:rPr lang="ru-RU" dirty="0" smtClean="0"/>
              <a:t> Республики Тыва» за 9 месяцев 2023 г.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6252" y="4675464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Докладывает:</a:t>
            </a:r>
          </a:p>
          <a:p>
            <a:pPr algn="l"/>
            <a:r>
              <a:rPr lang="ru-RU" dirty="0" smtClean="0"/>
              <a:t>Начальник финансового управления администрации </a:t>
            </a:r>
            <a:r>
              <a:rPr lang="ru-RU" dirty="0" err="1" smtClean="0"/>
              <a:t>Чаа-Хольского</a:t>
            </a:r>
            <a:r>
              <a:rPr lang="ru-RU" dirty="0" smtClean="0"/>
              <a:t> </a:t>
            </a:r>
            <a:r>
              <a:rPr lang="ru-RU" dirty="0" err="1" smtClean="0"/>
              <a:t>кожууна</a:t>
            </a:r>
            <a:r>
              <a:rPr lang="ru-RU" dirty="0" smtClean="0"/>
              <a:t> Республики Тыва</a:t>
            </a:r>
          </a:p>
          <a:p>
            <a:pPr algn="l"/>
            <a:r>
              <a:rPr lang="ru-RU" dirty="0" err="1" smtClean="0"/>
              <a:t>Ховалыг</a:t>
            </a:r>
            <a:r>
              <a:rPr lang="ru-RU" dirty="0" smtClean="0"/>
              <a:t> </a:t>
            </a:r>
            <a:r>
              <a:rPr lang="ru-RU" dirty="0" err="1" smtClean="0"/>
              <a:t>Карамаа</a:t>
            </a:r>
            <a:r>
              <a:rPr lang="ru-RU" dirty="0" smtClean="0"/>
              <a:t> Владимировна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099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217" y="798945"/>
            <a:ext cx="10109777" cy="186574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муниципальных программ бюджета за 9 месяцев 2023 г.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55782" y="3334327"/>
            <a:ext cx="3343564" cy="1893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2021 год –</a:t>
            </a:r>
          </a:p>
          <a:p>
            <a:pPr algn="ctr"/>
            <a:r>
              <a:rPr lang="ru-RU" dirty="0" smtClean="0"/>
              <a:t>230 760,1 тыс. рублей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65963" y="3334327"/>
            <a:ext cx="3048000" cy="1893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2022 год – </a:t>
            </a:r>
          </a:p>
          <a:p>
            <a:pPr algn="ctr"/>
            <a:r>
              <a:rPr lang="ru-RU" dirty="0" smtClean="0"/>
              <a:t>343 571,7 тыс. рублей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95434" y="3334327"/>
            <a:ext cx="2852016" cy="1893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2023 год – </a:t>
            </a:r>
          </a:p>
          <a:p>
            <a:pPr algn="ctr"/>
            <a:r>
              <a:rPr lang="ru-RU" dirty="0" smtClean="0"/>
              <a:t>317 939,1 тыс. рублей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41600" y="4858327"/>
            <a:ext cx="1902691" cy="9605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 в общем объеме расходов бюджета 63,9%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62255" y="4830617"/>
            <a:ext cx="1967345" cy="988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 в общем объеме расходов бюджета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87,9%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993746" y="4719782"/>
            <a:ext cx="1736436" cy="109912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 в общем объеме расходов бюджета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86,8 %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9513455" y="2493817"/>
            <a:ext cx="2216727" cy="1062183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за 9 месяцев 2023 г. – 82,6%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125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94974"/>
            <a:ext cx="10515600" cy="9688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муниципальных программ бюджета муниципального района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Чаа-Хольский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кожуун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Республики Тыва за 9 месяцев, тыс. рублей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99836" y="1311564"/>
            <a:ext cx="10515600" cy="4851977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План 2023                                         Факт 2023 за 9 месяцев                                 Факт 2022 за 9 месяцев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1570182" y="2272145"/>
            <a:ext cx="2382982" cy="3251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385 002,2</a:t>
            </a:r>
            <a:endParaRPr lang="ru-RU" dirty="0"/>
          </a:p>
        </p:txBody>
      </p:sp>
      <p:sp>
        <p:nvSpPr>
          <p:cNvPr id="6" name="Цилиндр 5"/>
          <p:cNvSpPr/>
          <p:nvPr/>
        </p:nvSpPr>
        <p:spPr>
          <a:xfrm>
            <a:off x="5237018" y="3278909"/>
            <a:ext cx="2041237" cy="224443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317 939,1</a:t>
            </a:r>
            <a:endParaRPr lang="ru-RU" dirty="0"/>
          </a:p>
        </p:txBody>
      </p:sp>
      <p:sp>
        <p:nvSpPr>
          <p:cNvPr id="7" name="Цилиндр 6"/>
          <p:cNvSpPr/>
          <p:nvPr/>
        </p:nvSpPr>
        <p:spPr>
          <a:xfrm>
            <a:off x="8922327" y="3278909"/>
            <a:ext cx="1967346" cy="224443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343 571,7</a:t>
            </a:r>
            <a:endParaRPr lang="ru-RU" dirty="0"/>
          </a:p>
        </p:txBody>
      </p:sp>
      <p:sp>
        <p:nvSpPr>
          <p:cNvPr id="9" name="Стрелка влево 8"/>
          <p:cNvSpPr/>
          <p:nvPr/>
        </p:nvSpPr>
        <p:spPr>
          <a:xfrm rot="20755621">
            <a:off x="6940077" y="2111478"/>
            <a:ext cx="2516895" cy="7995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-25 632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178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304" y="0"/>
            <a:ext cx="10515600" cy="719666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исполнения муниципальных программ муниципального района «</a:t>
            </a:r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Чаа-Хольский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кожуун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Республики Тыва» за 9 месяцев 2023 год</a:t>
            </a: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984911"/>
              </p:ext>
            </p:extLst>
          </p:nvPr>
        </p:nvGraphicFramePr>
        <p:xfrm>
          <a:off x="110836" y="719666"/>
          <a:ext cx="12007275" cy="585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655">
                  <a:extLst>
                    <a:ext uri="{9D8B030D-6E8A-4147-A177-3AD203B41FA5}">
                      <a16:colId xmlns:a16="http://schemas.microsoft.com/office/drawing/2014/main" val="3876126627"/>
                    </a:ext>
                  </a:extLst>
                </a:gridCol>
                <a:gridCol w="5384800">
                  <a:extLst>
                    <a:ext uri="{9D8B030D-6E8A-4147-A177-3AD203B41FA5}">
                      <a16:colId xmlns:a16="http://schemas.microsoft.com/office/drawing/2014/main" val="3770076703"/>
                    </a:ext>
                  </a:extLst>
                </a:gridCol>
                <a:gridCol w="1099127">
                  <a:extLst>
                    <a:ext uri="{9D8B030D-6E8A-4147-A177-3AD203B41FA5}">
                      <a16:colId xmlns:a16="http://schemas.microsoft.com/office/drawing/2014/main" val="3364543259"/>
                    </a:ext>
                  </a:extLst>
                </a:gridCol>
                <a:gridCol w="1339273">
                  <a:extLst>
                    <a:ext uri="{9D8B030D-6E8A-4147-A177-3AD203B41FA5}">
                      <a16:colId xmlns:a16="http://schemas.microsoft.com/office/drawing/2014/main" val="916303966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1624072485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962741753"/>
                    </a:ext>
                  </a:extLst>
                </a:gridCol>
                <a:gridCol w="1108366">
                  <a:extLst>
                    <a:ext uri="{9D8B030D-6E8A-4147-A177-3AD203B41FA5}">
                      <a16:colId xmlns:a16="http://schemas.microsoft.com/office/drawing/2014/main" val="3345014189"/>
                    </a:ext>
                  </a:extLst>
                </a:gridCol>
              </a:tblGrid>
              <a:tr h="678065"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2023 год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 9 месяцев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за 9 месяцев 2022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2023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2022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783225"/>
                  </a:ext>
                </a:extLst>
              </a:tr>
              <a:tr h="67806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«Социальная поддержка граждан и семьям с детьми в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Тыва на 2021-2023 годы»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78 463,32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60 887,57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104 575,7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493746"/>
                  </a:ext>
                </a:extLst>
              </a:tr>
              <a:tr h="49177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«Спорт- норма жизни на 2019-2024 годы в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123517"/>
                  </a:ext>
                </a:extLst>
              </a:tr>
              <a:tr h="87179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«Обеспечение пожарной безопасности и защиты населения, территорий муниципального района «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Тыва» от чрезвычайных ситуаций природного и техногенного характера на 2021-2023 годы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244731"/>
                  </a:ext>
                </a:extLst>
              </a:tr>
              <a:tr h="49177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«Повышение безопасности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дорожного движения в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1385,23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1179,38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18601"/>
                  </a:ext>
                </a:extLst>
              </a:tr>
              <a:tr h="67806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«Повышение эффективности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надежности функционирования жилищно-коммунального хозяйства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2021-2023 годы»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3530,78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1838,16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2418,2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628117"/>
                  </a:ext>
                </a:extLst>
              </a:tr>
              <a:tr h="49177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«Предупреждение и борьба с социально-значимыми заболеваниями в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824,69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335267"/>
                  </a:ext>
                </a:extLst>
              </a:tr>
              <a:tr h="49177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«Развитие культуры и искусства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63 885,81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47 428,39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48616,0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369935"/>
                  </a:ext>
                </a:extLst>
              </a:tr>
              <a:tr h="49177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«Профилактика преступлений и иных правонарушений в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82,28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335694"/>
                  </a:ext>
                </a:extLst>
              </a:tr>
              <a:tr h="49177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«Развитие образования и науки в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217 090,7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196 786,7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175 360,2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977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98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73" y="120072"/>
            <a:ext cx="11896436" cy="653934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24479"/>
              </p:ext>
            </p:extLst>
          </p:nvPr>
        </p:nvGraphicFramePr>
        <p:xfrm>
          <a:off x="120077" y="120072"/>
          <a:ext cx="11896430" cy="6651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541">
                  <a:extLst>
                    <a:ext uri="{9D8B030D-6E8A-4147-A177-3AD203B41FA5}">
                      <a16:colId xmlns:a16="http://schemas.microsoft.com/office/drawing/2014/main" val="1047881657"/>
                    </a:ext>
                  </a:extLst>
                </a:gridCol>
                <a:gridCol w="4959927">
                  <a:extLst>
                    <a:ext uri="{9D8B030D-6E8A-4147-A177-3AD203B41FA5}">
                      <a16:colId xmlns:a16="http://schemas.microsoft.com/office/drawing/2014/main" val="3784978276"/>
                    </a:ext>
                  </a:extLst>
                </a:gridCol>
                <a:gridCol w="1302328">
                  <a:extLst>
                    <a:ext uri="{9D8B030D-6E8A-4147-A177-3AD203B41FA5}">
                      <a16:colId xmlns:a16="http://schemas.microsoft.com/office/drawing/2014/main" val="798724338"/>
                    </a:ext>
                  </a:extLst>
                </a:gridCol>
                <a:gridCol w="1339272">
                  <a:extLst>
                    <a:ext uri="{9D8B030D-6E8A-4147-A177-3AD203B41FA5}">
                      <a16:colId xmlns:a16="http://schemas.microsoft.com/office/drawing/2014/main" val="270828967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98078869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20265706"/>
                    </a:ext>
                  </a:extLst>
                </a:gridCol>
                <a:gridCol w="1015998">
                  <a:extLst>
                    <a:ext uri="{9D8B030D-6E8A-4147-A177-3AD203B41FA5}">
                      <a16:colId xmlns:a16="http://schemas.microsoft.com/office/drawing/2014/main" val="3594495867"/>
                    </a:ext>
                  </a:extLst>
                </a:gridCol>
              </a:tblGrid>
              <a:tr h="674255"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2023 год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 9 месяцев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за 9 месяцев 2022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2023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2022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9706"/>
                  </a:ext>
                </a:extLst>
              </a:tr>
              <a:tr h="8174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«Повышение эффективности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управления муниципальными финансами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2021-2023 годы»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814290"/>
                  </a:ext>
                </a:extLst>
              </a:tr>
              <a:tr h="8174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«Обеспечение жильем молодых семей 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2725,91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2725,91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359932"/>
                  </a:ext>
                </a:extLst>
              </a:tr>
              <a:tr h="8174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«Развитие сельского хозяйства и регулирования рынков сельскохозяйственной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продукции, сырья и продовольствия в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222552"/>
                  </a:ext>
                </a:extLst>
              </a:tr>
              <a:tr h="8174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«Формирование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комфортной городской среды в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2040,4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2040,4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542665"/>
                  </a:ext>
                </a:extLst>
              </a:tr>
              <a:tr h="8174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«Поддержка 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малого и среднего предпринимательства в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65392"/>
                  </a:ext>
                </a:extLst>
              </a:tr>
              <a:tr h="8174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«Противодействие коррупции»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203114"/>
                  </a:ext>
                </a:extLst>
              </a:tr>
              <a:tr h="8174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«Развитие земельно-имущественных отношений на территории муниципального района «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Чаа-Хольский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718,35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92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632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658768"/>
              </p:ext>
            </p:extLst>
          </p:nvPr>
        </p:nvGraphicFramePr>
        <p:xfrm>
          <a:off x="304796" y="193966"/>
          <a:ext cx="11794839" cy="6467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422">
                  <a:extLst>
                    <a:ext uri="{9D8B030D-6E8A-4147-A177-3AD203B41FA5}">
                      <a16:colId xmlns:a16="http://schemas.microsoft.com/office/drawing/2014/main" val="3100111373"/>
                    </a:ext>
                  </a:extLst>
                </a:gridCol>
                <a:gridCol w="5514109">
                  <a:extLst>
                    <a:ext uri="{9D8B030D-6E8A-4147-A177-3AD203B41FA5}">
                      <a16:colId xmlns:a16="http://schemas.microsoft.com/office/drawing/2014/main" val="3131686728"/>
                    </a:ext>
                  </a:extLst>
                </a:gridCol>
                <a:gridCol w="1145309">
                  <a:extLst>
                    <a:ext uri="{9D8B030D-6E8A-4147-A177-3AD203B41FA5}">
                      <a16:colId xmlns:a16="http://schemas.microsoft.com/office/drawing/2014/main" val="1089815407"/>
                    </a:ext>
                  </a:extLst>
                </a:gridCol>
                <a:gridCol w="1256146">
                  <a:extLst>
                    <a:ext uri="{9D8B030D-6E8A-4147-A177-3AD203B41FA5}">
                      <a16:colId xmlns:a16="http://schemas.microsoft.com/office/drawing/2014/main" val="2055463782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54484008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1131953"/>
                    </a:ext>
                  </a:extLst>
                </a:gridCol>
                <a:gridCol w="1052944">
                  <a:extLst>
                    <a:ext uri="{9D8B030D-6E8A-4147-A177-3AD203B41FA5}">
                      <a16:colId xmlns:a16="http://schemas.microsoft.com/office/drawing/2014/main" val="43476523"/>
                    </a:ext>
                  </a:extLst>
                </a:gridCol>
              </a:tblGrid>
              <a:tr h="952005"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2023 год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 9 месяцев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за 9 месяцев 2022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2023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2022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812984"/>
                  </a:ext>
                </a:extLst>
              </a:tr>
              <a:tr h="5442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«Обеспечение деятельности органов местного самоуправления»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5940,52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2965,29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5952,77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363929"/>
                  </a:ext>
                </a:extLst>
              </a:tr>
              <a:tr h="5634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«Развитие архивного дела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290168"/>
                  </a:ext>
                </a:extLst>
              </a:tr>
              <a:tr h="60036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Тыва «Государственная молодежная политика»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751220"/>
                  </a:ext>
                </a:extLst>
              </a:tr>
              <a:tr h="61883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 «Преодоление бедности»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424650"/>
                  </a:ext>
                </a:extLst>
              </a:tr>
              <a:tr h="5726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территориального общественного самоуправления на территории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455634"/>
                  </a:ext>
                </a:extLst>
              </a:tr>
              <a:tr h="59112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«Профилактика безнадзорности и правонарушений несовершеннолетних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320610"/>
                  </a:ext>
                </a:extLst>
              </a:tr>
              <a:tr h="5541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системы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обращения с отходами производства и потребления в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940,28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294396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«Комплексное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сельских территорий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Чаа-Хольского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Республики Тыва»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5479,57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2212,52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40,38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781177"/>
                  </a:ext>
                </a:extLst>
              </a:tr>
              <a:tr h="952005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385 002,2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317 939,1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343 501,68</a:t>
                      </a: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39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29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10833533" cy="150706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дебиторской и кредиторской задолженности на 01.10.2023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Дебиторская задолженность, всего 10,6 тыс. рублей (по сравнению с началом годом уменьшилось на 110,3 тыс. рублей):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коммунальным услугам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Кредиторская задолженность на 01.10.2023г. 321,6 тыс. рублей В основном увеличение кредиторской задолженности наблюдается по материальным запасам и услугам связи.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600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720436"/>
            <a:ext cx="11156807" cy="2761673"/>
          </a:xfrm>
        </p:spPr>
        <p:txBody>
          <a:bodyPr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34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03" y="56068"/>
            <a:ext cx="11710988" cy="150706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исполнения бюджета на 01.10.2023г., тыс. рублей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252" y="282792"/>
            <a:ext cx="10515600" cy="2549641"/>
          </a:xfrm>
        </p:spPr>
        <p:txBody>
          <a:bodyPr>
            <a:normAutofit/>
          </a:bodyPr>
          <a:lstStyle/>
          <a:p>
            <a:pPr marL="1828800" lvl="4" indent="0">
              <a:buNone/>
            </a:pPr>
            <a:r>
              <a:rPr lang="ru-RU" sz="4000" dirty="0" smtClean="0"/>
              <a:t>Доходы		   		</a:t>
            </a:r>
            <a:r>
              <a:rPr lang="ru-RU" sz="4000" dirty="0"/>
              <a:t> </a:t>
            </a:r>
            <a:r>
              <a:rPr lang="ru-RU" sz="4000" dirty="0" smtClean="0"/>
              <a:t>  Расходы</a:t>
            </a:r>
            <a:endParaRPr lang="ru-RU" sz="4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38130" y="2544417"/>
            <a:ext cx="2782957" cy="131196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450 705,04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94713" y="2544418"/>
            <a:ext cx="3071191" cy="131196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451 348,37</a:t>
            </a:r>
            <a:endParaRPr lang="ru-RU" dirty="0"/>
          </a:p>
        </p:txBody>
      </p:sp>
      <p:sp>
        <p:nvSpPr>
          <p:cNvPr id="14" name="Тройная стрелка влево/вправо/вверх 13"/>
          <p:cNvSpPr/>
          <p:nvPr/>
        </p:nvSpPr>
        <p:spPr>
          <a:xfrm rot="10800000">
            <a:off x="4959627" y="2613992"/>
            <a:ext cx="2206486" cy="1371600"/>
          </a:xfrm>
          <a:prstGeom prst="leftRightUp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959626" y="4522304"/>
            <a:ext cx="2295939" cy="75537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Дефицит</a:t>
            </a:r>
          </a:p>
          <a:p>
            <a:pPr algn="ctr"/>
            <a:r>
              <a:rPr lang="ru-RU" dirty="0" smtClean="0"/>
              <a:t>643,33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579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374" y="178905"/>
            <a:ext cx="10592076" cy="3578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исполнения доходов муниципального района </a:t>
            </a:r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Чаа-Хольского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кожууна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Республики Тыва за 9 месяцев 2023 г.</a:t>
            </a: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266135"/>
              </p:ext>
            </p:extLst>
          </p:nvPr>
        </p:nvGraphicFramePr>
        <p:xfrm>
          <a:off x="168965" y="665922"/>
          <a:ext cx="11946836" cy="6096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447">
                  <a:extLst>
                    <a:ext uri="{9D8B030D-6E8A-4147-A177-3AD203B41FA5}">
                      <a16:colId xmlns:a16="http://schemas.microsoft.com/office/drawing/2014/main" val="3548530780"/>
                    </a:ext>
                  </a:extLst>
                </a:gridCol>
                <a:gridCol w="1445364">
                  <a:extLst>
                    <a:ext uri="{9D8B030D-6E8A-4147-A177-3AD203B41FA5}">
                      <a16:colId xmlns:a16="http://schemas.microsoft.com/office/drawing/2014/main" val="1553564166"/>
                    </a:ext>
                  </a:extLst>
                </a:gridCol>
                <a:gridCol w="1535698">
                  <a:extLst>
                    <a:ext uri="{9D8B030D-6E8A-4147-A177-3AD203B41FA5}">
                      <a16:colId xmlns:a16="http://schemas.microsoft.com/office/drawing/2014/main" val="2159248872"/>
                    </a:ext>
                  </a:extLst>
                </a:gridCol>
                <a:gridCol w="1501824">
                  <a:extLst>
                    <a:ext uri="{9D8B030D-6E8A-4147-A177-3AD203B41FA5}">
                      <a16:colId xmlns:a16="http://schemas.microsoft.com/office/drawing/2014/main" val="2737804013"/>
                    </a:ext>
                  </a:extLst>
                </a:gridCol>
                <a:gridCol w="1400196">
                  <a:extLst>
                    <a:ext uri="{9D8B030D-6E8A-4147-A177-3AD203B41FA5}">
                      <a16:colId xmlns:a16="http://schemas.microsoft.com/office/drawing/2014/main" val="2292756019"/>
                    </a:ext>
                  </a:extLst>
                </a:gridCol>
                <a:gridCol w="1309860">
                  <a:extLst>
                    <a:ext uri="{9D8B030D-6E8A-4147-A177-3AD203B41FA5}">
                      <a16:colId xmlns:a16="http://schemas.microsoft.com/office/drawing/2014/main" val="4174784480"/>
                    </a:ext>
                  </a:extLst>
                </a:gridCol>
                <a:gridCol w="1114447">
                  <a:extLst>
                    <a:ext uri="{9D8B030D-6E8A-4147-A177-3AD203B41FA5}">
                      <a16:colId xmlns:a16="http://schemas.microsoft.com/office/drawing/2014/main" val="2205249224"/>
                    </a:ext>
                  </a:extLst>
                </a:gridCol>
              </a:tblGrid>
              <a:tr h="92433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9 месяцев 2023 г.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9 месяцев 2022 г.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(снижение) поступлений к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уровню 2022 года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роста, снижения поступлений, %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073604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ВСЕГО, в том числе: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450 705,04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372 706,3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393 703,5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-20 997,2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241385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ЛОХОДЫ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21 774,03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22 072,5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-298,47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901927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 всего, в том числе: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29 369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20 535,3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21 005,6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-470,3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844246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16 643,8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16 590,8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013719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1 131,8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1 084,7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545351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совокупный доход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1 176,9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1 420,1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-243,2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146942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1194,2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-764,8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897689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Госпошлина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1 153,4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715,8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593489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1 238,7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1 066,9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750275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419 805,04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350 932,3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371 631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-20 698,7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67998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107 853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93 137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78 001,1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15 135,9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396735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46 165,6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24 043,7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19 602,2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4 441,5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137530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252 113,5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224 944,2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261 030,8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-36 086,6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562081"/>
                  </a:ext>
                </a:extLst>
              </a:tr>
              <a:tr h="3694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13 672,9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8 807,4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13 093,6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-4 286,2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697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77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506896"/>
            <a:ext cx="10515600" cy="7553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поступления налога на доходы физических лиц за 9 месяцев 2023 года, тыс. рублей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1262270"/>
            <a:ext cx="10515600" cy="4827380"/>
          </a:xfrm>
        </p:spPr>
        <p:txBody>
          <a:bodyPr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+53 тыс. рублей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100,3%</a:t>
            </a:r>
          </a:p>
          <a:p>
            <a:endParaRPr lang="ru-RU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Утверждено в бюджете на 2023г.		                    Исполнено за 9 месяцев 2023 г.                                       Исполнено за 9 месяцев 2022 г.</a:t>
            </a: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72209" y="1649896"/>
            <a:ext cx="2703443" cy="1848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24 012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8896" y="2097157"/>
            <a:ext cx="2484783" cy="14014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16 643,8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756374" y="2206487"/>
            <a:ext cx="2276061" cy="12920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16 590,8</a:t>
            </a:r>
            <a:endParaRPr lang="ru-RU" dirty="0"/>
          </a:p>
        </p:txBody>
      </p:sp>
      <p:sp>
        <p:nvSpPr>
          <p:cNvPr id="7" name="Стрелка влево 6"/>
          <p:cNvSpPr/>
          <p:nvPr/>
        </p:nvSpPr>
        <p:spPr>
          <a:xfrm>
            <a:off x="3687417" y="2206487"/>
            <a:ext cx="1391479" cy="457200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</a:rPr>
              <a:t>69,3%</a:t>
            </a:r>
            <a:endParaRPr lang="ru-RU" dirty="0">
              <a:ln w="0"/>
              <a:solidFill>
                <a:schemeClr val="bg1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 rot="10800000">
            <a:off x="7066723" y="1858617"/>
            <a:ext cx="1769165" cy="80507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7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7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поступления налога при упрощенной системе налогообложения, тыс. рублей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1235"/>
            <a:ext cx="10515600" cy="474572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3657600" lvl="8" indent="0">
              <a:buNone/>
            </a:pPr>
            <a:r>
              <a:rPr lang="ru-RU" dirty="0" smtClean="0"/>
              <a:t>                                                                        </a:t>
            </a:r>
          </a:p>
          <a:p>
            <a:pPr marL="3657600" lvl="8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-27,2%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Утверждено в бюджете 	                                Исполнено за 9 месяцев 2023 	         Исполнено за 9 месяцев 2022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22513" y="2385391"/>
            <a:ext cx="2922104" cy="1948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1 233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52830" y="2703443"/>
            <a:ext cx="2524540" cy="1630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739,6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885583" y="3041373"/>
            <a:ext cx="2166730" cy="12920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1 016,6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-277 тыс. рублей</a:t>
            </a:r>
          </a:p>
          <a:p>
            <a:pPr algn="ctr"/>
            <a:endParaRPr lang="ru-RU" dirty="0"/>
          </a:p>
        </p:txBody>
      </p:sp>
      <p:sp>
        <p:nvSpPr>
          <p:cNvPr id="24" name="Двойная стрелка влево/вправо 23"/>
          <p:cNvSpPr/>
          <p:nvPr/>
        </p:nvSpPr>
        <p:spPr>
          <a:xfrm>
            <a:off x="3906079" y="2932043"/>
            <a:ext cx="1346752" cy="725557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60%</a:t>
            </a:r>
            <a:endParaRPr lang="ru-RU" dirty="0"/>
          </a:p>
        </p:txBody>
      </p:sp>
      <p:cxnSp>
        <p:nvCxnSpPr>
          <p:cNvPr id="26" name="Соединительная линия уступом 25"/>
          <p:cNvCxnSpPr/>
          <p:nvPr/>
        </p:nvCxnSpPr>
        <p:spPr>
          <a:xfrm rot="10800000" flipV="1">
            <a:off x="7235688" y="3329609"/>
            <a:ext cx="2047461" cy="546652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63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09538"/>
            <a:ext cx="10515600" cy="121236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поступления налога на имущество, тыс. рублей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735497"/>
            <a:ext cx="11274011" cy="5354154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							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-64%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/>
              <a:t>				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28,5%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Утверждено в бюджете                                 Исполнено за 9 месяцев 2023                     Исполнено за 9 месяцев 2022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61661" y="2375452"/>
            <a:ext cx="3061252" cy="17890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1508</a:t>
            </a:r>
            <a:endParaRPr lang="ru-RU" dirty="0"/>
          </a:p>
        </p:txBody>
      </p:sp>
      <p:sp>
        <p:nvSpPr>
          <p:cNvPr id="5" name="Выноска со стрелкой влево 4"/>
          <p:cNvSpPr/>
          <p:nvPr/>
        </p:nvSpPr>
        <p:spPr>
          <a:xfrm>
            <a:off x="4422913" y="2733261"/>
            <a:ext cx="3352524" cy="1431235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429,4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114183" y="2733261"/>
            <a:ext cx="2126973" cy="14312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1194,2</a:t>
            </a:r>
            <a:endParaRPr lang="ru-RU" dirty="0"/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>
            <a:off x="7046843" y="2494722"/>
            <a:ext cx="1997766" cy="1133061"/>
          </a:xfrm>
          <a:prstGeom prst="bentConnector3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62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33638"/>
            <a:ext cx="10515600" cy="996535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безвозмездных поступлений, тыс. рублей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92163260"/>
              </p:ext>
            </p:extLst>
          </p:nvPr>
        </p:nvGraphicFramePr>
        <p:xfrm>
          <a:off x="6096000" y="1831784"/>
          <a:ext cx="4933950" cy="361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373101223"/>
              </p:ext>
            </p:extLst>
          </p:nvPr>
        </p:nvGraphicFramePr>
        <p:xfrm>
          <a:off x="838200" y="1825626"/>
          <a:ext cx="5181600" cy="4133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689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79721"/>
            <a:ext cx="10515600" cy="88437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расходов муниципального района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Чаа-Хольский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кожуун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Республики Тыва за 9 месяцев 2023 года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1083365"/>
            <a:ext cx="10515600" cy="500628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на 2023 год 		         факт за 9 месяцев 2023                         факт за 9 месяцев 2022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Цилиндр 8"/>
          <p:cNvSpPr/>
          <p:nvPr/>
        </p:nvSpPr>
        <p:spPr>
          <a:xfrm>
            <a:off x="1669774" y="1739348"/>
            <a:ext cx="2256183" cy="286246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451 348,37</a:t>
            </a:r>
            <a:endParaRPr lang="ru-RU" dirty="0"/>
          </a:p>
        </p:txBody>
      </p:sp>
      <p:sp>
        <p:nvSpPr>
          <p:cNvPr id="10" name="Цилиндр 9"/>
          <p:cNvSpPr/>
          <p:nvPr/>
        </p:nvSpPr>
        <p:spPr>
          <a:xfrm>
            <a:off x="4845326" y="2315817"/>
            <a:ext cx="2604052" cy="2286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366 113,26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81,12% от плана</a:t>
            </a:r>
            <a:endParaRPr lang="ru-RU" dirty="0"/>
          </a:p>
        </p:txBody>
      </p:sp>
      <p:sp>
        <p:nvSpPr>
          <p:cNvPr id="11" name="Цилиндр 10"/>
          <p:cNvSpPr/>
          <p:nvPr/>
        </p:nvSpPr>
        <p:spPr>
          <a:xfrm>
            <a:off x="8368747" y="2315817"/>
            <a:ext cx="2743200" cy="228945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390 819,4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82,7% от плана</a:t>
            </a:r>
            <a:endParaRPr lang="ru-RU" dirty="0"/>
          </a:p>
        </p:txBody>
      </p:sp>
      <p:sp>
        <p:nvSpPr>
          <p:cNvPr id="12" name="Стрелка влево 11"/>
          <p:cNvSpPr/>
          <p:nvPr/>
        </p:nvSpPr>
        <p:spPr>
          <a:xfrm rot="20631976">
            <a:off x="7026314" y="1448358"/>
            <a:ext cx="2147345" cy="1030049"/>
          </a:xfrm>
          <a:prstGeom prst="leftArrow">
            <a:avLst>
              <a:gd name="adj1" fmla="val 33158"/>
              <a:gd name="adj2" fmla="val 5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24 706,14 тыс. рублей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94974"/>
            <a:ext cx="10515600" cy="5901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расходной части бюджета за 9 месяцев 2023 года в разрезе функциональной классификации расходов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22464340"/>
              </p:ext>
            </p:extLst>
          </p:nvPr>
        </p:nvGraphicFramePr>
        <p:xfrm>
          <a:off x="637309" y="942109"/>
          <a:ext cx="11268364" cy="55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78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2165</TotalTime>
  <Words>1169</Words>
  <Application>Microsoft Office PowerPoint</Application>
  <PresentationFormat>Широкоэкранный</PresentationFormat>
  <Paragraphs>426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Century Gothic</vt:lpstr>
      <vt:lpstr>Times New Roman</vt:lpstr>
      <vt:lpstr>Wingdings 3</vt:lpstr>
      <vt:lpstr>Сектор</vt:lpstr>
      <vt:lpstr>Исполнение бюджета муниципального района «Чаа-Хольский кожуун Республики Тыва» за 9 месяцев 2023 г.</vt:lpstr>
      <vt:lpstr>Основные параметры исполнения бюджета на 01.10.2023г., тыс. рублей</vt:lpstr>
      <vt:lpstr>Показатели исполнения доходов муниципального района Чаа-Хольского кожууна Республики Тыва за 9 месяцев 2023 г.</vt:lpstr>
      <vt:lpstr>Показатели поступления налога на доходы физических лиц за 9 месяцев 2023 года, тыс. рублей</vt:lpstr>
      <vt:lpstr>Показатели поступления налога при упрощенной системе налогообложения, тыс. рублей</vt:lpstr>
      <vt:lpstr>Показатели поступления налога на имущество, тыс. рублей</vt:lpstr>
      <vt:lpstr>Объем безвозмездных поступлений, тыс. рублей</vt:lpstr>
      <vt:lpstr>Исполнение расходов муниципального района Чаа-Хольский кожуун Республики Тыва за 9 месяцев 2023 года</vt:lpstr>
      <vt:lpstr>Структура расходной части бюджета за 9 месяцев 2023 года в разрезе функциональной классификации расходов</vt:lpstr>
      <vt:lpstr>Исполнение муниципальных программ бюджета за 9 месяцев 2023 г. </vt:lpstr>
      <vt:lpstr>Исполнение муниципальных программ бюджета муниципального района Чаа-Хольский кожуун Республики Тыва за 9 месяцев, тыс. рублей</vt:lpstr>
      <vt:lpstr>Анализ исполнения муниципальных программ муниципального района «Чаа-Хольский кожуун Республики Тыва» за 9 месяцев 2023 год</vt:lpstr>
      <vt:lpstr>Презентация PowerPoint</vt:lpstr>
      <vt:lpstr>Презентация PowerPoint</vt:lpstr>
      <vt:lpstr>Сведения по дебиторской и кредиторской задолженности на 01.10.2023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муниципального района «Чаа-Хольский кожуун Республики Тыва» за 9 месяцев 2023г. </dc:title>
  <dc:creator>User</dc:creator>
  <cp:lastModifiedBy>User</cp:lastModifiedBy>
  <cp:revision>49</cp:revision>
  <cp:lastPrinted>2023-10-30T02:26:10Z</cp:lastPrinted>
  <dcterms:created xsi:type="dcterms:W3CDTF">2023-10-24T03:07:29Z</dcterms:created>
  <dcterms:modified xsi:type="dcterms:W3CDTF">2023-10-30T03:01:12Z</dcterms:modified>
</cp:coreProperties>
</file>