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16"/>
  </p:notesMasterIdLst>
  <p:handoutMasterIdLst>
    <p:handoutMasterId r:id="rId17"/>
  </p:handoutMasterIdLst>
  <p:sldIdLst>
    <p:sldId id="290" r:id="rId2"/>
    <p:sldId id="289" r:id="rId3"/>
    <p:sldId id="283" r:id="rId4"/>
    <p:sldId id="285" r:id="rId5"/>
    <p:sldId id="309" r:id="rId6"/>
    <p:sldId id="314" r:id="rId7"/>
    <p:sldId id="315" r:id="rId8"/>
    <p:sldId id="316" r:id="rId9"/>
    <p:sldId id="317" r:id="rId10"/>
    <p:sldId id="318" r:id="rId11"/>
    <p:sldId id="288" r:id="rId12"/>
    <p:sldId id="319" r:id="rId13"/>
    <p:sldId id="278" r:id="rId14"/>
    <p:sldId id="320" r:id="rId15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4D4D"/>
    <a:srgbClr val="0072BC"/>
    <a:srgbClr val="ED1B34"/>
    <a:srgbClr val="F37065"/>
    <a:srgbClr val="F8A8A2"/>
    <a:srgbClr val="ABC8E7"/>
    <a:srgbClr val="89B1DE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39" autoAdjust="0"/>
  </p:normalViewPr>
  <p:slideViewPr>
    <p:cSldViewPr>
      <p:cViewPr varScale="1">
        <p:scale>
          <a:sx n="84" d="100"/>
          <a:sy n="84" d="100"/>
        </p:scale>
        <p:origin x="869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-3798" y="-8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5E8DF9-96AD-40EC-A4F7-330BA3FBA682}" type="datetimeFigureOut">
              <a:rPr lang="ru-RU" smtClean="0"/>
              <a:t>15.08.2019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42E62C-C6BF-45BF-91ED-7AF723EFCF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46433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E75FA7-844E-429E-8096-05F75DD867F9}" type="datetimeFigureOut">
              <a:rPr lang="ru-RU" smtClean="0"/>
              <a:t>15.08.2019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718AF1-EC64-417C-8C72-3FD2D4B387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94202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718AF1-EC64-417C-8C72-3FD2D4B387B7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38954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Текстовой слайд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457200" y="548680"/>
            <a:ext cx="7715200" cy="868958"/>
          </a:xfrm>
        </p:spPr>
        <p:txBody>
          <a:bodyPr anchor="t">
            <a:noAutofit/>
          </a:bodyPr>
          <a:lstStyle>
            <a:lvl1pPr>
              <a:defRPr>
                <a:solidFill>
                  <a:srgbClr val="0072BC"/>
                </a:solidFill>
              </a:defRPr>
            </a:lvl1pPr>
          </a:lstStyle>
          <a:p>
            <a:r>
              <a:rPr lang="ru-RU" dirty="0" smtClean="0"/>
              <a:t>Название слайда, шрифт </a:t>
            </a:r>
            <a:r>
              <a:rPr lang="ru-RU" dirty="0" err="1" smtClean="0"/>
              <a:t>Arial</a:t>
            </a:r>
            <a:r>
              <a:rPr lang="ru-RU" dirty="0" smtClean="0"/>
              <a:t>, 2</a:t>
            </a:r>
            <a:r>
              <a:rPr lang="en-US" dirty="0" smtClean="0"/>
              <a:t>4</a:t>
            </a:r>
            <a:r>
              <a:rPr lang="ru-RU" dirty="0" smtClean="0"/>
              <a:t> </a:t>
            </a:r>
            <a:r>
              <a:rPr lang="ru-RU" dirty="0" err="1" smtClean="0"/>
              <a:t>пт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 hasCustomPrompt="1"/>
          </p:nvPr>
        </p:nvSpPr>
        <p:spPr>
          <a:xfrm>
            <a:off x="457200" y="1412776"/>
            <a:ext cx="7715200" cy="4680519"/>
          </a:xfrm>
        </p:spPr>
        <p:txBody>
          <a:bodyPr/>
          <a:lstStyle>
            <a:lvl1pPr>
              <a:defRPr/>
            </a:lvl1pPr>
          </a:lstStyle>
          <a:p>
            <a:pPr>
              <a:lnSpc>
                <a:spcPct val="150000"/>
              </a:lnSpc>
              <a:spcBef>
                <a:spcPts val="1800"/>
              </a:spcBef>
            </a:pP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Текст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98640" y="6356350"/>
            <a:ext cx="2133600" cy="365125"/>
          </a:xfrm>
        </p:spPr>
        <p:txBody>
          <a:bodyPr/>
          <a:lstStyle/>
          <a:p>
            <a:fld id="{446074D7-7B97-4C60-B38F-D77E1B39E885}" type="datetime1">
              <a:rPr lang="ru-RU" smtClean="0"/>
              <a:t>15.08.2019</a:t>
            </a:fld>
            <a:endParaRPr lang="ru-RU"/>
          </a:p>
        </p:txBody>
      </p:sp>
      <p:sp>
        <p:nvSpPr>
          <p:cNvPr id="7" name="Номер слайда 9"/>
          <p:cNvSpPr>
            <a:spLocks noGrp="1"/>
          </p:cNvSpPr>
          <p:nvPr>
            <p:ph type="sldNum" sz="quarter" idx="12"/>
          </p:nvPr>
        </p:nvSpPr>
        <p:spPr>
          <a:xfrm>
            <a:off x="6876256" y="6381328"/>
            <a:ext cx="2133600" cy="365125"/>
          </a:xfrm>
        </p:spPr>
        <p:txBody>
          <a:bodyPr/>
          <a:lstStyle>
            <a:lvl1pPr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F0C3E1D0-B99E-411B-BCE4-D3E6DB7EA49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3" name="Объект 2"/>
          <p:cNvSpPr>
            <a:spLocks noGrp="1"/>
          </p:cNvSpPr>
          <p:nvPr>
            <p:ph idx="13" hasCustomPrompt="1"/>
          </p:nvPr>
        </p:nvSpPr>
        <p:spPr>
          <a:xfrm>
            <a:off x="457200" y="260648"/>
            <a:ext cx="7715200" cy="288032"/>
          </a:xfrm>
        </p:spPr>
        <p:txBody>
          <a:bodyPr/>
          <a:lstStyle>
            <a:lvl1pPr>
              <a:defRPr sz="1400"/>
            </a:lvl1pPr>
          </a:lstStyle>
          <a:p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Название раздела, </a:t>
            </a:r>
            <a:r>
              <a:rPr lang="ru-RU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Arial</a:t>
            </a:r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10 пт.</a:t>
            </a:r>
            <a:endParaRPr lang="ru-RU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0024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вой смарт 3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457200" y="548680"/>
            <a:ext cx="7715200" cy="868958"/>
          </a:xfrm>
        </p:spPr>
        <p:txBody>
          <a:bodyPr anchor="t">
            <a:noAutofit/>
          </a:bodyPr>
          <a:lstStyle>
            <a:lvl1pPr>
              <a:defRPr>
                <a:solidFill>
                  <a:srgbClr val="0072BC"/>
                </a:solidFill>
              </a:defRPr>
            </a:lvl1pPr>
          </a:lstStyle>
          <a:p>
            <a:r>
              <a:rPr lang="ru-RU" dirty="0" smtClean="0"/>
              <a:t>Возможные стили презентации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98640" y="6356350"/>
            <a:ext cx="2133600" cy="365125"/>
          </a:xfrm>
        </p:spPr>
        <p:txBody>
          <a:bodyPr/>
          <a:lstStyle/>
          <a:p>
            <a:fld id="{17209395-9309-40E7-BD11-3D5233B4DE8A}" type="datetime1">
              <a:rPr lang="ru-RU" smtClean="0"/>
              <a:t>15.08.2019</a:t>
            </a:fld>
            <a:endParaRPr lang="ru-RU"/>
          </a:p>
        </p:txBody>
      </p:sp>
      <p:sp>
        <p:nvSpPr>
          <p:cNvPr id="7" name="Номер слайда 9"/>
          <p:cNvSpPr>
            <a:spLocks noGrp="1"/>
          </p:cNvSpPr>
          <p:nvPr>
            <p:ph type="sldNum" sz="quarter" idx="12"/>
          </p:nvPr>
        </p:nvSpPr>
        <p:spPr>
          <a:xfrm>
            <a:off x="6876256" y="6381328"/>
            <a:ext cx="2133600" cy="365125"/>
          </a:xfrm>
        </p:spPr>
        <p:txBody>
          <a:bodyPr/>
          <a:lstStyle>
            <a:lvl1pPr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F0C3E1D0-B99E-411B-BCE4-D3E6DB7EA49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Подзаголовок 2"/>
          <p:cNvSpPr txBox="1">
            <a:spLocks/>
          </p:cNvSpPr>
          <p:nvPr userDrawn="1"/>
        </p:nvSpPr>
        <p:spPr>
          <a:xfrm>
            <a:off x="496275" y="6369124"/>
            <a:ext cx="3528392" cy="51626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Tx/>
              <a:buSzPct val="80000"/>
              <a:buFont typeface="Arial" pitchFamily="34" charset="0"/>
              <a:buNone/>
              <a:defRPr sz="15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Tx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000" dirty="0" smtClean="0">
                <a:solidFill>
                  <a:schemeClr val="tx1"/>
                </a:solidFill>
              </a:rPr>
              <a:t>Акционерное общество «Российский Банк поддержки малого и среднего предпринимательства»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13" name="Объект 2"/>
          <p:cNvSpPr>
            <a:spLocks noGrp="1"/>
          </p:cNvSpPr>
          <p:nvPr>
            <p:ph idx="13" hasCustomPrompt="1"/>
          </p:nvPr>
        </p:nvSpPr>
        <p:spPr>
          <a:xfrm>
            <a:off x="457200" y="260648"/>
            <a:ext cx="7715200" cy="288032"/>
          </a:xfrm>
        </p:spPr>
        <p:txBody>
          <a:bodyPr/>
          <a:lstStyle>
            <a:lvl1pPr>
              <a:defRPr sz="1400"/>
            </a:lvl1pPr>
          </a:lstStyle>
          <a:p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Название раздела, </a:t>
            </a:r>
            <a:r>
              <a:rPr lang="ru-RU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Arial</a:t>
            </a:r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10 пт.</a:t>
            </a:r>
            <a:endParaRPr lang="ru-RU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79912" y="1052736"/>
            <a:ext cx="4779603" cy="5157192"/>
          </a:xfrm>
          <a:prstGeom prst="rect">
            <a:avLst/>
          </a:prstGeom>
        </p:spPr>
      </p:pic>
      <p:sp>
        <p:nvSpPr>
          <p:cNvPr id="14" name="Объект 13"/>
          <p:cNvSpPr>
            <a:spLocks noGrp="1"/>
          </p:cNvSpPr>
          <p:nvPr>
            <p:ph sz="quarter" idx="14" hasCustomPrompt="1"/>
          </p:nvPr>
        </p:nvSpPr>
        <p:spPr>
          <a:xfrm>
            <a:off x="4787900" y="1844675"/>
            <a:ext cx="3097213" cy="360045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Текст</a:t>
            </a:r>
            <a:endParaRPr lang="ru-RU" dirty="0"/>
          </a:p>
        </p:txBody>
      </p:sp>
      <p:sp>
        <p:nvSpPr>
          <p:cNvPr id="16" name="Таблица 15"/>
          <p:cNvSpPr>
            <a:spLocks noGrp="1"/>
          </p:cNvSpPr>
          <p:nvPr>
            <p:ph type="tbl" sz="quarter" idx="15"/>
          </p:nvPr>
        </p:nvSpPr>
        <p:spPr>
          <a:xfrm>
            <a:off x="496888" y="1412875"/>
            <a:ext cx="3427412" cy="4464050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25111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 фотографией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457200" y="548680"/>
            <a:ext cx="7715200" cy="868958"/>
          </a:xfrm>
        </p:spPr>
        <p:txBody>
          <a:bodyPr anchor="t">
            <a:noAutofit/>
          </a:bodyPr>
          <a:lstStyle>
            <a:lvl1pPr>
              <a:defRPr>
                <a:solidFill>
                  <a:srgbClr val="0072BC"/>
                </a:solidFill>
              </a:defRPr>
            </a:lvl1pPr>
          </a:lstStyle>
          <a:p>
            <a:r>
              <a:rPr lang="ru-RU" dirty="0" smtClean="0"/>
              <a:t>Возможные стили презентации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 hasCustomPrompt="1"/>
          </p:nvPr>
        </p:nvSpPr>
        <p:spPr>
          <a:xfrm>
            <a:off x="4283968" y="1556792"/>
            <a:ext cx="3888432" cy="4536503"/>
          </a:xfrm>
        </p:spPr>
        <p:txBody>
          <a:bodyPr/>
          <a:lstStyle>
            <a:lvl1pPr marL="0" indent="0">
              <a:buFont typeface="Arial" pitchFamily="34" charset="0"/>
              <a:buNone/>
              <a:defRPr sz="1400" baseline="0"/>
            </a:lvl1pPr>
            <a:lvl2pPr marL="742950" indent="-285750">
              <a:buFont typeface="Arial" pitchFamily="34" charset="0"/>
              <a:buChar char="►"/>
              <a:defRPr sz="1400" baseline="0"/>
            </a:lvl2pPr>
            <a:lvl3pPr>
              <a:defRPr baseline="0"/>
            </a:lvl3pPr>
            <a:lvl4pPr>
              <a:defRPr baseline="0"/>
            </a:lvl4pPr>
            <a:lvl5pPr>
              <a:defRPr/>
            </a:lvl5pPr>
            <a:lvl6pPr marL="2286000" indent="0">
              <a:buNone/>
              <a:defRPr/>
            </a:lvl6pPr>
          </a:lstStyle>
          <a:p>
            <a:pPr lvl="0"/>
            <a:r>
              <a:rPr lang="ru-RU" dirty="0" smtClean="0"/>
              <a:t>Текст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98640" y="6356350"/>
            <a:ext cx="2133600" cy="365125"/>
          </a:xfrm>
        </p:spPr>
        <p:txBody>
          <a:bodyPr/>
          <a:lstStyle/>
          <a:p>
            <a:fld id="{C01A9621-8A2F-4758-BDC8-0E9D01EDB1AD}" type="datetime1">
              <a:rPr lang="ru-RU" smtClean="0"/>
              <a:t>15.08.2019</a:t>
            </a:fld>
            <a:endParaRPr lang="ru-RU"/>
          </a:p>
        </p:txBody>
      </p:sp>
      <p:sp>
        <p:nvSpPr>
          <p:cNvPr id="7" name="Номер слайда 9"/>
          <p:cNvSpPr>
            <a:spLocks noGrp="1"/>
          </p:cNvSpPr>
          <p:nvPr>
            <p:ph type="sldNum" sz="quarter" idx="12"/>
          </p:nvPr>
        </p:nvSpPr>
        <p:spPr>
          <a:xfrm>
            <a:off x="6876256" y="6381328"/>
            <a:ext cx="2133600" cy="365125"/>
          </a:xfrm>
        </p:spPr>
        <p:txBody>
          <a:bodyPr/>
          <a:lstStyle>
            <a:lvl1pPr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F0C3E1D0-B99E-411B-BCE4-D3E6DB7EA49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Подзаголовок 2"/>
          <p:cNvSpPr txBox="1">
            <a:spLocks/>
          </p:cNvSpPr>
          <p:nvPr userDrawn="1"/>
        </p:nvSpPr>
        <p:spPr>
          <a:xfrm>
            <a:off x="496275" y="6369124"/>
            <a:ext cx="3528392" cy="51626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Tx/>
              <a:buSzPct val="80000"/>
              <a:buFont typeface="Arial" pitchFamily="34" charset="0"/>
              <a:buNone/>
              <a:defRPr sz="15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Tx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000" dirty="0" smtClean="0">
                <a:solidFill>
                  <a:schemeClr val="tx1"/>
                </a:solidFill>
              </a:rPr>
              <a:t>Акционерное общество «Российский Банк поддержки малого и среднего предпринимательства»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13" name="Объект 2"/>
          <p:cNvSpPr>
            <a:spLocks noGrp="1"/>
          </p:cNvSpPr>
          <p:nvPr>
            <p:ph idx="13" hasCustomPrompt="1"/>
          </p:nvPr>
        </p:nvSpPr>
        <p:spPr>
          <a:xfrm>
            <a:off x="457200" y="260648"/>
            <a:ext cx="7715200" cy="288032"/>
          </a:xfrm>
        </p:spPr>
        <p:txBody>
          <a:bodyPr>
            <a:normAutofit/>
          </a:bodyPr>
          <a:lstStyle>
            <a:lvl1pPr>
              <a:defRPr sz="1000"/>
            </a:lvl1pPr>
          </a:lstStyle>
          <a:p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Название раздела, </a:t>
            </a:r>
            <a:r>
              <a:rPr lang="ru-RU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Arial</a:t>
            </a:r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10 пт.</a:t>
            </a:r>
            <a:endParaRPr lang="ru-RU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Рисунок 5"/>
          <p:cNvSpPr>
            <a:spLocks noGrp="1"/>
          </p:cNvSpPr>
          <p:nvPr>
            <p:ph type="pic" sz="quarter" idx="14"/>
          </p:nvPr>
        </p:nvSpPr>
        <p:spPr>
          <a:xfrm>
            <a:off x="496888" y="1557338"/>
            <a:ext cx="3600450" cy="3600450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66294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устой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457200" y="548680"/>
            <a:ext cx="7715200" cy="868958"/>
          </a:xfrm>
        </p:spPr>
        <p:txBody>
          <a:bodyPr anchor="t">
            <a:noAutofit/>
          </a:bodyPr>
          <a:lstStyle>
            <a:lvl1pPr>
              <a:defRPr>
                <a:solidFill>
                  <a:srgbClr val="0072BC"/>
                </a:solidFill>
              </a:defRPr>
            </a:lvl1pPr>
          </a:lstStyle>
          <a:p>
            <a:r>
              <a:rPr lang="ru-RU" dirty="0" smtClean="0"/>
              <a:t>Возможные стили презентации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98640" y="6356350"/>
            <a:ext cx="2133600" cy="365125"/>
          </a:xfrm>
        </p:spPr>
        <p:txBody>
          <a:bodyPr/>
          <a:lstStyle/>
          <a:p>
            <a:fld id="{C01A9621-8A2F-4758-BDC8-0E9D01EDB1AD}" type="datetime1">
              <a:rPr lang="ru-RU" smtClean="0"/>
              <a:t>15.08.2019</a:t>
            </a:fld>
            <a:endParaRPr lang="ru-RU"/>
          </a:p>
        </p:txBody>
      </p:sp>
      <p:sp>
        <p:nvSpPr>
          <p:cNvPr id="7" name="Номер слайда 9"/>
          <p:cNvSpPr>
            <a:spLocks noGrp="1"/>
          </p:cNvSpPr>
          <p:nvPr>
            <p:ph type="sldNum" sz="quarter" idx="12"/>
          </p:nvPr>
        </p:nvSpPr>
        <p:spPr>
          <a:xfrm>
            <a:off x="6876256" y="6381328"/>
            <a:ext cx="2133600" cy="365125"/>
          </a:xfrm>
        </p:spPr>
        <p:txBody>
          <a:bodyPr/>
          <a:lstStyle>
            <a:lvl1pPr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F0C3E1D0-B99E-411B-BCE4-D3E6DB7EA49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Подзаголовок 2"/>
          <p:cNvSpPr txBox="1">
            <a:spLocks/>
          </p:cNvSpPr>
          <p:nvPr userDrawn="1"/>
        </p:nvSpPr>
        <p:spPr>
          <a:xfrm>
            <a:off x="496275" y="6369124"/>
            <a:ext cx="3528392" cy="51626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Tx/>
              <a:buSzPct val="80000"/>
              <a:buFont typeface="Arial" pitchFamily="34" charset="0"/>
              <a:buNone/>
              <a:defRPr sz="15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Tx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000" dirty="0" smtClean="0">
                <a:solidFill>
                  <a:schemeClr val="tx1"/>
                </a:solidFill>
              </a:rPr>
              <a:t>Акционерное общество «Российский Банк поддержки малого и среднего предпринимательства»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13" name="Объект 2"/>
          <p:cNvSpPr>
            <a:spLocks noGrp="1"/>
          </p:cNvSpPr>
          <p:nvPr>
            <p:ph idx="13" hasCustomPrompt="1"/>
          </p:nvPr>
        </p:nvSpPr>
        <p:spPr>
          <a:xfrm>
            <a:off x="457200" y="260648"/>
            <a:ext cx="7715200" cy="288032"/>
          </a:xfrm>
        </p:spPr>
        <p:txBody>
          <a:bodyPr>
            <a:normAutofit/>
          </a:bodyPr>
          <a:lstStyle>
            <a:lvl1pPr>
              <a:defRPr sz="1000"/>
            </a:lvl1pPr>
          </a:lstStyle>
          <a:p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Название раздела, </a:t>
            </a:r>
            <a:r>
              <a:rPr lang="ru-RU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Arial</a:t>
            </a:r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10 пт.</a:t>
            </a:r>
            <a:endParaRPr lang="ru-RU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50770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март-объект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457200" y="548680"/>
            <a:ext cx="7715200" cy="868958"/>
          </a:xfrm>
        </p:spPr>
        <p:txBody>
          <a:bodyPr anchor="t">
            <a:noAutofit/>
          </a:bodyPr>
          <a:lstStyle>
            <a:lvl1pPr>
              <a:defRPr>
                <a:solidFill>
                  <a:srgbClr val="0072BC"/>
                </a:solidFill>
              </a:defRPr>
            </a:lvl1pPr>
          </a:lstStyle>
          <a:p>
            <a:r>
              <a:rPr lang="ru-RU" dirty="0" smtClean="0"/>
              <a:t>Возможные стили презентации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98640" y="6356350"/>
            <a:ext cx="2133600" cy="365125"/>
          </a:xfrm>
        </p:spPr>
        <p:txBody>
          <a:bodyPr/>
          <a:lstStyle/>
          <a:p>
            <a:fld id="{C01A9621-8A2F-4758-BDC8-0E9D01EDB1AD}" type="datetime1">
              <a:rPr lang="ru-RU" smtClean="0"/>
              <a:t>15.08.2019</a:t>
            </a:fld>
            <a:endParaRPr lang="ru-RU"/>
          </a:p>
        </p:txBody>
      </p:sp>
      <p:sp>
        <p:nvSpPr>
          <p:cNvPr id="7" name="Номер слайда 9"/>
          <p:cNvSpPr>
            <a:spLocks noGrp="1"/>
          </p:cNvSpPr>
          <p:nvPr>
            <p:ph type="sldNum" sz="quarter" idx="12"/>
          </p:nvPr>
        </p:nvSpPr>
        <p:spPr>
          <a:xfrm>
            <a:off x="6876256" y="6381328"/>
            <a:ext cx="2133600" cy="365125"/>
          </a:xfrm>
        </p:spPr>
        <p:txBody>
          <a:bodyPr/>
          <a:lstStyle>
            <a:lvl1pPr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F0C3E1D0-B99E-411B-BCE4-D3E6DB7EA49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Подзаголовок 2"/>
          <p:cNvSpPr txBox="1">
            <a:spLocks/>
          </p:cNvSpPr>
          <p:nvPr userDrawn="1"/>
        </p:nvSpPr>
        <p:spPr>
          <a:xfrm>
            <a:off x="496275" y="6369124"/>
            <a:ext cx="3528392" cy="51626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Tx/>
              <a:buSzPct val="80000"/>
              <a:buFont typeface="Arial" pitchFamily="34" charset="0"/>
              <a:buNone/>
              <a:defRPr sz="15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Tx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000" dirty="0" smtClean="0">
                <a:solidFill>
                  <a:schemeClr val="tx1"/>
                </a:solidFill>
              </a:rPr>
              <a:t>Акционерное общество «Российский Банк поддержки малого и среднего предпринимательства»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13" name="Объект 2"/>
          <p:cNvSpPr>
            <a:spLocks noGrp="1"/>
          </p:cNvSpPr>
          <p:nvPr>
            <p:ph idx="13" hasCustomPrompt="1"/>
          </p:nvPr>
        </p:nvSpPr>
        <p:spPr>
          <a:xfrm>
            <a:off x="457200" y="260648"/>
            <a:ext cx="7715200" cy="288032"/>
          </a:xfrm>
        </p:spPr>
        <p:txBody>
          <a:bodyPr>
            <a:normAutofit/>
          </a:bodyPr>
          <a:lstStyle>
            <a:lvl1pPr>
              <a:defRPr sz="1000"/>
            </a:lvl1pPr>
          </a:lstStyle>
          <a:p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Название раздела, </a:t>
            </a:r>
            <a:r>
              <a:rPr lang="ru-RU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Arial</a:t>
            </a:r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10 пт.</a:t>
            </a:r>
            <a:endParaRPr lang="ru-RU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Рисунок SmartArt 4"/>
          <p:cNvSpPr>
            <a:spLocks noGrp="1"/>
          </p:cNvSpPr>
          <p:nvPr>
            <p:ph type="dgm" sz="quarter" idx="14"/>
          </p:nvPr>
        </p:nvSpPr>
        <p:spPr>
          <a:xfrm>
            <a:off x="467544" y="1412875"/>
            <a:ext cx="7704906" cy="4752975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29051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иаграмма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457200" y="548680"/>
            <a:ext cx="7715200" cy="868958"/>
          </a:xfrm>
        </p:spPr>
        <p:txBody>
          <a:bodyPr anchor="t">
            <a:noAutofit/>
          </a:bodyPr>
          <a:lstStyle>
            <a:lvl1pPr>
              <a:defRPr>
                <a:solidFill>
                  <a:srgbClr val="0072BC"/>
                </a:solidFill>
              </a:defRPr>
            </a:lvl1pPr>
          </a:lstStyle>
          <a:p>
            <a:r>
              <a:rPr lang="ru-RU" dirty="0" smtClean="0"/>
              <a:t>Возможные стили презентации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98640" y="6356350"/>
            <a:ext cx="2133600" cy="365125"/>
          </a:xfrm>
        </p:spPr>
        <p:txBody>
          <a:bodyPr/>
          <a:lstStyle/>
          <a:p>
            <a:fld id="{C01A9621-8A2F-4758-BDC8-0E9D01EDB1AD}" type="datetime1">
              <a:rPr lang="ru-RU" smtClean="0"/>
              <a:t>15.08.2019</a:t>
            </a:fld>
            <a:endParaRPr lang="ru-RU"/>
          </a:p>
        </p:txBody>
      </p:sp>
      <p:sp>
        <p:nvSpPr>
          <p:cNvPr id="7" name="Номер слайда 9"/>
          <p:cNvSpPr>
            <a:spLocks noGrp="1"/>
          </p:cNvSpPr>
          <p:nvPr>
            <p:ph type="sldNum" sz="quarter" idx="12"/>
          </p:nvPr>
        </p:nvSpPr>
        <p:spPr>
          <a:xfrm>
            <a:off x="6876256" y="6381328"/>
            <a:ext cx="2133600" cy="365125"/>
          </a:xfrm>
        </p:spPr>
        <p:txBody>
          <a:bodyPr/>
          <a:lstStyle>
            <a:lvl1pPr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F0C3E1D0-B99E-411B-BCE4-D3E6DB7EA49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Подзаголовок 2"/>
          <p:cNvSpPr txBox="1">
            <a:spLocks/>
          </p:cNvSpPr>
          <p:nvPr userDrawn="1"/>
        </p:nvSpPr>
        <p:spPr>
          <a:xfrm>
            <a:off x="496275" y="6369124"/>
            <a:ext cx="3528392" cy="51626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Tx/>
              <a:buSzPct val="80000"/>
              <a:buFont typeface="Arial" pitchFamily="34" charset="0"/>
              <a:buNone/>
              <a:defRPr sz="15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Tx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000" dirty="0" smtClean="0">
                <a:solidFill>
                  <a:schemeClr val="tx1"/>
                </a:solidFill>
              </a:rPr>
              <a:t>Акционерное общество «Российский Банк поддержки малого и среднего предпринимательства»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13" name="Объект 2"/>
          <p:cNvSpPr>
            <a:spLocks noGrp="1"/>
          </p:cNvSpPr>
          <p:nvPr>
            <p:ph idx="13" hasCustomPrompt="1"/>
          </p:nvPr>
        </p:nvSpPr>
        <p:spPr>
          <a:xfrm>
            <a:off x="457200" y="260648"/>
            <a:ext cx="7715200" cy="288032"/>
          </a:xfrm>
        </p:spPr>
        <p:txBody>
          <a:bodyPr>
            <a:normAutofit/>
          </a:bodyPr>
          <a:lstStyle>
            <a:lvl1pPr>
              <a:defRPr sz="1000"/>
            </a:lvl1pPr>
          </a:lstStyle>
          <a:p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Название раздела, </a:t>
            </a:r>
            <a:r>
              <a:rPr lang="ru-RU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Arial</a:t>
            </a:r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10 пт.</a:t>
            </a:r>
            <a:endParaRPr lang="ru-RU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Диаграмма 5"/>
          <p:cNvSpPr>
            <a:spLocks noGrp="1"/>
          </p:cNvSpPr>
          <p:nvPr>
            <p:ph type="chart" sz="quarter" idx="14"/>
          </p:nvPr>
        </p:nvSpPr>
        <p:spPr>
          <a:xfrm>
            <a:off x="467544" y="1412875"/>
            <a:ext cx="7704906" cy="4679950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05230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аблица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457200" y="548680"/>
            <a:ext cx="7715200" cy="868958"/>
          </a:xfrm>
        </p:spPr>
        <p:txBody>
          <a:bodyPr anchor="t">
            <a:noAutofit/>
          </a:bodyPr>
          <a:lstStyle>
            <a:lvl1pPr>
              <a:defRPr>
                <a:solidFill>
                  <a:srgbClr val="0072BC"/>
                </a:solidFill>
              </a:defRPr>
            </a:lvl1pPr>
          </a:lstStyle>
          <a:p>
            <a:r>
              <a:rPr lang="ru-RU" dirty="0" smtClean="0"/>
              <a:t>Возможные стили презентации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98640" y="6356350"/>
            <a:ext cx="2133600" cy="365125"/>
          </a:xfrm>
        </p:spPr>
        <p:txBody>
          <a:bodyPr/>
          <a:lstStyle/>
          <a:p>
            <a:fld id="{C01A9621-8A2F-4758-BDC8-0E9D01EDB1AD}" type="datetime1">
              <a:rPr lang="ru-RU" smtClean="0"/>
              <a:t>15.08.2019</a:t>
            </a:fld>
            <a:endParaRPr lang="ru-RU"/>
          </a:p>
        </p:txBody>
      </p:sp>
      <p:sp>
        <p:nvSpPr>
          <p:cNvPr id="7" name="Номер слайда 9"/>
          <p:cNvSpPr>
            <a:spLocks noGrp="1"/>
          </p:cNvSpPr>
          <p:nvPr>
            <p:ph type="sldNum" sz="quarter" idx="12"/>
          </p:nvPr>
        </p:nvSpPr>
        <p:spPr>
          <a:xfrm>
            <a:off x="6876256" y="6381328"/>
            <a:ext cx="2133600" cy="365125"/>
          </a:xfrm>
        </p:spPr>
        <p:txBody>
          <a:bodyPr/>
          <a:lstStyle>
            <a:lvl1pPr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F0C3E1D0-B99E-411B-BCE4-D3E6DB7EA49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Подзаголовок 2"/>
          <p:cNvSpPr txBox="1">
            <a:spLocks/>
          </p:cNvSpPr>
          <p:nvPr userDrawn="1"/>
        </p:nvSpPr>
        <p:spPr>
          <a:xfrm>
            <a:off x="496275" y="6369124"/>
            <a:ext cx="3528392" cy="51626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Tx/>
              <a:buSzPct val="80000"/>
              <a:buFont typeface="Arial" pitchFamily="34" charset="0"/>
              <a:buNone/>
              <a:defRPr sz="15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Tx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000" dirty="0" smtClean="0">
                <a:solidFill>
                  <a:schemeClr val="tx1"/>
                </a:solidFill>
              </a:rPr>
              <a:t>Акционерное общество «Российский Банк поддержки малого и среднего предпринимательства»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13" name="Объект 2"/>
          <p:cNvSpPr>
            <a:spLocks noGrp="1"/>
          </p:cNvSpPr>
          <p:nvPr>
            <p:ph idx="13" hasCustomPrompt="1"/>
          </p:nvPr>
        </p:nvSpPr>
        <p:spPr>
          <a:xfrm>
            <a:off x="457200" y="260648"/>
            <a:ext cx="7715200" cy="288032"/>
          </a:xfrm>
        </p:spPr>
        <p:txBody>
          <a:bodyPr>
            <a:normAutofit/>
          </a:bodyPr>
          <a:lstStyle>
            <a:lvl1pPr>
              <a:defRPr sz="1000"/>
            </a:lvl1pPr>
          </a:lstStyle>
          <a:p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Название раздела, </a:t>
            </a:r>
            <a:r>
              <a:rPr lang="ru-RU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Arial</a:t>
            </a:r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10 пт.</a:t>
            </a:r>
            <a:endParaRPr lang="ru-RU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Таблица 4"/>
          <p:cNvSpPr>
            <a:spLocks noGrp="1"/>
          </p:cNvSpPr>
          <p:nvPr>
            <p:ph type="tbl" sz="quarter" idx="14"/>
          </p:nvPr>
        </p:nvSpPr>
        <p:spPr>
          <a:xfrm>
            <a:off x="467544" y="1412875"/>
            <a:ext cx="7704906" cy="4464050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7635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Титульный слайд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5436096" y="1484784"/>
            <a:ext cx="3528392" cy="1470025"/>
          </a:xfrm>
        </p:spPr>
        <p:txBody>
          <a:bodyPr lIns="0" tIns="0" rIns="0" bIns="0" anchor="t">
            <a:noAutofit/>
          </a:bodyPr>
          <a:lstStyle>
            <a:lvl1pPr algn="l">
              <a:defRPr sz="24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 dirty="0" smtClean="0"/>
              <a:t>Заголовок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презентации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шрифт </a:t>
            </a:r>
            <a:r>
              <a:rPr lang="ru-RU" dirty="0" err="1" smtClean="0"/>
              <a:t>Arial</a:t>
            </a:r>
            <a:r>
              <a:rPr lang="ru-RU" dirty="0" smtClean="0"/>
              <a:t> 2</a:t>
            </a:r>
            <a:r>
              <a:rPr lang="en-US" dirty="0" smtClean="0"/>
              <a:t>4</a:t>
            </a:r>
            <a:r>
              <a:rPr lang="ru-RU" dirty="0" smtClean="0"/>
              <a:t> пт.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5436096" y="3098825"/>
            <a:ext cx="3528392" cy="1032520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15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Подзаголовок презентации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шрифт </a:t>
            </a:r>
            <a:r>
              <a:rPr lang="ru-RU" dirty="0" err="1" smtClean="0"/>
              <a:t>Arial</a:t>
            </a:r>
            <a:r>
              <a:rPr lang="ru-RU" dirty="0" smtClean="0"/>
              <a:t> 15 пт.</a:t>
            </a:r>
          </a:p>
        </p:txBody>
      </p:sp>
      <p:pic>
        <p:nvPicPr>
          <p:cNvPr id="20" name="Рисунок 19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48124" y="5157192"/>
            <a:ext cx="3590921" cy="1005458"/>
          </a:xfrm>
          <a:prstGeom prst="rect">
            <a:avLst/>
          </a:prstGeom>
        </p:spPr>
      </p:pic>
      <p:sp>
        <p:nvSpPr>
          <p:cNvPr id="9" name="Объект 2"/>
          <p:cNvSpPr>
            <a:spLocks noGrp="1"/>
          </p:cNvSpPr>
          <p:nvPr>
            <p:ph idx="13" hasCustomPrompt="1"/>
          </p:nvPr>
        </p:nvSpPr>
        <p:spPr>
          <a:xfrm>
            <a:off x="5442171" y="548680"/>
            <a:ext cx="2304256" cy="288032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lvl1pPr>
          </a:lstStyle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ДД.ММ.ГГГГ</a:t>
            </a:r>
          </a:p>
        </p:txBody>
      </p:sp>
    </p:spTree>
    <p:extLst>
      <p:ext uri="{BB962C8B-B14F-4D97-AF65-F5344CB8AC3E}">
        <p14:creationId xmlns:p14="http://schemas.microsoft.com/office/powerpoint/2010/main" val="13506746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as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rrowheads="1"/>
          </p:cNvSpPr>
          <p:nvPr userDrawn="1"/>
        </p:nvSpPr>
        <p:spPr bwMode="auto">
          <a:xfrm>
            <a:off x="8612012" y="6554111"/>
            <a:ext cx="281409" cy="144247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0" marR="0" lvl="0" indent="0" algn="r" defTabSz="966201" rtl="0" eaLnBrk="1" fontAlgn="base" latinLnBrk="0" hangingPunct="1">
              <a:lnSpc>
                <a:spcPts val="1267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1747F3F-2E8A-4EAB-A46A-01A88D87E63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66201" rtl="0" eaLnBrk="1" fontAlgn="base" latinLnBrk="0" hangingPunct="1">
                <a:lnSpc>
                  <a:spcPts val="1267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254981" y="120959"/>
            <a:ext cx="8638443" cy="554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0805" tIns="40403" rIns="80805" bIns="40403" rtlCol="0" anchor="ctr">
            <a:noAutofit/>
          </a:bodyPr>
          <a:lstStyle>
            <a:lvl1pPr>
              <a:lnSpc>
                <a:spcPct val="100000"/>
              </a:lnSpc>
              <a:defRPr lang="en-US" sz="21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pPr marL="0" lvl="0" defTabSz="1027874" eaLnBrk="1" fontAlgn="auto" latinLnBrk="0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0656091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ипы булитов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935554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Заключительный слайд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2771800" y="1340768"/>
            <a:ext cx="4464496" cy="4752527"/>
          </a:xfrm>
        </p:spPr>
        <p:txBody>
          <a:bodyPr lIns="0" tIns="0" rIns="0" bIns="0" anchor="t">
            <a:noAutofit/>
          </a:bodyPr>
          <a:lstStyle>
            <a:lvl1pPr algn="l">
              <a:defRPr sz="24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 dirty="0" smtClean="0"/>
              <a:t>Заключительный текст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21988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Типы булитов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457200" y="548680"/>
            <a:ext cx="7715200" cy="868958"/>
          </a:xfrm>
        </p:spPr>
        <p:txBody>
          <a:bodyPr anchor="t">
            <a:noAutofit/>
          </a:bodyPr>
          <a:lstStyle>
            <a:lvl1pPr>
              <a:defRPr>
                <a:solidFill>
                  <a:srgbClr val="0072BC"/>
                </a:solidFill>
              </a:defRPr>
            </a:lvl1pPr>
          </a:lstStyle>
          <a:p>
            <a:r>
              <a:rPr lang="ru-RU" dirty="0" smtClean="0"/>
              <a:t>Возможные стили презентации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 hasCustomPrompt="1"/>
          </p:nvPr>
        </p:nvSpPr>
        <p:spPr>
          <a:xfrm>
            <a:off x="457200" y="1412776"/>
            <a:ext cx="7715200" cy="4680519"/>
          </a:xfrm>
        </p:spPr>
        <p:txBody>
          <a:bodyPr/>
          <a:lstStyle>
            <a:lvl1pPr marL="0" indent="0">
              <a:buFont typeface="Arial" pitchFamily="34" charset="0"/>
              <a:buNone/>
              <a:defRPr sz="1400" baseline="0"/>
            </a:lvl1pPr>
            <a:lvl2pPr marL="742950" indent="-285750">
              <a:buFont typeface="Arial" pitchFamily="34" charset="0"/>
              <a:buChar char="►"/>
              <a:defRPr sz="1400" baseline="0"/>
            </a:lvl2pPr>
            <a:lvl3pPr>
              <a:defRPr baseline="0"/>
            </a:lvl3pPr>
            <a:lvl4pPr>
              <a:defRPr baseline="0"/>
            </a:lvl4pPr>
            <a:lvl5pPr>
              <a:defRPr/>
            </a:lvl5pPr>
            <a:lvl6pPr marL="2286000" indent="0">
              <a:buNone/>
              <a:defRPr/>
            </a:lvl6pPr>
          </a:lstStyle>
          <a:p>
            <a:pPr lvl="0"/>
            <a:r>
              <a:rPr lang="ru-RU" dirty="0" smtClean="0"/>
              <a:t>Типы </a:t>
            </a:r>
            <a:r>
              <a:rPr lang="ru-RU" dirty="0" err="1" smtClean="0"/>
              <a:t>булитов</a:t>
            </a:r>
            <a:endParaRPr lang="ru-RU" dirty="0" smtClean="0"/>
          </a:p>
          <a:p>
            <a:pPr lvl="1"/>
            <a:r>
              <a:rPr lang="ru-RU" dirty="0" smtClean="0"/>
              <a:t>Первый уровень</a:t>
            </a:r>
          </a:p>
          <a:p>
            <a:pPr lvl="2"/>
            <a:r>
              <a:rPr lang="ru-RU" dirty="0" smtClean="0"/>
              <a:t>Второй уровень</a:t>
            </a:r>
          </a:p>
          <a:p>
            <a:pPr lvl="3"/>
            <a:r>
              <a:rPr lang="ru-RU" dirty="0" smtClean="0"/>
              <a:t>Третий уровень</a:t>
            </a:r>
          </a:p>
          <a:p>
            <a:pPr lvl="4"/>
            <a:r>
              <a:rPr lang="ru-RU" dirty="0" smtClean="0"/>
              <a:t>Четвертый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98640" y="6356350"/>
            <a:ext cx="2133600" cy="365125"/>
          </a:xfrm>
        </p:spPr>
        <p:txBody>
          <a:bodyPr/>
          <a:lstStyle/>
          <a:p>
            <a:fld id="{C01A9621-8A2F-4758-BDC8-0E9D01EDB1AD}" type="datetime1">
              <a:rPr lang="ru-RU" smtClean="0"/>
              <a:t>15.08.2019</a:t>
            </a:fld>
            <a:endParaRPr lang="ru-RU"/>
          </a:p>
        </p:txBody>
      </p:sp>
      <p:sp>
        <p:nvSpPr>
          <p:cNvPr id="7" name="Номер слайда 9"/>
          <p:cNvSpPr>
            <a:spLocks noGrp="1"/>
          </p:cNvSpPr>
          <p:nvPr>
            <p:ph type="sldNum" sz="quarter" idx="12"/>
          </p:nvPr>
        </p:nvSpPr>
        <p:spPr>
          <a:xfrm>
            <a:off x="6876256" y="6381328"/>
            <a:ext cx="2133600" cy="365125"/>
          </a:xfrm>
        </p:spPr>
        <p:txBody>
          <a:bodyPr/>
          <a:lstStyle>
            <a:lvl1pPr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F0C3E1D0-B99E-411B-BCE4-D3E6DB7EA49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3" name="Объект 2"/>
          <p:cNvSpPr>
            <a:spLocks noGrp="1"/>
          </p:cNvSpPr>
          <p:nvPr>
            <p:ph idx="13" hasCustomPrompt="1"/>
          </p:nvPr>
        </p:nvSpPr>
        <p:spPr>
          <a:xfrm>
            <a:off x="457200" y="260648"/>
            <a:ext cx="7715200" cy="288032"/>
          </a:xfrm>
        </p:spPr>
        <p:txBody>
          <a:bodyPr/>
          <a:lstStyle>
            <a:lvl1pPr>
              <a:defRPr sz="1400"/>
            </a:lvl1pPr>
          </a:lstStyle>
          <a:p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Название раздела, </a:t>
            </a:r>
            <a:r>
              <a:rPr lang="ru-RU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Arial</a:t>
            </a:r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10 пт.</a:t>
            </a:r>
            <a:endParaRPr lang="ru-RU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78925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итульный слайд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3203848" y="2895079"/>
            <a:ext cx="4032448" cy="1470025"/>
          </a:xfrm>
        </p:spPr>
        <p:txBody>
          <a:bodyPr lIns="0" tIns="0" rIns="0" bIns="0" anchor="t">
            <a:noAutofit/>
          </a:bodyPr>
          <a:lstStyle>
            <a:lvl1pPr algn="l">
              <a:defRPr sz="24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 dirty="0" smtClean="0"/>
              <a:t>Заголовок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презентации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шрифт </a:t>
            </a:r>
            <a:r>
              <a:rPr lang="ru-RU" dirty="0" err="1" smtClean="0"/>
              <a:t>Arial</a:t>
            </a:r>
            <a:r>
              <a:rPr lang="ru-RU" dirty="0" smtClean="0"/>
              <a:t> 2</a:t>
            </a:r>
            <a:r>
              <a:rPr lang="en-US" dirty="0" smtClean="0"/>
              <a:t>4</a:t>
            </a:r>
            <a:r>
              <a:rPr lang="ru-RU" dirty="0" smtClean="0"/>
              <a:t> пт.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3203848" y="4509120"/>
            <a:ext cx="4032448" cy="1032520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15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Подзаголовок презентации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шрифт </a:t>
            </a:r>
            <a:r>
              <a:rPr lang="ru-RU" dirty="0" err="1" smtClean="0"/>
              <a:t>Arial</a:t>
            </a:r>
            <a:r>
              <a:rPr lang="ru-RU" dirty="0" smtClean="0"/>
              <a:t> 15 пт.</a:t>
            </a:r>
          </a:p>
        </p:txBody>
      </p:sp>
      <p:pic>
        <p:nvPicPr>
          <p:cNvPr id="20" name="Рисунок 19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7584" y="476672"/>
            <a:ext cx="3590921" cy="1005458"/>
          </a:xfrm>
          <a:prstGeom prst="rect">
            <a:avLst/>
          </a:prstGeom>
        </p:spPr>
      </p:pic>
      <p:sp>
        <p:nvSpPr>
          <p:cNvPr id="22" name="Объект 2"/>
          <p:cNvSpPr>
            <a:spLocks noGrp="1"/>
          </p:cNvSpPr>
          <p:nvPr>
            <p:ph idx="13" hasCustomPrompt="1"/>
          </p:nvPr>
        </p:nvSpPr>
        <p:spPr>
          <a:xfrm>
            <a:off x="3203848" y="6237312"/>
            <a:ext cx="4032448" cy="288032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lvl1pPr>
          </a:lstStyle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ДД.ММ.ГГГГ</a:t>
            </a:r>
          </a:p>
        </p:txBody>
      </p:sp>
    </p:spTree>
    <p:extLst>
      <p:ext uri="{BB962C8B-B14F-4D97-AF65-F5344CB8AC3E}">
        <p14:creationId xmlns:p14="http://schemas.microsoft.com/office/powerpoint/2010/main" val="9126239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олилиния 7"/>
          <p:cNvSpPr/>
          <p:nvPr userDrawn="1"/>
        </p:nvSpPr>
        <p:spPr>
          <a:xfrm>
            <a:off x="3890075" y="1"/>
            <a:ext cx="5253925" cy="6857999"/>
          </a:xfrm>
          <a:custGeom>
            <a:avLst/>
            <a:gdLst>
              <a:gd name="connsiteX0" fmla="*/ 286718 w 5253925"/>
              <a:gd name="connsiteY0" fmla="*/ 0 h 6873498"/>
              <a:gd name="connsiteX1" fmla="*/ 5253925 w 5253925"/>
              <a:gd name="connsiteY1" fmla="*/ 0 h 6873498"/>
              <a:gd name="connsiteX2" fmla="*/ 5253925 w 5253925"/>
              <a:gd name="connsiteY2" fmla="*/ 6873498 h 6873498"/>
              <a:gd name="connsiteX3" fmla="*/ 0 w 5253925"/>
              <a:gd name="connsiteY3" fmla="*/ 6873498 h 6873498"/>
              <a:gd name="connsiteX4" fmla="*/ 1108128 w 5253925"/>
              <a:gd name="connsiteY4" fmla="*/ 2084522 h 6873498"/>
              <a:gd name="connsiteX5" fmla="*/ 286718 w 5253925"/>
              <a:gd name="connsiteY5" fmla="*/ 0 h 6873498"/>
              <a:gd name="connsiteX0" fmla="*/ 294467 w 5253925"/>
              <a:gd name="connsiteY0" fmla="*/ 15499 h 6873498"/>
              <a:gd name="connsiteX1" fmla="*/ 5253925 w 5253925"/>
              <a:gd name="connsiteY1" fmla="*/ 0 h 6873498"/>
              <a:gd name="connsiteX2" fmla="*/ 5253925 w 5253925"/>
              <a:gd name="connsiteY2" fmla="*/ 6873498 h 6873498"/>
              <a:gd name="connsiteX3" fmla="*/ 0 w 5253925"/>
              <a:gd name="connsiteY3" fmla="*/ 6873498 h 6873498"/>
              <a:gd name="connsiteX4" fmla="*/ 1108128 w 5253925"/>
              <a:gd name="connsiteY4" fmla="*/ 2084522 h 6873498"/>
              <a:gd name="connsiteX5" fmla="*/ 294467 w 5253925"/>
              <a:gd name="connsiteY5" fmla="*/ 15499 h 6873498"/>
              <a:gd name="connsiteX0" fmla="*/ 294467 w 5253925"/>
              <a:gd name="connsiteY0" fmla="*/ 0 h 6857999"/>
              <a:gd name="connsiteX1" fmla="*/ 5114440 w 5253925"/>
              <a:gd name="connsiteY1" fmla="*/ 193728 h 6857999"/>
              <a:gd name="connsiteX2" fmla="*/ 5253925 w 5253925"/>
              <a:gd name="connsiteY2" fmla="*/ 6857999 h 6857999"/>
              <a:gd name="connsiteX3" fmla="*/ 0 w 5253925"/>
              <a:gd name="connsiteY3" fmla="*/ 6857999 h 6857999"/>
              <a:gd name="connsiteX4" fmla="*/ 1108128 w 5253925"/>
              <a:gd name="connsiteY4" fmla="*/ 2069023 h 6857999"/>
              <a:gd name="connsiteX5" fmla="*/ 294467 w 5253925"/>
              <a:gd name="connsiteY5" fmla="*/ 0 h 6857999"/>
              <a:gd name="connsiteX0" fmla="*/ 294467 w 5253925"/>
              <a:gd name="connsiteY0" fmla="*/ 0 h 6857999"/>
              <a:gd name="connsiteX1" fmla="*/ 5253925 w 5253925"/>
              <a:gd name="connsiteY1" fmla="*/ 0 h 6857999"/>
              <a:gd name="connsiteX2" fmla="*/ 5253925 w 5253925"/>
              <a:gd name="connsiteY2" fmla="*/ 6857999 h 6857999"/>
              <a:gd name="connsiteX3" fmla="*/ 0 w 5253925"/>
              <a:gd name="connsiteY3" fmla="*/ 6857999 h 6857999"/>
              <a:gd name="connsiteX4" fmla="*/ 1108128 w 5253925"/>
              <a:gd name="connsiteY4" fmla="*/ 2069023 h 6857999"/>
              <a:gd name="connsiteX5" fmla="*/ 294467 w 5253925"/>
              <a:gd name="connsiteY5" fmla="*/ 0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253925" h="6857999">
                <a:moveTo>
                  <a:pt x="294467" y="0"/>
                </a:moveTo>
                <a:lnTo>
                  <a:pt x="5253925" y="0"/>
                </a:lnTo>
                <a:lnTo>
                  <a:pt x="5253925" y="6857999"/>
                </a:lnTo>
                <a:lnTo>
                  <a:pt x="0" y="6857999"/>
                </a:lnTo>
                <a:lnTo>
                  <a:pt x="1108128" y="2069023"/>
                </a:lnTo>
                <a:lnTo>
                  <a:pt x="294467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5436096" y="1484784"/>
            <a:ext cx="3528392" cy="1470025"/>
          </a:xfrm>
        </p:spPr>
        <p:txBody>
          <a:bodyPr lIns="0" tIns="0" rIns="0" bIns="0" anchor="t">
            <a:noAutofit/>
          </a:bodyPr>
          <a:lstStyle>
            <a:lvl1pPr algn="l">
              <a:defRPr sz="24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 dirty="0" smtClean="0"/>
              <a:t>Заголовок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презентации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шрифт </a:t>
            </a:r>
            <a:r>
              <a:rPr lang="ru-RU" dirty="0" err="1" smtClean="0"/>
              <a:t>Arial</a:t>
            </a:r>
            <a:r>
              <a:rPr lang="ru-RU" dirty="0" smtClean="0"/>
              <a:t> 2</a:t>
            </a:r>
            <a:r>
              <a:rPr lang="en-US" dirty="0" smtClean="0"/>
              <a:t>4</a:t>
            </a:r>
            <a:r>
              <a:rPr lang="ru-RU" dirty="0" smtClean="0"/>
              <a:t> пт.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5436096" y="3098825"/>
            <a:ext cx="3528392" cy="1032520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15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Подзаголовок презентации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шрифт </a:t>
            </a:r>
            <a:r>
              <a:rPr lang="ru-RU" dirty="0" err="1" smtClean="0"/>
              <a:t>Arial</a:t>
            </a:r>
            <a:r>
              <a:rPr lang="ru-RU" dirty="0" smtClean="0"/>
              <a:t> 15 пт.</a:t>
            </a:r>
          </a:p>
        </p:txBody>
      </p:sp>
      <p:pic>
        <p:nvPicPr>
          <p:cNvPr id="20" name="Рисунок 19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48124" y="5157192"/>
            <a:ext cx="3590921" cy="1005458"/>
          </a:xfrm>
          <a:prstGeom prst="rect">
            <a:avLst/>
          </a:prstGeom>
        </p:spPr>
      </p:pic>
      <p:sp>
        <p:nvSpPr>
          <p:cNvPr id="14" name="Объект 2"/>
          <p:cNvSpPr>
            <a:spLocks noGrp="1"/>
          </p:cNvSpPr>
          <p:nvPr>
            <p:ph idx="13" hasCustomPrompt="1"/>
          </p:nvPr>
        </p:nvSpPr>
        <p:spPr>
          <a:xfrm>
            <a:off x="5442171" y="548680"/>
            <a:ext cx="2304256" cy="288032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/>
            </a:lvl1pPr>
          </a:lstStyle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ДД.ММ.ГГГГ</a:t>
            </a:r>
          </a:p>
        </p:txBody>
      </p:sp>
    </p:spTree>
    <p:extLst>
      <p:ext uri="{BB962C8B-B14F-4D97-AF65-F5344CB8AC3E}">
        <p14:creationId xmlns:p14="http://schemas.microsoft.com/office/powerpoint/2010/main" val="41637179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Слайд-разделител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лилиния 5"/>
          <p:cNvSpPr/>
          <p:nvPr userDrawn="1"/>
        </p:nvSpPr>
        <p:spPr>
          <a:xfrm>
            <a:off x="-10260" y="550518"/>
            <a:ext cx="7678604" cy="5752892"/>
          </a:xfrm>
          <a:custGeom>
            <a:avLst/>
            <a:gdLst>
              <a:gd name="connsiteX0" fmla="*/ 286718 w 5253925"/>
              <a:gd name="connsiteY0" fmla="*/ 0 h 6873498"/>
              <a:gd name="connsiteX1" fmla="*/ 5253925 w 5253925"/>
              <a:gd name="connsiteY1" fmla="*/ 0 h 6873498"/>
              <a:gd name="connsiteX2" fmla="*/ 5253925 w 5253925"/>
              <a:gd name="connsiteY2" fmla="*/ 6873498 h 6873498"/>
              <a:gd name="connsiteX3" fmla="*/ 0 w 5253925"/>
              <a:gd name="connsiteY3" fmla="*/ 6873498 h 6873498"/>
              <a:gd name="connsiteX4" fmla="*/ 1108128 w 5253925"/>
              <a:gd name="connsiteY4" fmla="*/ 2084522 h 6873498"/>
              <a:gd name="connsiteX5" fmla="*/ 286718 w 5253925"/>
              <a:gd name="connsiteY5" fmla="*/ 0 h 6873498"/>
              <a:gd name="connsiteX0" fmla="*/ 294467 w 5253925"/>
              <a:gd name="connsiteY0" fmla="*/ 15499 h 6873498"/>
              <a:gd name="connsiteX1" fmla="*/ 5253925 w 5253925"/>
              <a:gd name="connsiteY1" fmla="*/ 0 h 6873498"/>
              <a:gd name="connsiteX2" fmla="*/ 5253925 w 5253925"/>
              <a:gd name="connsiteY2" fmla="*/ 6873498 h 6873498"/>
              <a:gd name="connsiteX3" fmla="*/ 0 w 5253925"/>
              <a:gd name="connsiteY3" fmla="*/ 6873498 h 6873498"/>
              <a:gd name="connsiteX4" fmla="*/ 1108128 w 5253925"/>
              <a:gd name="connsiteY4" fmla="*/ 2084522 h 6873498"/>
              <a:gd name="connsiteX5" fmla="*/ 294467 w 5253925"/>
              <a:gd name="connsiteY5" fmla="*/ 15499 h 6873498"/>
              <a:gd name="connsiteX0" fmla="*/ 294467 w 5253925"/>
              <a:gd name="connsiteY0" fmla="*/ 0 h 6857999"/>
              <a:gd name="connsiteX1" fmla="*/ 5114440 w 5253925"/>
              <a:gd name="connsiteY1" fmla="*/ 193728 h 6857999"/>
              <a:gd name="connsiteX2" fmla="*/ 5253925 w 5253925"/>
              <a:gd name="connsiteY2" fmla="*/ 6857999 h 6857999"/>
              <a:gd name="connsiteX3" fmla="*/ 0 w 5253925"/>
              <a:gd name="connsiteY3" fmla="*/ 6857999 h 6857999"/>
              <a:gd name="connsiteX4" fmla="*/ 1108128 w 5253925"/>
              <a:gd name="connsiteY4" fmla="*/ 2069023 h 6857999"/>
              <a:gd name="connsiteX5" fmla="*/ 294467 w 5253925"/>
              <a:gd name="connsiteY5" fmla="*/ 0 h 6857999"/>
              <a:gd name="connsiteX0" fmla="*/ 294467 w 5253925"/>
              <a:gd name="connsiteY0" fmla="*/ 0 h 6857999"/>
              <a:gd name="connsiteX1" fmla="*/ 5253925 w 5253925"/>
              <a:gd name="connsiteY1" fmla="*/ 0 h 6857999"/>
              <a:gd name="connsiteX2" fmla="*/ 5253925 w 5253925"/>
              <a:gd name="connsiteY2" fmla="*/ 6857999 h 6857999"/>
              <a:gd name="connsiteX3" fmla="*/ 0 w 5253925"/>
              <a:gd name="connsiteY3" fmla="*/ 6857999 h 6857999"/>
              <a:gd name="connsiteX4" fmla="*/ 1108128 w 5253925"/>
              <a:gd name="connsiteY4" fmla="*/ 2069023 h 6857999"/>
              <a:gd name="connsiteX5" fmla="*/ 294467 w 5253925"/>
              <a:gd name="connsiteY5" fmla="*/ 0 h 6857999"/>
              <a:gd name="connsiteX0" fmla="*/ 4207789 w 9167247"/>
              <a:gd name="connsiteY0" fmla="*/ 0 h 6857999"/>
              <a:gd name="connsiteX1" fmla="*/ 0 w 9167247"/>
              <a:gd name="connsiteY1" fmla="*/ 0 h 6857999"/>
              <a:gd name="connsiteX2" fmla="*/ 9167247 w 9167247"/>
              <a:gd name="connsiteY2" fmla="*/ 6857999 h 6857999"/>
              <a:gd name="connsiteX3" fmla="*/ 3913322 w 9167247"/>
              <a:gd name="connsiteY3" fmla="*/ 6857999 h 6857999"/>
              <a:gd name="connsiteX4" fmla="*/ 5021450 w 9167247"/>
              <a:gd name="connsiteY4" fmla="*/ 2069023 h 6857999"/>
              <a:gd name="connsiteX5" fmla="*/ 4207789 w 9167247"/>
              <a:gd name="connsiteY5" fmla="*/ 0 h 6857999"/>
              <a:gd name="connsiteX0" fmla="*/ 4207789 w 5021450"/>
              <a:gd name="connsiteY0" fmla="*/ 0 h 6873497"/>
              <a:gd name="connsiteX1" fmla="*/ 0 w 5021450"/>
              <a:gd name="connsiteY1" fmla="*/ 0 h 6873497"/>
              <a:gd name="connsiteX2" fmla="*/ 15498 w 5021450"/>
              <a:gd name="connsiteY2" fmla="*/ 6873497 h 6873497"/>
              <a:gd name="connsiteX3" fmla="*/ 3913322 w 5021450"/>
              <a:gd name="connsiteY3" fmla="*/ 6857999 h 6873497"/>
              <a:gd name="connsiteX4" fmla="*/ 5021450 w 5021450"/>
              <a:gd name="connsiteY4" fmla="*/ 2069023 h 6873497"/>
              <a:gd name="connsiteX5" fmla="*/ 4207789 w 5021450"/>
              <a:gd name="connsiteY5" fmla="*/ 0 h 6873497"/>
              <a:gd name="connsiteX0" fmla="*/ 7722556 w 8536217"/>
              <a:gd name="connsiteY0" fmla="*/ 0 h 6873497"/>
              <a:gd name="connsiteX1" fmla="*/ 0 w 8536217"/>
              <a:gd name="connsiteY1" fmla="*/ 9246 h 6873497"/>
              <a:gd name="connsiteX2" fmla="*/ 3530265 w 8536217"/>
              <a:gd name="connsiteY2" fmla="*/ 6873497 h 6873497"/>
              <a:gd name="connsiteX3" fmla="*/ 7428089 w 8536217"/>
              <a:gd name="connsiteY3" fmla="*/ 6857999 h 6873497"/>
              <a:gd name="connsiteX4" fmla="*/ 8536217 w 8536217"/>
              <a:gd name="connsiteY4" fmla="*/ 2069023 h 6873497"/>
              <a:gd name="connsiteX5" fmla="*/ 7722556 w 8536217"/>
              <a:gd name="connsiteY5" fmla="*/ 0 h 6873497"/>
              <a:gd name="connsiteX0" fmla="*/ 7722556 w 8536217"/>
              <a:gd name="connsiteY0" fmla="*/ 0 h 6864251"/>
              <a:gd name="connsiteX1" fmla="*/ 0 w 8536217"/>
              <a:gd name="connsiteY1" fmla="*/ 9246 h 6864251"/>
              <a:gd name="connsiteX2" fmla="*/ 6416 w 8536217"/>
              <a:gd name="connsiteY2" fmla="*/ 6864251 h 6864251"/>
              <a:gd name="connsiteX3" fmla="*/ 7428089 w 8536217"/>
              <a:gd name="connsiteY3" fmla="*/ 6857999 h 6864251"/>
              <a:gd name="connsiteX4" fmla="*/ 8536217 w 8536217"/>
              <a:gd name="connsiteY4" fmla="*/ 2069023 h 6864251"/>
              <a:gd name="connsiteX5" fmla="*/ 7722556 w 8536217"/>
              <a:gd name="connsiteY5" fmla="*/ 0 h 6864251"/>
              <a:gd name="connsiteX0" fmla="*/ 7722556 w 8536217"/>
              <a:gd name="connsiteY0" fmla="*/ 0 h 6857999"/>
              <a:gd name="connsiteX1" fmla="*/ 0 w 8536217"/>
              <a:gd name="connsiteY1" fmla="*/ 9246 h 6857999"/>
              <a:gd name="connsiteX2" fmla="*/ 15497 w 8536217"/>
              <a:gd name="connsiteY2" fmla="*/ 6836513 h 6857999"/>
              <a:gd name="connsiteX3" fmla="*/ 7428089 w 8536217"/>
              <a:gd name="connsiteY3" fmla="*/ 6857999 h 6857999"/>
              <a:gd name="connsiteX4" fmla="*/ 8536217 w 8536217"/>
              <a:gd name="connsiteY4" fmla="*/ 2069023 h 6857999"/>
              <a:gd name="connsiteX5" fmla="*/ 7722556 w 8536217"/>
              <a:gd name="connsiteY5" fmla="*/ 0 h 6857999"/>
              <a:gd name="connsiteX0" fmla="*/ 7722556 w 8536217"/>
              <a:gd name="connsiteY0" fmla="*/ 0 h 6857999"/>
              <a:gd name="connsiteX1" fmla="*/ 0 w 8536217"/>
              <a:gd name="connsiteY1" fmla="*/ 9246 h 6857999"/>
              <a:gd name="connsiteX2" fmla="*/ 15497 w 8536217"/>
              <a:gd name="connsiteY2" fmla="*/ 6845759 h 6857999"/>
              <a:gd name="connsiteX3" fmla="*/ 7428089 w 8536217"/>
              <a:gd name="connsiteY3" fmla="*/ 6857999 h 6857999"/>
              <a:gd name="connsiteX4" fmla="*/ 8536217 w 8536217"/>
              <a:gd name="connsiteY4" fmla="*/ 2069023 h 6857999"/>
              <a:gd name="connsiteX5" fmla="*/ 7722556 w 8536217"/>
              <a:gd name="connsiteY5" fmla="*/ 0 h 6857999"/>
              <a:gd name="connsiteX0" fmla="*/ 7722556 w 8536217"/>
              <a:gd name="connsiteY0" fmla="*/ 0 h 6857999"/>
              <a:gd name="connsiteX1" fmla="*/ 0 w 8536217"/>
              <a:gd name="connsiteY1" fmla="*/ 9246 h 6857999"/>
              <a:gd name="connsiteX2" fmla="*/ 15497 w 8536217"/>
              <a:gd name="connsiteY2" fmla="*/ 6845759 h 6857999"/>
              <a:gd name="connsiteX3" fmla="*/ 7428089 w 8536217"/>
              <a:gd name="connsiteY3" fmla="*/ 6857999 h 6857999"/>
              <a:gd name="connsiteX4" fmla="*/ 8536217 w 8536217"/>
              <a:gd name="connsiteY4" fmla="*/ 2069023 h 6857999"/>
              <a:gd name="connsiteX5" fmla="*/ 7722556 w 8536217"/>
              <a:gd name="connsiteY5" fmla="*/ 0 h 6857999"/>
              <a:gd name="connsiteX0" fmla="*/ 7722556 w 8536217"/>
              <a:gd name="connsiteY0" fmla="*/ 0 h 6873498"/>
              <a:gd name="connsiteX1" fmla="*/ 0 w 8536217"/>
              <a:gd name="connsiteY1" fmla="*/ 9246 h 6873498"/>
              <a:gd name="connsiteX2" fmla="*/ 15497 w 8536217"/>
              <a:gd name="connsiteY2" fmla="*/ 6873498 h 6873498"/>
              <a:gd name="connsiteX3" fmla="*/ 7428089 w 8536217"/>
              <a:gd name="connsiteY3" fmla="*/ 6857999 h 6873498"/>
              <a:gd name="connsiteX4" fmla="*/ 8536217 w 8536217"/>
              <a:gd name="connsiteY4" fmla="*/ 2069023 h 6873498"/>
              <a:gd name="connsiteX5" fmla="*/ 7722556 w 8536217"/>
              <a:gd name="connsiteY5" fmla="*/ 0 h 6873498"/>
              <a:gd name="connsiteX0" fmla="*/ 8185741 w 8999402"/>
              <a:gd name="connsiteY0" fmla="*/ 0 h 6873498"/>
              <a:gd name="connsiteX1" fmla="*/ 0 w 8999402"/>
              <a:gd name="connsiteY1" fmla="*/ 0 h 6873498"/>
              <a:gd name="connsiteX2" fmla="*/ 478682 w 8999402"/>
              <a:gd name="connsiteY2" fmla="*/ 6873498 h 6873498"/>
              <a:gd name="connsiteX3" fmla="*/ 7891274 w 8999402"/>
              <a:gd name="connsiteY3" fmla="*/ 6857999 h 6873498"/>
              <a:gd name="connsiteX4" fmla="*/ 8999402 w 8999402"/>
              <a:gd name="connsiteY4" fmla="*/ 2069023 h 6873498"/>
              <a:gd name="connsiteX5" fmla="*/ 8185741 w 8999402"/>
              <a:gd name="connsiteY5" fmla="*/ 0 h 6873498"/>
              <a:gd name="connsiteX0" fmla="*/ 8185741 w 8999402"/>
              <a:gd name="connsiteY0" fmla="*/ 0 h 6873498"/>
              <a:gd name="connsiteX1" fmla="*/ 0 w 8999402"/>
              <a:gd name="connsiteY1" fmla="*/ 0 h 6873498"/>
              <a:gd name="connsiteX2" fmla="*/ 6413 w 8999402"/>
              <a:gd name="connsiteY2" fmla="*/ 6873498 h 6873498"/>
              <a:gd name="connsiteX3" fmla="*/ 7891274 w 8999402"/>
              <a:gd name="connsiteY3" fmla="*/ 6857999 h 6873498"/>
              <a:gd name="connsiteX4" fmla="*/ 8999402 w 8999402"/>
              <a:gd name="connsiteY4" fmla="*/ 2069023 h 6873498"/>
              <a:gd name="connsiteX5" fmla="*/ 8185741 w 8999402"/>
              <a:gd name="connsiteY5" fmla="*/ 0 h 6873498"/>
              <a:gd name="connsiteX0" fmla="*/ 8185741 w 8999402"/>
              <a:gd name="connsiteY0" fmla="*/ 0 h 6864252"/>
              <a:gd name="connsiteX1" fmla="*/ 0 w 8999402"/>
              <a:gd name="connsiteY1" fmla="*/ 0 h 6864252"/>
              <a:gd name="connsiteX2" fmla="*/ 6413 w 8999402"/>
              <a:gd name="connsiteY2" fmla="*/ 6864252 h 6864252"/>
              <a:gd name="connsiteX3" fmla="*/ 7891274 w 8999402"/>
              <a:gd name="connsiteY3" fmla="*/ 6857999 h 6864252"/>
              <a:gd name="connsiteX4" fmla="*/ 8999402 w 8999402"/>
              <a:gd name="connsiteY4" fmla="*/ 2069023 h 6864252"/>
              <a:gd name="connsiteX5" fmla="*/ 8185741 w 8999402"/>
              <a:gd name="connsiteY5" fmla="*/ 0 h 6864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999402" h="6864252">
                <a:moveTo>
                  <a:pt x="8185741" y="0"/>
                </a:moveTo>
                <a:lnTo>
                  <a:pt x="0" y="0"/>
                </a:lnTo>
                <a:cubicBezTo>
                  <a:pt x="2139" y="2285002"/>
                  <a:pt x="4274" y="4579250"/>
                  <a:pt x="6413" y="6864252"/>
                </a:cubicBezTo>
                <a:lnTo>
                  <a:pt x="7891274" y="6857999"/>
                </a:lnTo>
                <a:lnTo>
                  <a:pt x="8999402" y="2069023"/>
                </a:lnTo>
                <a:lnTo>
                  <a:pt x="8185741" y="0"/>
                </a:lnTo>
                <a:close/>
              </a:path>
            </a:pathLst>
          </a:custGeom>
          <a:solidFill>
            <a:srgbClr val="000000">
              <a:alpha val="1882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2843808" y="2204864"/>
            <a:ext cx="3528392" cy="2304256"/>
          </a:xfrm>
        </p:spPr>
        <p:txBody>
          <a:bodyPr lIns="0" tIns="0" rIns="0" bIns="0">
            <a:noAutofit/>
          </a:bodyPr>
          <a:lstStyle>
            <a:lvl1pPr marL="0" indent="0" algn="l">
              <a:buNone/>
              <a:defRPr sz="24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Слайд-разделитель </a:t>
            </a:r>
            <a:br>
              <a:rPr lang="ru-RU" dirty="0" smtClean="0"/>
            </a:br>
            <a:r>
              <a:rPr lang="ru-RU" dirty="0" smtClean="0"/>
              <a:t>Название раздела </a:t>
            </a:r>
            <a:br>
              <a:rPr lang="ru-RU" dirty="0" smtClean="0"/>
            </a:br>
            <a:r>
              <a:rPr lang="ru-RU" dirty="0" smtClean="0"/>
              <a:t>презентации</a:t>
            </a:r>
            <a:br>
              <a:rPr lang="ru-RU" dirty="0" smtClean="0"/>
            </a:br>
            <a:r>
              <a:rPr lang="ru-RU" dirty="0" smtClean="0"/>
              <a:t>шрифт </a:t>
            </a:r>
            <a:r>
              <a:rPr lang="ru-RU" dirty="0" err="1" smtClean="0"/>
              <a:t>Arial</a:t>
            </a:r>
            <a:r>
              <a:rPr lang="ru-RU" dirty="0" smtClean="0"/>
              <a:t>, 24 пт.</a:t>
            </a:r>
          </a:p>
        </p:txBody>
      </p:sp>
      <p:sp>
        <p:nvSpPr>
          <p:cNvPr id="9" name="Подзаголовок 2"/>
          <p:cNvSpPr txBox="1">
            <a:spLocks/>
          </p:cNvSpPr>
          <p:nvPr userDrawn="1"/>
        </p:nvSpPr>
        <p:spPr>
          <a:xfrm>
            <a:off x="2843808" y="5661248"/>
            <a:ext cx="3528392" cy="51626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Tx/>
              <a:buSzPct val="80000"/>
              <a:buFont typeface="Arial" pitchFamily="34" charset="0"/>
              <a:buNone/>
              <a:defRPr sz="15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Tx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000" dirty="0" smtClean="0">
                <a:solidFill>
                  <a:schemeClr val="tx1"/>
                </a:solidFill>
              </a:rPr>
              <a:t>Акционерное общество «Российский Банк поддержки малого и среднего предпринимательства»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4EA-6A61-441B-9399-54A33483BC2E}" type="datetime1">
              <a:rPr lang="ru-RU" smtClean="0"/>
              <a:t>15.08.2019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Номер слайда 9"/>
          <p:cNvSpPr>
            <a:spLocks noGrp="1"/>
          </p:cNvSpPr>
          <p:nvPr>
            <p:ph type="sldNum" sz="quarter" idx="12"/>
          </p:nvPr>
        </p:nvSpPr>
        <p:spPr>
          <a:xfrm>
            <a:off x="6876256" y="6381328"/>
            <a:ext cx="2133600" cy="365125"/>
          </a:xfrm>
        </p:spPr>
        <p:txBody>
          <a:bodyPr/>
          <a:lstStyle>
            <a:lvl1pPr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F0C3E1D0-B99E-411B-BCE4-D3E6DB7EA49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4" hasCustomPrompt="1"/>
          </p:nvPr>
        </p:nvSpPr>
        <p:spPr>
          <a:xfrm>
            <a:off x="2843808" y="1484784"/>
            <a:ext cx="2303462" cy="431800"/>
          </a:xfrm>
        </p:spPr>
        <p:txBody>
          <a:bodyPr/>
          <a:lstStyle>
            <a:lvl1pPr>
              <a:defRPr sz="1400"/>
            </a:lvl1pPr>
          </a:lstStyle>
          <a:p>
            <a:r>
              <a:rPr lang="ru-RU" sz="1000" dirty="0" smtClean="0">
                <a:solidFill>
                  <a:schemeClr val="tx1"/>
                </a:solidFill>
              </a:rPr>
              <a:t>Заголовок презентации </a:t>
            </a:r>
          </a:p>
          <a:p>
            <a:r>
              <a:rPr lang="ru-RU" sz="1000" dirty="0" smtClean="0">
                <a:solidFill>
                  <a:schemeClr val="tx1"/>
                </a:solidFill>
              </a:rPr>
              <a:t>шрифт </a:t>
            </a:r>
            <a:r>
              <a:rPr lang="ru-RU" sz="1000" dirty="0" err="1" smtClean="0">
                <a:solidFill>
                  <a:schemeClr val="tx1"/>
                </a:solidFill>
              </a:rPr>
              <a:t>Arial</a:t>
            </a:r>
            <a:r>
              <a:rPr lang="ru-RU" sz="1000" dirty="0" smtClean="0">
                <a:solidFill>
                  <a:schemeClr val="tx1"/>
                </a:solidFill>
              </a:rPr>
              <a:t> 10 пт.</a:t>
            </a:r>
            <a:endParaRPr lang="ru-RU" sz="1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09095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Слайд-разделитель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683568" y="2204864"/>
            <a:ext cx="3528392" cy="2304256"/>
          </a:xfrm>
        </p:spPr>
        <p:txBody>
          <a:bodyPr lIns="0" tIns="0" rIns="0" bIns="0">
            <a:noAutofit/>
          </a:bodyPr>
          <a:lstStyle>
            <a:lvl1pPr marL="0" indent="0" algn="l">
              <a:buNone/>
              <a:defRPr sz="24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Слайд-разделитель </a:t>
            </a:r>
            <a:br>
              <a:rPr lang="ru-RU" dirty="0" smtClean="0"/>
            </a:br>
            <a:r>
              <a:rPr lang="ru-RU" dirty="0" smtClean="0"/>
              <a:t>Название раздела </a:t>
            </a:r>
            <a:br>
              <a:rPr lang="ru-RU" dirty="0" smtClean="0"/>
            </a:br>
            <a:r>
              <a:rPr lang="ru-RU" dirty="0" smtClean="0"/>
              <a:t>презентации</a:t>
            </a:r>
            <a:br>
              <a:rPr lang="ru-RU" dirty="0" smtClean="0"/>
            </a:br>
            <a:r>
              <a:rPr lang="ru-RU" dirty="0" smtClean="0"/>
              <a:t>шрифт </a:t>
            </a:r>
            <a:r>
              <a:rPr lang="ru-RU" dirty="0" err="1" smtClean="0"/>
              <a:t>Arial</a:t>
            </a:r>
            <a:r>
              <a:rPr lang="ru-RU" dirty="0" smtClean="0"/>
              <a:t>, 24 пт.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66192" y="6309320"/>
            <a:ext cx="2133600" cy="365125"/>
          </a:xfrm>
        </p:spPr>
        <p:txBody>
          <a:bodyPr/>
          <a:lstStyle/>
          <a:p>
            <a:fld id="{52F389DC-9E19-4EE8-A8D3-3244F47808F8}" type="datetime1">
              <a:rPr lang="ru-RU" smtClean="0"/>
              <a:t>15.08.2019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>
          <a:xfrm>
            <a:off x="6876256" y="6381328"/>
            <a:ext cx="2133600" cy="365125"/>
          </a:xfrm>
        </p:spPr>
        <p:txBody>
          <a:bodyPr/>
          <a:lstStyle>
            <a:lvl1pPr>
              <a:defRPr sz="14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F0C3E1D0-B99E-411B-BCE4-D3E6DB7EA499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3007" y="5015830"/>
            <a:ext cx="3590921" cy="1005458"/>
          </a:xfrm>
          <a:prstGeom prst="rect">
            <a:avLst/>
          </a:prstGeom>
        </p:spPr>
      </p:pic>
      <p:sp>
        <p:nvSpPr>
          <p:cNvPr id="13" name="Текст 11"/>
          <p:cNvSpPr>
            <a:spLocks noGrp="1"/>
          </p:cNvSpPr>
          <p:nvPr>
            <p:ph type="body" sz="quarter" idx="14" hasCustomPrompt="1"/>
          </p:nvPr>
        </p:nvSpPr>
        <p:spPr>
          <a:xfrm>
            <a:off x="683568" y="1484784"/>
            <a:ext cx="2303462" cy="431800"/>
          </a:xfrm>
        </p:spPr>
        <p:txBody>
          <a:bodyPr/>
          <a:lstStyle>
            <a:lvl1pPr>
              <a:defRPr sz="1400"/>
            </a:lvl1pPr>
          </a:lstStyle>
          <a:p>
            <a:r>
              <a:rPr lang="ru-RU" sz="1000" dirty="0" smtClean="0">
                <a:solidFill>
                  <a:schemeClr val="tx1"/>
                </a:solidFill>
              </a:rPr>
              <a:t>Заголовок презентации </a:t>
            </a:r>
          </a:p>
          <a:p>
            <a:r>
              <a:rPr lang="ru-RU" sz="1000" dirty="0" smtClean="0">
                <a:solidFill>
                  <a:schemeClr val="tx1"/>
                </a:solidFill>
              </a:rPr>
              <a:t>шрифт </a:t>
            </a:r>
            <a:r>
              <a:rPr lang="ru-RU" sz="1000" dirty="0" err="1" smtClean="0">
                <a:solidFill>
                  <a:schemeClr val="tx1"/>
                </a:solidFill>
              </a:rPr>
              <a:t>Arial</a:t>
            </a:r>
            <a:r>
              <a:rPr lang="ru-RU" sz="1000" dirty="0" smtClean="0">
                <a:solidFill>
                  <a:schemeClr val="tx1"/>
                </a:solidFill>
              </a:rPr>
              <a:t> 10 пт.</a:t>
            </a:r>
            <a:endParaRPr lang="ru-RU" sz="1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49829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Слайд-разделитель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3707904" y="2204864"/>
            <a:ext cx="3528392" cy="2304256"/>
          </a:xfrm>
        </p:spPr>
        <p:txBody>
          <a:bodyPr lIns="0" tIns="0" rIns="0" bIns="0">
            <a:noAutofit/>
          </a:bodyPr>
          <a:lstStyle>
            <a:lvl1pPr marL="0" indent="0" algn="l">
              <a:buNone/>
              <a:defRPr sz="24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Слайд-разделитель </a:t>
            </a:r>
            <a:br>
              <a:rPr lang="ru-RU" dirty="0" smtClean="0"/>
            </a:br>
            <a:r>
              <a:rPr lang="ru-RU" dirty="0" smtClean="0"/>
              <a:t>Название раздела </a:t>
            </a:r>
            <a:br>
              <a:rPr lang="ru-RU" dirty="0" smtClean="0"/>
            </a:br>
            <a:r>
              <a:rPr lang="ru-RU" dirty="0" smtClean="0"/>
              <a:t>презентации</a:t>
            </a:r>
            <a:br>
              <a:rPr lang="ru-RU" dirty="0" smtClean="0"/>
            </a:br>
            <a:r>
              <a:rPr lang="ru-RU" dirty="0" smtClean="0"/>
              <a:t>шрифт </a:t>
            </a:r>
            <a:r>
              <a:rPr lang="ru-RU" dirty="0" err="1" smtClean="0"/>
              <a:t>Arial</a:t>
            </a:r>
            <a:r>
              <a:rPr lang="ru-RU" dirty="0" smtClean="0"/>
              <a:t>, 24 пт.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3725668" y="5296123"/>
            <a:ext cx="213360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2E28C9B7-77DB-42B5-AD07-0761FECA3530}" type="datetime1">
              <a:rPr lang="ru-RU" smtClean="0"/>
              <a:t>15.08.2019</a:t>
            </a:fld>
            <a:endParaRPr lang="ru-RU" dirty="0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>
          <a:xfrm>
            <a:off x="6876256" y="6381328"/>
            <a:ext cx="2133600" cy="365125"/>
          </a:xfrm>
        </p:spPr>
        <p:txBody>
          <a:bodyPr/>
          <a:lstStyle>
            <a:lvl1pPr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F0C3E1D0-B99E-411B-BCE4-D3E6DB7EA49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Подзаголовок 2"/>
          <p:cNvSpPr txBox="1">
            <a:spLocks/>
          </p:cNvSpPr>
          <p:nvPr userDrawn="1"/>
        </p:nvSpPr>
        <p:spPr>
          <a:xfrm>
            <a:off x="3707904" y="6309320"/>
            <a:ext cx="3528392" cy="51626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Tx/>
              <a:buSzPct val="80000"/>
              <a:buFont typeface="Arial" pitchFamily="34" charset="0"/>
              <a:buNone/>
              <a:defRPr sz="15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Tx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000" dirty="0" smtClean="0">
                <a:solidFill>
                  <a:schemeClr val="tx1"/>
                </a:solidFill>
              </a:rPr>
              <a:t>Акционерное общество «Российский Банк поддержки малого и среднего предпринимательства»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4" hasCustomPrompt="1"/>
          </p:nvPr>
        </p:nvSpPr>
        <p:spPr>
          <a:xfrm>
            <a:off x="3707904" y="1556792"/>
            <a:ext cx="2303462" cy="431800"/>
          </a:xfrm>
        </p:spPr>
        <p:txBody>
          <a:bodyPr/>
          <a:lstStyle>
            <a:lvl1pPr>
              <a:defRPr sz="1400"/>
            </a:lvl1pPr>
          </a:lstStyle>
          <a:p>
            <a:r>
              <a:rPr lang="ru-RU" sz="1000" dirty="0" smtClean="0">
                <a:solidFill>
                  <a:schemeClr val="tx1"/>
                </a:solidFill>
              </a:rPr>
              <a:t>Заголовок презентации </a:t>
            </a:r>
          </a:p>
          <a:p>
            <a:r>
              <a:rPr lang="ru-RU" sz="1000" dirty="0" smtClean="0">
                <a:solidFill>
                  <a:schemeClr val="tx1"/>
                </a:solidFill>
              </a:rPr>
              <a:t>шрифт </a:t>
            </a:r>
            <a:r>
              <a:rPr lang="ru-RU" sz="1000" dirty="0" err="1" smtClean="0">
                <a:solidFill>
                  <a:schemeClr val="tx1"/>
                </a:solidFill>
              </a:rPr>
              <a:t>Arial</a:t>
            </a:r>
            <a:r>
              <a:rPr lang="ru-RU" sz="1000" dirty="0" smtClean="0">
                <a:solidFill>
                  <a:schemeClr val="tx1"/>
                </a:solidFill>
              </a:rPr>
              <a:t> 10 пт.</a:t>
            </a:r>
            <a:endParaRPr lang="ru-RU" sz="1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65711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вой смарт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457200" y="548680"/>
            <a:ext cx="7715200" cy="868958"/>
          </a:xfrm>
        </p:spPr>
        <p:txBody>
          <a:bodyPr anchor="t">
            <a:noAutofit/>
          </a:bodyPr>
          <a:lstStyle>
            <a:lvl1pPr>
              <a:defRPr>
                <a:solidFill>
                  <a:srgbClr val="0072BC"/>
                </a:solidFill>
              </a:defRPr>
            </a:lvl1pPr>
          </a:lstStyle>
          <a:p>
            <a:r>
              <a:rPr lang="ru-RU" dirty="0" smtClean="0"/>
              <a:t>Возможные стили презентации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 hasCustomPrompt="1"/>
          </p:nvPr>
        </p:nvSpPr>
        <p:spPr>
          <a:xfrm>
            <a:off x="457200" y="1412776"/>
            <a:ext cx="7715200" cy="792088"/>
          </a:xfrm>
        </p:spPr>
        <p:txBody>
          <a:bodyPr/>
          <a:lstStyle>
            <a:lvl1pPr marL="0" indent="0">
              <a:buFont typeface="Arial" pitchFamily="34" charset="0"/>
              <a:buNone/>
              <a:defRPr sz="1400" baseline="0"/>
            </a:lvl1pPr>
            <a:lvl2pPr marL="742950" indent="-285750">
              <a:buFont typeface="Arial" pitchFamily="34" charset="0"/>
              <a:buChar char="►"/>
              <a:defRPr sz="1400" baseline="0"/>
            </a:lvl2pPr>
            <a:lvl3pPr>
              <a:defRPr baseline="0"/>
            </a:lvl3pPr>
            <a:lvl4pPr>
              <a:defRPr baseline="0"/>
            </a:lvl4pPr>
            <a:lvl5pPr>
              <a:defRPr/>
            </a:lvl5pPr>
            <a:lvl6pPr marL="2286000" indent="0">
              <a:buNone/>
              <a:defRPr/>
            </a:lvl6pPr>
          </a:lstStyle>
          <a:p>
            <a:pPr lvl="0"/>
            <a:r>
              <a:rPr lang="ru-RU" dirty="0" smtClean="0"/>
              <a:t>Текст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98640" y="6356350"/>
            <a:ext cx="2133600" cy="365125"/>
          </a:xfrm>
        </p:spPr>
        <p:txBody>
          <a:bodyPr/>
          <a:lstStyle/>
          <a:p>
            <a:fld id="{E7F6E1B9-6978-49A0-B769-AA0B478E9013}" type="datetime1">
              <a:rPr lang="ru-RU" smtClean="0"/>
              <a:t>15.08.2019</a:t>
            </a:fld>
            <a:endParaRPr lang="ru-RU"/>
          </a:p>
        </p:txBody>
      </p:sp>
      <p:sp>
        <p:nvSpPr>
          <p:cNvPr id="7" name="Номер слайда 9"/>
          <p:cNvSpPr>
            <a:spLocks noGrp="1"/>
          </p:cNvSpPr>
          <p:nvPr>
            <p:ph type="sldNum" sz="quarter" idx="12"/>
          </p:nvPr>
        </p:nvSpPr>
        <p:spPr>
          <a:xfrm>
            <a:off x="6876256" y="6381328"/>
            <a:ext cx="2133600" cy="365125"/>
          </a:xfrm>
        </p:spPr>
        <p:txBody>
          <a:bodyPr/>
          <a:lstStyle>
            <a:lvl1pPr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F0C3E1D0-B99E-411B-BCE4-D3E6DB7EA49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Подзаголовок 2"/>
          <p:cNvSpPr txBox="1">
            <a:spLocks/>
          </p:cNvSpPr>
          <p:nvPr userDrawn="1"/>
        </p:nvSpPr>
        <p:spPr>
          <a:xfrm>
            <a:off x="496275" y="6369124"/>
            <a:ext cx="3528392" cy="51626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Tx/>
              <a:buSzPct val="80000"/>
              <a:buFont typeface="Arial" pitchFamily="34" charset="0"/>
              <a:buNone/>
              <a:defRPr sz="15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Tx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000" dirty="0" smtClean="0">
                <a:solidFill>
                  <a:schemeClr val="tx1"/>
                </a:solidFill>
              </a:rPr>
              <a:t>Акционерное общество «Российский Банк поддержки малого и среднего предпринимательства»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13" name="Объект 2"/>
          <p:cNvSpPr>
            <a:spLocks noGrp="1"/>
          </p:cNvSpPr>
          <p:nvPr>
            <p:ph idx="13" hasCustomPrompt="1"/>
          </p:nvPr>
        </p:nvSpPr>
        <p:spPr>
          <a:xfrm>
            <a:off x="457200" y="260648"/>
            <a:ext cx="7715200" cy="288032"/>
          </a:xfrm>
        </p:spPr>
        <p:txBody>
          <a:bodyPr/>
          <a:lstStyle>
            <a:lvl1pPr>
              <a:defRPr sz="1400"/>
            </a:lvl1pPr>
          </a:lstStyle>
          <a:p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Название раздела, </a:t>
            </a:r>
            <a:r>
              <a:rPr lang="ru-RU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Arial</a:t>
            </a:r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10 пт.</a:t>
            </a:r>
            <a:endParaRPr lang="ru-RU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67005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вой смарт 2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457200" y="548680"/>
            <a:ext cx="7715200" cy="868958"/>
          </a:xfrm>
        </p:spPr>
        <p:txBody>
          <a:bodyPr anchor="t">
            <a:noAutofit/>
          </a:bodyPr>
          <a:lstStyle>
            <a:lvl1pPr>
              <a:defRPr>
                <a:solidFill>
                  <a:srgbClr val="0072BC"/>
                </a:solidFill>
              </a:defRPr>
            </a:lvl1pPr>
          </a:lstStyle>
          <a:p>
            <a:r>
              <a:rPr lang="ru-RU" dirty="0" smtClean="0"/>
              <a:t>Возможные стили презентации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 hasCustomPrompt="1"/>
          </p:nvPr>
        </p:nvSpPr>
        <p:spPr>
          <a:xfrm>
            <a:off x="457200" y="1412776"/>
            <a:ext cx="3394720" cy="4536504"/>
          </a:xfrm>
        </p:spPr>
        <p:txBody>
          <a:bodyPr/>
          <a:lstStyle>
            <a:lvl1pPr marL="0" indent="0">
              <a:buFont typeface="Arial" pitchFamily="34" charset="0"/>
              <a:buNone/>
              <a:defRPr sz="1400" baseline="0"/>
            </a:lvl1pPr>
            <a:lvl2pPr marL="742950" indent="-285750">
              <a:buFont typeface="Arial" pitchFamily="34" charset="0"/>
              <a:buChar char="►"/>
              <a:defRPr sz="1400" baseline="0"/>
            </a:lvl2pPr>
            <a:lvl3pPr>
              <a:defRPr baseline="0"/>
            </a:lvl3pPr>
            <a:lvl4pPr>
              <a:defRPr baseline="0"/>
            </a:lvl4pPr>
            <a:lvl5pPr>
              <a:defRPr/>
            </a:lvl5pPr>
            <a:lvl6pPr marL="2286000" indent="0">
              <a:buNone/>
              <a:defRPr/>
            </a:lvl6pPr>
          </a:lstStyle>
          <a:p>
            <a:pPr lvl="0"/>
            <a:r>
              <a:rPr lang="ru-RU" dirty="0" smtClean="0"/>
              <a:t>Текст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98640" y="6356350"/>
            <a:ext cx="2133600" cy="365125"/>
          </a:xfrm>
        </p:spPr>
        <p:txBody>
          <a:bodyPr/>
          <a:lstStyle/>
          <a:p>
            <a:fld id="{EFB904C4-4AB9-4D84-8905-B291CF4EBD02}" type="datetime1">
              <a:rPr lang="ru-RU" smtClean="0"/>
              <a:t>15.08.2019</a:t>
            </a:fld>
            <a:endParaRPr lang="ru-RU"/>
          </a:p>
        </p:txBody>
      </p:sp>
      <p:sp>
        <p:nvSpPr>
          <p:cNvPr id="7" name="Номер слайда 9"/>
          <p:cNvSpPr>
            <a:spLocks noGrp="1"/>
          </p:cNvSpPr>
          <p:nvPr>
            <p:ph type="sldNum" sz="quarter" idx="12"/>
          </p:nvPr>
        </p:nvSpPr>
        <p:spPr>
          <a:xfrm>
            <a:off x="6876256" y="6381328"/>
            <a:ext cx="2133600" cy="365125"/>
          </a:xfrm>
        </p:spPr>
        <p:txBody>
          <a:bodyPr/>
          <a:lstStyle>
            <a:lvl1pPr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F0C3E1D0-B99E-411B-BCE4-D3E6DB7EA49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Подзаголовок 2"/>
          <p:cNvSpPr txBox="1">
            <a:spLocks/>
          </p:cNvSpPr>
          <p:nvPr userDrawn="1"/>
        </p:nvSpPr>
        <p:spPr>
          <a:xfrm>
            <a:off x="496275" y="6369124"/>
            <a:ext cx="3528392" cy="51626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Tx/>
              <a:buSzPct val="80000"/>
              <a:buFont typeface="Arial" pitchFamily="34" charset="0"/>
              <a:buNone/>
              <a:defRPr sz="15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Tx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000" dirty="0" smtClean="0">
                <a:solidFill>
                  <a:schemeClr val="tx1"/>
                </a:solidFill>
              </a:rPr>
              <a:t>Акционерное общество «Российский Банк поддержки малого и среднего предпринимательства»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13" name="Объект 2"/>
          <p:cNvSpPr>
            <a:spLocks noGrp="1"/>
          </p:cNvSpPr>
          <p:nvPr>
            <p:ph idx="13" hasCustomPrompt="1"/>
          </p:nvPr>
        </p:nvSpPr>
        <p:spPr>
          <a:xfrm>
            <a:off x="457200" y="260648"/>
            <a:ext cx="7715200" cy="288032"/>
          </a:xfrm>
        </p:spPr>
        <p:txBody>
          <a:bodyPr/>
          <a:lstStyle>
            <a:lvl1pPr>
              <a:defRPr sz="1400"/>
            </a:lvl1pPr>
          </a:lstStyle>
          <a:p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Название раздела, </a:t>
            </a:r>
            <a:r>
              <a:rPr lang="ru-RU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Arial</a:t>
            </a:r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10 пт.</a:t>
            </a:r>
            <a:endParaRPr lang="ru-RU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79912" y="1052736"/>
            <a:ext cx="4779603" cy="5157192"/>
          </a:xfrm>
          <a:prstGeom prst="rect">
            <a:avLst/>
          </a:prstGeom>
        </p:spPr>
      </p:pic>
      <p:sp>
        <p:nvSpPr>
          <p:cNvPr id="9" name="Полилиния 8"/>
          <p:cNvSpPr/>
          <p:nvPr userDrawn="1"/>
        </p:nvSpPr>
        <p:spPr>
          <a:xfrm>
            <a:off x="4479010" y="1890793"/>
            <a:ext cx="3773837" cy="3525865"/>
          </a:xfrm>
          <a:custGeom>
            <a:avLst/>
            <a:gdLst>
              <a:gd name="connsiteX0" fmla="*/ 15498 w 3773837"/>
              <a:gd name="connsiteY0" fmla="*/ 0 h 3525865"/>
              <a:gd name="connsiteX1" fmla="*/ 3332136 w 3773837"/>
              <a:gd name="connsiteY1" fmla="*/ 0 h 3525865"/>
              <a:gd name="connsiteX2" fmla="*/ 3773837 w 3773837"/>
              <a:gd name="connsiteY2" fmla="*/ 1751309 h 3525865"/>
              <a:gd name="connsiteX3" fmla="*/ 3363132 w 3773837"/>
              <a:gd name="connsiteY3" fmla="*/ 3525865 h 3525865"/>
              <a:gd name="connsiteX4" fmla="*/ 0 w 3773837"/>
              <a:gd name="connsiteY4" fmla="*/ 3525865 h 3525865"/>
              <a:gd name="connsiteX5" fmla="*/ 418454 w 3773837"/>
              <a:gd name="connsiteY5" fmla="*/ 1720312 h 3525865"/>
              <a:gd name="connsiteX6" fmla="*/ 15498 w 3773837"/>
              <a:gd name="connsiteY6" fmla="*/ 0 h 3525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773837" h="3525865">
                <a:moveTo>
                  <a:pt x="15498" y="0"/>
                </a:moveTo>
                <a:lnTo>
                  <a:pt x="3332136" y="0"/>
                </a:lnTo>
                <a:lnTo>
                  <a:pt x="3773837" y="1751309"/>
                </a:lnTo>
                <a:lnTo>
                  <a:pt x="3363132" y="3525865"/>
                </a:lnTo>
                <a:lnTo>
                  <a:pt x="0" y="3525865"/>
                </a:lnTo>
                <a:lnTo>
                  <a:pt x="418454" y="1720312"/>
                </a:lnTo>
                <a:lnTo>
                  <a:pt x="15498" y="0"/>
                </a:lnTo>
                <a:close/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/>
          <a:lstStyle/>
          <a:p>
            <a:pPr algn="l"/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Текст</a:t>
            </a:r>
            <a:endParaRPr lang="ru-RU" sz="14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51475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A6F5B6-0779-414D-AD4B-2629AC442E8D}" type="datetimeFigureOut">
              <a:rPr lang="ru-RU" smtClean="0"/>
              <a:t>15.08.2019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4D1AC2-DB3A-44E5-BAA1-B1713F7756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8849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49" r:id="rId3"/>
    <p:sldLayoutId id="2147483660" r:id="rId4"/>
    <p:sldLayoutId id="2147483662" r:id="rId5"/>
    <p:sldLayoutId id="2147483663" r:id="rId6"/>
    <p:sldLayoutId id="2147483664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6" r:id="rId15"/>
    <p:sldLayoutId id="2147483693" r:id="rId16"/>
    <p:sldLayoutId id="2147483695" r:id="rId17"/>
    <p:sldLayoutId id="2147483696" r:id="rId18"/>
    <p:sldLayoutId id="2147483697" r:id="rId19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7.JPG"/><Relationship Id="rId4" Type="http://schemas.openxmlformats.org/officeDocument/2006/relationships/image" Target="../media/image15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minsvyaz.ru/ru/activity/govservices/2/" TargetMode="External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jpeg"/><Relationship Id="rId2" Type="http://schemas.openxmlformats.org/officeDocument/2006/relationships/image" Target="../media/image38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13" Type="http://schemas.openxmlformats.org/officeDocument/2006/relationships/image" Target="../media/image29.png"/><Relationship Id="rId18" Type="http://schemas.openxmlformats.org/officeDocument/2006/relationships/image" Target="../media/image34.pn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12" Type="http://schemas.openxmlformats.org/officeDocument/2006/relationships/image" Target="../media/image28.png"/><Relationship Id="rId17" Type="http://schemas.openxmlformats.org/officeDocument/2006/relationships/image" Target="../media/image33.png"/><Relationship Id="rId2" Type="http://schemas.openxmlformats.org/officeDocument/2006/relationships/image" Target="../media/image18.png"/><Relationship Id="rId16" Type="http://schemas.openxmlformats.org/officeDocument/2006/relationships/image" Target="../media/image32.png"/><Relationship Id="rId20" Type="http://schemas.openxmlformats.org/officeDocument/2006/relationships/image" Target="../media/image36.png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22.png"/><Relationship Id="rId11" Type="http://schemas.openxmlformats.org/officeDocument/2006/relationships/image" Target="../media/image27.png"/><Relationship Id="rId5" Type="http://schemas.openxmlformats.org/officeDocument/2006/relationships/image" Target="../media/image21.png"/><Relationship Id="rId15" Type="http://schemas.openxmlformats.org/officeDocument/2006/relationships/image" Target="../media/image31.jpeg"/><Relationship Id="rId10" Type="http://schemas.openxmlformats.org/officeDocument/2006/relationships/image" Target="../media/image26.png"/><Relationship Id="rId19" Type="http://schemas.openxmlformats.org/officeDocument/2006/relationships/image" Target="../media/image35.png"/><Relationship Id="rId4" Type="http://schemas.openxmlformats.org/officeDocument/2006/relationships/image" Target="../media/image20.png"/><Relationship Id="rId9" Type="http://schemas.openxmlformats.org/officeDocument/2006/relationships/image" Target="../media/image25.png"/><Relationship Id="rId14" Type="http://schemas.openxmlformats.org/officeDocument/2006/relationships/image" Target="../media/image30.gi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4D4D4D"/>
                </a:solidFill>
              </a:rPr>
              <a:t>Инструменты поддержки малого и среднего предпринимательства</a:t>
            </a:r>
            <a:endParaRPr lang="ru-RU" dirty="0">
              <a:solidFill>
                <a:srgbClr val="4D4D4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8521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7964513"/>
              </p:ext>
            </p:extLst>
          </p:nvPr>
        </p:nvGraphicFramePr>
        <p:xfrm>
          <a:off x="185051" y="873204"/>
          <a:ext cx="8773898" cy="330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5254"/>
                <a:gridCol w="7178644"/>
              </a:tblGrid>
              <a:tr h="370840">
                <a:tc>
                  <a:txBody>
                    <a:bodyPr/>
                    <a:lstStyle/>
                    <a:p>
                      <a:pPr marL="0" algn="ctr" defTabSz="1072689" rtl="0" eaLnBrk="1" latinLnBrk="0" hangingPunct="1"/>
                      <a:r>
                        <a:rPr lang="ru-RU" sz="1050" b="1" kern="120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Направление</a:t>
                      </a:r>
                      <a:endParaRPr lang="ru-RU" sz="1050" b="1" kern="1200" dirty="0">
                        <a:solidFill>
                          <a:schemeClr val="lt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>
                    <a:solidFill>
                      <a:srgbClr val="0072B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72689" rtl="0" eaLnBrk="1" latinLnBrk="0" hangingPunct="1"/>
                      <a:r>
                        <a:rPr lang="ru-RU" sz="1050" b="1" kern="120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Критерии</a:t>
                      </a:r>
                      <a:endParaRPr lang="ru-RU" sz="1050" b="1" kern="1200" dirty="0">
                        <a:solidFill>
                          <a:schemeClr val="lt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>
                    <a:solidFill>
                      <a:srgbClr val="0072BC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just" defTabSz="1072689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kern="120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Спорт</a:t>
                      </a:r>
                    </a:p>
                  </a:txBody>
                  <a:tcPr marL="63305" marR="63305" marT="0" marB="0"/>
                </a:tc>
                <a:tc>
                  <a:txBody>
                    <a:bodyPr/>
                    <a:lstStyle/>
                    <a:p>
                      <a:pPr marL="0" algn="just" defTabSz="1072689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kern="120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Субъекты МСП, реализующие проекты в области создания и развития объектов спортивной инфраструктуры, в </a:t>
                      </a:r>
                      <a:r>
                        <a:rPr lang="ru-RU" sz="1050" kern="1200" dirty="0" err="1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т.ч</a:t>
                      </a:r>
                      <a:r>
                        <a:rPr lang="ru-RU" sz="1050" kern="120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. соответствии с Бизнес планом, сформированным на портале "Бизнес-навигатор МСП" на цели, реализуемые в сфере в сфере физической культуры и спорта, либо в рамках исполнения контрактов в соответствии с Федеральными законами 223-ФЗ и 44-ФЗ цели поставки спорттоваров, поставки или ремонта спортивного оборудования, а также на цели финансирования инвестиций в области создания и развития объектов спортивной инфраструктуры.</a:t>
                      </a:r>
                    </a:p>
                  </a:txBody>
                  <a:tcPr marL="63305" marR="63305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algn="just" defTabSz="1072689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kern="120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Семейный бизнес</a:t>
                      </a:r>
                    </a:p>
                  </a:txBody>
                  <a:tcPr marL="63305" marR="63305" marT="0" marB="0"/>
                </a:tc>
                <a:tc>
                  <a:txBody>
                    <a:bodyPr/>
                    <a:lstStyle/>
                    <a:p>
                      <a:pPr marL="0" algn="just" defTabSz="1072689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kern="120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Субъекты МСП, соответствующие любому из перечисленных условий:</a:t>
                      </a:r>
                    </a:p>
                    <a:p>
                      <a:pPr marL="0" algn="just" defTabSz="1072689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kern="120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Индивидуальные предприниматели, наемными работниками которых являются члены их семей (не менее одного);</a:t>
                      </a:r>
                    </a:p>
                    <a:p>
                      <a:pPr marL="0" algn="just" defTabSz="1072689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kern="120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</a:p>
                    <a:p>
                      <a:pPr marL="0" algn="just" defTabSz="1072689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kern="120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Юридические лица, в штате, которых работают члены семьи (не менее одного) лица/лиц (одной семьи),  которым принадлежит 100% долей в уставном капитале.</a:t>
                      </a:r>
                    </a:p>
                  </a:txBody>
                  <a:tcPr marL="63305" marR="63305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algn="just" defTabSz="1072689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50" kern="120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911</a:t>
                      </a:r>
                      <a:endParaRPr lang="ru-RU" sz="1050" kern="1200">
                        <a:solidFill>
                          <a:srgbClr val="4D4D4D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3305" marR="63305" marT="0" marB="0"/>
                </a:tc>
                <a:tc>
                  <a:txBody>
                    <a:bodyPr/>
                    <a:lstStyle/>
                    <a:p>
                      <a:pPr marL="0" algn="just" defTabSz="1072689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kern="120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Субъекты МСП, бизнес которых пострадал от стихийных бедствий.</a:t>
                      </a:r>
                    </a:p>
                  </a:txBody>
                  <a:tcPr marL="63305" marR="63305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algn="just" defTabSz="1072689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kern="1200" dirty="0" smtClean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Северный</a:t>
                      </a:r>
                      <a:r>
                        <a:rPr lang="ru-RU" sz="1050" kern="1200" baseline="0" dirty="0" smtClean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завоз</a:t>
                      </a:r>
                      <a:endParaRPr lang="ru-RU" sz="1050" kern="1200" dirty="0">
                        <a:solidFill>
                          <a:srgbClr val="4D4D4D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3305" marR="63305" marT="0" marB="0"/>
                </a:tc>
                <a:tc>
                  <a:txBody>
                    <a:bodyPr/>
                    <a:lstStyle/>
                    <a:p>
                      <a:pPr marL="0" algn="just" defTabSz="1072689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kern="1200" dirty="0" smtClean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Субъект МСП</a:t>
                      </a:r>
                      <a:r>
                        <a:rPr lang="ru-RU" sz="1050" kern="1200" baseline="0" dirty="0" smtClean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о</a:t>
                      </a:r>
                      <a:r>
                        <a:rPr lang="ru-RU" sz="1050" kern="1200" dirty="0" smtClean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существляет деятельность в регионах с затрудненной транспортной доступностью, определяемую Правительством РФ (Постановление Правительства РФ от 23.05.2000 № 402 «Об утверждении перечня районов Крайнего Севера и приравненных к ним местностей с ограниченными сроками завоза грузов (продукции))</a:t>
                      </a:r>
                      <a:endParaRPr lang="ru-RU" sz="1050" kern="1200" dirty="0">
                        <a:solidFill>
                          <a:srgbClr val="4D4D4D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3305" marR="63305" marT="0" marB="0"/>
                </a:tc>
              </a:tr>
            </a:tbl>
          </a:graphicData>
        </a:graphic>
      </p:graphicFrame>
      <p:sp>
        <p:nvSpPr>
          <p:cNvPr id="5" name="Freeform 5"/>
          <p:cNvSpPr/>
          <p:nvPr/>
        </p:nvSpPr>
        <p:spPr>
          <a:xfrm>
            <a:off x="137430" y="188640"/>
            <a:ext cx="8755049" cy="504056"/>
          </a:xfrm>
          <a:custGeom>
            <a:avLst/>
            <a:gdLst>
              <a:gd name="connsiteX0" fmla="*/ 0 w 1929407"/>
              <a:gd name="connsiteY0" fmla="*/ 128630 h 771763"/>
              <a:gd name="connsiteX1" fmla="*/ 128630 w 1929407"/>
              <a:gd name="connsiteY1" fmla="*/ 0 h 771763"/>
              <a:gd name="connsiteX2" fmla="*/ 321568 w 1929407"/>
              <a:gd name="connsiteY2" fmla="*/ 0 h 771763"/>
              <a:gd name="connsiteX3" fmla="*/ 321568 w 1929407"/>
              <a:gd name="connsiteY3" fmla="*/ 0 h 771763"/>
              <a:gd name="connsiteX4" fmla="*/ 803920 w 1929407"/>
              <a:gd name="connsiteY4" fmla="*/ 0 h 771763"/>
              <a:gd name="connsiteX5" fmla="*/ 1800777 w 1929407"/>
              <a:gd name="connsiteY5" fmla="*/ 0 h 771763"/>
              <a:gd name="connsiteX6" fmla="*/ 1929407 w 1929407"/>
              <a:gd name="connsiteY6" fmla="*/ 128630 h 771763"/>
              <a:gd name="connsiteX7" fmla="*/ 1929407 w 1929407"/>
              <a:gd name="connsiteY7" fmla="*/ 450195 h 771763"/>
              <a:gd name="connsiteX8" fmla="*/ 1929407 w 1929407"/>
              <a:gd name="connsiteY8" fmla="*/ 450195 h 771763"/>
              <a:gd name="connsiteX9" fmla="*/ 1929407 w 1929407"/>
              <a:gd name="connsiteY9" fmla="*/ 643136 h 771763"/>
              <a:gd name="connsiteX10" fmla="*/ 1929407 w 1929407"/>
              <a:gd name="connsiteY10" fmla="*/ 643133 h 771763"/>
              <a:gd name="connsiteX11" fmla="*/ 1800777 w 1929407"/>
              <a:gd name="connsiteY11" fmla="*/ 771763 h 771763"/>
              <a:gd name="connsiteX12" fmla="*/ 803920 w 1929407"/>
              <a:gd name="connsiteY12" fmla="*/ 771763 h 771763"/>
              <a:gd name="connsiteX13" fmla="*/ 562750 w 1929407"/>
              <a:gd name="connsiteY13" fmla="*/ 868233 h 771763"/>
              <a:gd name="connsiteX14" fmla="*/ 321568 w 1929407"/>
              <a:gd name="connsiteY14" fmla="*/ 771763 h 771763"/>
              <a:gd name="connsiteX15" fmla="*/ 128630 w 1929407"/>
              <a:gd name="connsiteY15" fmla="*/ 771763 h 771763"/>
              <a:gd name="connsiteX16" fmla="*/ 0 w 1929407"/>
              <a:gd name="connsiteY16" fmla="*/ 643133 h 771763"/>
              <a:gd name="connsiteX17" fmla="*/ 0 w 1929407"/>
              <a:gd name="connsiteY17" fmla="*/ 643136 h 771763"/>
              <a:gd name="connsiteX18" fmla="*/ 0 w 1929407"/>
              <a:gd name="connsiteY18" fmla="*/ 450195 h 771763"/>
              <a:gd name="connsiteX19" fmla="*/ 0 w 1929407"/>
              <a:gd name="connsiteY19" fmla="*/ 450195 h 771763"/>
              <a:gd name="connsiteX20" fmla="*/ 0 w 1929407"/>
              <a:gd name="connsiteY20" fmla="*/ 128630 h 771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929407" h="771763">
                <a:moveTo>
                  <a:pt x="0" y="128630"/>
                </a:moveTo>
                <a:cubicBezTo>
                  <a:pt x="0" y="57590"/>
                  <a:pt x="57590" y="0"/>
                  <a:pt x="128630" y="0"/>
                </a:cubicBezTo>
                <a:lnTo>
                  <a:pt x="321568" y="0"/>
                </a:lnTo>
                <a:lnTo>
                  <a:pt x="321568" y="0"/>
                </a:lnTo>
                <a:lnTo>
                  <a:pt x="803920" y="0"/>
                </a:lnTo>
                <a:lnTo>
                  <a:pt x="1800777" y="0"/>
                </a:lnTo>
                <a:cubicBezTo>
                  <a:pt x="1871817" y="0"/>
                  <a:pt x="1929407" y="57590"/>
                  <a:pt x="1929407" y="128630"/>
                </a:cubicBezTo>
                <a:lnTo>
                  <a:pt x="1929407" y="450195"/>
                </a:lnTo>
                <a:lnTo>
                  <a:pt x="1929407" y="450195"/>
                </a:lnTo>
                <a:lnTo>
                  <a:pt x="1929407" y="643136"/>
                </a:lnTo>
                <a:lnTo>
                  <a:pt x="1929407" y="643133"/>
                </a:lnTo>
                <a:cubicBezTo>
                  <a:pt x="1929407" y="714173"/>
                  <a:pt x="1871817" y="771763"/>
                  <a:pt x="1800777" y="771763"/>
                </a:cubicBezTo>
                <a:lnTo>
                  <a:pt x="803920" y="771763"/>
                </a:lnTo>
                <a:lnTo>
                  <a:pt x="562750" y="868233"/>
                </a:lnTo>
                <a:lnTo>
                  <a:pt x="321568" y="771763"/>
                </a:lnTo>
                <a:lnTo>
                  <a:pt x="128630" y="771763"/>
                </a:lnTo>
                <a:cubicBezTo>
                  <a:pt x="57590" y="771763"/>
                  <a:pt x="0" y="714173"/>
                  <a:pt x="0" y="643133"/>
                </a:cubicBezTo>
                <a:lnTo>
                  <a:pt x="0" y="643136"/>
                </a:lnTo>
                <a:lnTo>
                  <a:pt x="0" y="450195"/>
                </a:lnTo>
                <a:lnTo>
                  <a:pt x="0" y="450195"/>
                </a:lnTo>
                <a:lnTo>
                  <a:pt x="0" y="128630"/>
                </a:lnTo>
                <a:close/>
              </a:path>
            </a:pathLst>
          </a:custGeom>
          <a:solidFill>
            <a:srgbClr val="F37065"/>
          </a:solidFill>
          <a:ln w="19050"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65690" tIns="110826" rIns="165690" bIns="110826" spcCol="1270" anchor="ctr"/>
          <a:lstStyle/>
          <a:p>
            <a:pPr defTabSz="80010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Критерии отнесения к приоритетным направлениям</a:t>
            </a:r>
            <a:endParaRPr lang="en-US" sz="1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9054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3E1D0-B99E-411B-BCE4-D3E6DB7EA499}" type="slidenum">
              <a:rPr lang="ru-RU" smtClean="0"/>
              <a:pPr/>
              <a:t>11</a:t>
            </a:fld>
            <a:endParaRPr lang="ru-RU" dirty="0"/>
          </a:p>
        </p:txBody>
      </p:sp>
      <p:graphicFrame>
        <p:nvGraphicFramePr>
          <p:cNvPr id="17" name="Таблица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53918687"/>
              </p:ext>
            </p:extLst>
          </p:nvPr>
        </p:nvGraphicFramePr>
        <p:xfrm>
          <a:off x="323528" y="908720"/>
          <a:ext cx="7560840" cy="6480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560840"/>
              </a:tblGrid>
              <a:tr h="648072">
                <a:tc>
                  <a:txBody>
                    <a:bodyPr/>
                    <a:lstStyle/>
                    <a:p>
                      <a:r>
                        <a:rPr lang="ru-RU" sz="28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Гарантии в рамках №44-ФЗ и №223-ФЗ</a:t>
                      </a:r>
                      <a:endParaRPr lang="ru-RU" sz="280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4932040" y="1844824"/>
            <a:ext cx="149592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 smtClean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СУММА ГАРАНТИИ</a:t>
            </a:r>
            <a:endParaRPr lang="ru-RU" sz="1100" dirty="0"/>
          </a:p>
        </p:txBody>
      </p:sp>
      <p:sp>
        <p:nvSpPr>
          <p:cNvPr id="20" name="TextBox 19"/>
          <p:cNvSpPr txBox="1"/>
          <p:nvPr/>
        </p:nvSpPr>
        <p:spPr>
          <a:xfrm>
            <a:off x="4932040" y="2852936"/>
            <a:ext cx="57259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 smtClean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СРОК</a:t>
            </a:r>
            <a:endParaRPr lang="ru-RU" sz="1100" dirty="0"/>
          </a:p>
        </p:txBody>
      </p:sp>
      <p:sp>
        <p:nvSpPr>
          <p:cNvPr id="21" name="TextBox 20"/>
          <p:cNvSpPr txBox="1"/>
          <p:nvPr/>
        </p:nvSpPr>
        <p:spPr>
          <a:xfrm>
            <a:off x="4932040" y="4149080"/>
            <a:ext cx="193674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 smtClean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СТОИМОСТЬ ГАРАНТИИ*</a:t>
            </a:r>
            <a:endParaRPr lang="ru-RU" sz="1100" dirty="0"/>
          </a:p>
        </p:txBody>
      </p:sp>
      <p:pic>
        <p:nvPicPr>
          <p:cNvPr id="22" name="Рисунок 2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08138" y="3162177"/>
            <a:ext cx="603089" cy="588379"/>
          </a:xfrm>
          <a:prstGeom prst="rect">
            <a:avLst/>
          </a:prstGeom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59614" y="4458320"/>
            <a:ext cx="632508" cy="603089"/>
          </a:xfrm>
          <a:prstGeom prst="rect">
            <a:avLst/>
          </a:prstGeom>
        </p:spPr>
      </p:pic>
      <p:pic>
        <p:nvPicPr>
          <p:cNvPr id="24" name="Рисунок 2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67345" y="2156679"/>
            <a:ext cx="639863" cy="625153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5580112" y="2318683"/>
            <a:ext cx="1800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До 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1 0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00 млн рублей</a:t>
            </a:r>
            <a:endParaRPr lang="ru-RU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599636" y="3162177"/>
            <a:ext cx="28639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Clr>
                <a:srgbClr val="ED1B34"/>
              </a:buClr>
              <a:buFont typeface="Wingdings" pitchFamily="2" charset="2"/>
              <a:buChar char="§"/>
            </a:pPr>
            <a:r>
              <a:rPr lang="ru-RU" sz="1000" dirty="0" smtClean="0">
                <a:latin typeface="Arial" pitchFamily="34" charset="0"/>
                <a:cs typeface="Arial" pitchFamily="34" charset="0"/>
              </a:rPr>
              <a:t>гарантия 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до 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2 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млн 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руб. –  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3 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часа</a:t>
            </a:r>
            <a:endParaRPr lang="en-US" sz="1000" dirty="0" smtClean="0">
              <a:latin typeface="Arial" pitchFamily="34" charset="0"/>
              <a:cs typeface="Arial" pitchFamily="34" charset="0"/>
            </a:endParaRPr>
          </a:p>
          <a:p>
            <a:pPr marL="171450" indent="-171450">
              <a:buClr>
                <a:srgbClr val="ED1B34"/>
              </a:buClr>
              <a:buFont typeface="Wingdings" pitchFamily="2" charset="2"/>
              <a:buChar char="§"/>
            </a:pPr>
            <a:r>
              <a:rPr lang="ru-RU" sz="1000" dirty="0">
                <a:latin typeface="Arial" pitchFamily="34" charset="0"/>
                <a:cs typeface="Arial" pitchFamily="34" charset="0"/>
              </a:rPr>
              <a:t>гарантия до 10 млн руб. –  до 24 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часов</a:t>
            </a:r>
            <a:endParaRPr lang="ru-RU" sz="1000" dirty="0">
              <a:latin typeface="Arial" pitchFamily="34" charset="0"/>
              <a:cs typeface="Arial" pitchFamily="34" charset="0"/>
            </a:endParaRPr>
          </a:p>
          <a:p>
            <a:pPr marL="171450" indent="-171450">
              <a:buClr>
                <a:srgbClr val="ED1B34"/>
              </a:buClr>
              <a:buFont typeface="Wingdings" pitchFamily="2" charset="2"/>
              <a:buChar char="§"/>
            </a:pPr>
            <a:r>
              <a:rPr lang="ru-RU" sz="1000" dirty="0">
                <a:latin typeface="Arial" pitchFamily="34" charset="0"/>
                <a:cs typeface="Arial" pitchFamily="34" charset="0"/>
              </a:rPr>
              <a:t>гарантия до 100 млн руб. –  до 2 рабочих дней</a:t>
            </a:r>
          </a:p>
          <a:p>
            <a:pPr marL="171450" indent="-171450">
              <a:buClr>
                <a:srgbClr val="ED1B34"/>
              </a:buClr>
              <a:buFont typeface="Wingdings" pitchFamily="2" charset="2"/>
              <a:buChar char="§"/>
            </a:pPr>
            <a:r>
              <a:rPr lang="ru-RU" sz="1000" dirty="0">
                <a:latin typeface="Arial" pitchFamily="34" charset="0"/>
                <a:cs typeface="Arial" pitchFamily="34" charset="0"/>
              </a:rPr>
              <a:t>гарантия от 1000 млн руб. –  до 5 рабочих дней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520114" y="4589291"/>
            <a:ext cx="2231701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4% годовых – до 2 млн рублей</a:t>
            </a:r>
            <a:endParaRPr lang="ru-RU" sz="1000" dirty="0">
              <a:latin typeface="Arial" pitchFamily="34" charset="0"/>
              <a:cs typeface="Arial" pitchFamily="34" charset="0"/>
            </a:endParaRPr>
          </a:p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% 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годовых – более 3 млн рублей</a:t>
            </a:r>
            <a:endParaRPr lang="ru-RU" sz="1000" dirty="0">
              <a:latin typeface="Arial" pitchFamily="34" charset="0"/>
              <a:cs typeface="Arial" pitchFamily="34" charset="0"/>
            </a:endParaRPr>
          </a:p>
          <a:p>
            <a:endParaRPr lang="ru-RU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Freeform 5"/>
          <p:cNvSpPr/>
          <p:nvPr/>
        </p:nvSpPr>
        <p:spPr>
          <a:xfrm>
            <a:off x="323528" y="116632"/>
            <a:ext cx="7560840" cy="504056"/>
          </a:xfrm>
          <a:custGeom>
            <a:avLst/>
            <a:gdLst>
              <a:gd name="connsiteX0" fmla="*/ 0 w 1929407"/>
              <a:gd name="connsiteY0" fmla="*/ 128630 h 771763"/>
              <a:gd name="connsiteX1" fmla="*/ 128630 w 1929407"/>
              <a:gd name="connsiteY1" fmla="*/ 0 h 771763"/>
              <a:gd name="connsiteX2" fmla="*/ 321568 w 1929407"/>
              <a:gd name="connsiteY2" fmla="*/ 0 h 771763"/>
              <a:gd name="connsiteX3" fmla="*/ 321568 w 1929407"/>
              <a:gd name="connsiteY3" fmla="*/ 0 h 771763"/>
              <a:gd name="connsiteX4" fmla="*/ 803920 w 1929407"/>
              <a:gd name="connsiteY4" fmla="*/ 0 h 771763"/>
              <a:gd name="connsiteX5" fmla="*/ 1800777 w 1929407"/>
              <a:gd name="connsiteY5" fmla="*/ 0 h 771763"/>
              <a:gd name="connsiteX6" fmla="*/ 1929407 w 1929407"/>
              <a:gd name="connsiteY6" fmla="*/ 128630 h 771763"/>
              <a:gd name="connsiteX7" fmla="*/ 1929407 w 1929407"/>
              <a:gd name="connsiteY7" fmla="*/ 450195 h 771763"/>
              <a:gd name="connsiteX8" fmla="*/ 1929407 w 1929407"/>
              <a:gd name="connsiteY8" fmla="*/ 450195 h 771763"/>
              <a:gd name="connsiteX9" fmla="*/ 1929407 w 1929407"/>
              <a:gd name="connsiteY9" fmla="*/ 643136 h 771763"/>
              <a:gd name="connsiteX10" fmla="*/ 1929407 w 1929407"/>
              <a:gd name="connsiteY10" fmla="*/ 643133 h 771763"/>
              <a:gd name="connsiteX11" fmla="*/ 1800777 w 1929407"/>
              <a:gd name="connsiteY11" fmla="*/ 771763 h 771763"/>
              <a:gd name="connsiteX12" fmla="*/ 803920 w 1929407"/>
              <a:gd name="connsiteY12" fmla="*/ 771763 h 771763"/>
              <a:gd name="connsiteX13" fmla="*/ 562750 w 1929407"/>
              <a:gd name="connsiteY13" fmla="*/ 868233 h 771763"/>
              <a:gd name="connsiteX14" fmla="*/ 321568 w 1929407"/>
              <a:gd name="connsiteY14" fmla="*/ 771763 h 771763"/>
              <a:gd name="connsiteX15" fmla="*/ 128630 w 1929407"/>
              <a:gd name="connsiteY15" fmla="*/ 771763 h 771763"/>
              <a:gd name="connsiteX16" fmla="*/ 0 w 1929407"/>
              <a:gd name="connsiteY16" fmla="*/ 643133 h 771763"/>
              <a:gd name="connsiteX17" fmla="*/ 0 w 1929407"/>
              <a:gd name="connsiteY17" fmla="*/ 643136 h 771763"/>
              <a:gd name="connsiteX18" fmla="*/ 0 w 1929407"/>
              <a:gd name="connsiteY18" fmla="*/ 450195 h 771763"/>
              <a:gd name="connsiteX19" fmla="*/ 0 w 1929407"/>
              <a:gd name="connsiteY19" fmla="*/ 450195 h 771763"/>
              <a:gd name="connsiteX20" fmla="*/ 0 w 1929407"/>
              <a:gd name="connsiteY20" fmla="*/ 128630 h 771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929407" h="771763">
                <a:moveTo>
                  <a:pt x="0" y="128630"/>
                </a:moveTo>
                <a:cubicBezTo>
                  <a:pt x="0" y="57590"/>
                  <a:pt x="57590" y="0"/>
                  <a:pt x="128630" y="0"/>
                </a:cubicBezTo>
                <a:lnTo>
                  <a:pt x="321568" y="0"/>
                </a:lnTo>
                <a:lnTo>
                  <a:pt x="321568" y="0"/>
                </a:lnTo>
                <a:lnTo>
                  <a:pt x="803920" y="0"/>
                </a:lnTo>
                <a:lnTo>
                  <a:pt x="1800777" y="0"/>
                </a:lnTo>
                <a:cubicBezTo>
                  <a:pt x="1871817" y="0"/>
                  <a:pt x="1929407" y="57590"/>
                  <a:pt x="1929407" y="128630"/>
                </a:cubicBezTo>
                <a:lnTo>
                  <a:pt x="1929407" y="450195"/>
                </a:lnTo>
                <a:lnTo>
                  <a:pt x="1929407" y="450195"/>
                </a:lnTo>
                <a:lnTo>
                  <a:pt x="1929407" y="643136"/>
                </a:lnTo>
                <a:lnTo>
                  <a:pt x="1929407" y="643133"/>
                </a:lnTo>
                <a:cubicBezTo>
                  <a:pt x="1929407" y="714173"/>
                  <a:pt x="1871817" y="771763"/>
                  <a:pt x="1800777" y="771763"/>
                </a:cubicBezTo>
                <a:lnTo>
                  <a:pt x="803920" y="771763"/>
                </a:lnTo>
                <a:lnTo>
                  <a:pt x="562750" y="868233"/>
                </a:lnTo>
                <a:lnTo>
                  <a:pt x="321568" y="771763"/>
                </a:lnTo>
                <a:lnTo>
                  <a:pt x="128630" y="771763"/>
                </a:lnTo>
                <a:cubicBezTo>
                  <a:pt x="57590" y="771763"/>
                  <a:pt x="0" y="714173"/>
                  <a:pt x="0" y="643133"/>
                </a:cubicBezTo>
                <a:lnTo>
                  <a:pt x="0" y="643136"/>
                </a:lnTo>
                <a:lnTo>
                  <a:pt x="0" y="450195"/>
                </a:lnTo>
                <a:lnTo>
                  <a:pt x="0" y="450195"/>
                </a:lnTo>
                <a:lnTo>
                  <a:pt x="0" y="128630"/>
                </a:lnTo>
                <a:close/>
              </a:path>
            </a:pathLst>
          </a:custGeom>
          <a:solidFill>
            <a:srgbClr val="F37065"/>
          </a:solidFill>
          <a:ln w="19050"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65690" tIns="110826" rIns="165690" bIns="110826" spcCol="1270" anchor="ctr"/>
          <a:lstStyle/>
          <a:p>
            <a:pPr defTabSz="80010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Гарантийная поддержка</a:t>
            </a:r>
            <a:endParaRPr lang="en-US" sz="1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84" y="1862378"/>
            <a:ext cx="4319099" cy="373426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94752" y="6021288"/>
            <a:ext cx="586433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latin typeface="Arial" pitchFamily="34" charset="0"/>
                <a:cs typeface="Arial" pitchFamily="34" charset="0"/>
              </a:rPr>
              <a:t>* </a:t>
            </a:r>
            <a:r>
              <a:rPr lang="ru-RU" sz="800" dirty="0">
                <a:latin typeface="Arial" pitchFamily="34" charset="0"/>
                <a:cs typeface="Arial" pitchFamily="34" charset="0"/>
              </a:rPr>
              <a:t>Минимальная</a:t>
            </a:r>
            <a:r>
              <a:rPr lang="ru-RU" sz="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800" dirty="0">
                <a:latin typeface="Arial" pitchFamily="34" charset="0"/>
                <a:cs typeface="Arial" pitchFamily="34" charset="0"/>
              </a:rPr>
              <a:t>стоимость банковской гарантии – </a:t>
            </a:r>
            <a:r>
              <a:rPr lang="ru-RU" sz="800" dirty="0" smtClean="0">
                <a:latin typeface="Arial" pitchFamily="34" charset="0"/>
                <a:cs typeface="Arial" pitchFamily="34" charset="0"/>
              </a:rPr>
              <a:t> 999 </a:t>
            </a:r>
            <a:r>
              <a:rPr lang="ru-RU" sz="800" dirty="0">
                <a:latin typeface="Arial" pitchFamily="34" charset="0"/>
                <a:cs typeface="Arial" pitchFamily="34" charset="0"/>
              </a:rPr>
              <a:t>рублей</a:t>
            </a:r>
          </a:p>
        </p:txBody>
      </p:sp>
    </p:spTree>
    <p:extLst>
      <p:ext uri="{BB962C8B-B14F-4D97-AF65-F5344CB8AC3E}">
        <p14:creationId xmlns:p14="http://schemas.microsoft.com/office/powerpoint/2010/main" val="789410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1"/>
          <p:cNvSpPr txBox="1">
            <a:spLocks/>
          </p:cNvSpPr>
          <p:nvPr/>
        </p:nvSpPr>
        <p:spPr>
          <a:xfrm>
            <a:off x="468596" y="692621"/>
            <a:ext cx="7977114" cy="7921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ru-RU" sz="2400" kern="1200" dirty="0">
                <a:solidFill>
                  <a:srgbClr val="0072BC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ru-RU" sz="2000" dirty="0" smtClean="0">
                <a:solidFill>
                  <a:srgbClr val="F37065"/>
                </a:solidFill>
              </a:rPr>
              <a:t>5</a:t>
            </a:r>
            <a:r>
              <a:rPr lang="ru-RU" sz="2000" dirty="0" smtClean="0"/>
              <a:t> шагов до получения кредита через портал АИС НГС</a:t>
            </a:r>
            <a:endParaRPr lang="ru-RU" sz="2000" dirty="0"/>
          </a:p>
        </p:txBody>
      </p:sp>
      <p:sp>
        <p:nvSpPr>
          <p:cNvPr id="10" name="Объект 3"/>
          <p:cNvSpPr txBox="1">
            <a:spLocks/>
          </p:cNvSpPr>
          <p:nvPr/>
        </p:nvSpPr>
        <p:spPr>
          <a:xfrm>
            <a:off x="225982" y="3161642"/>
            <a:ext cx="1246380" cy="357690"/>
          </a:xfrm>
          <a:prstGeom prst="rect">
            <a:avLst/>
          </a:prstGeom>
        </p:spPr>
        <p:txBody>
          <a:bodyPr vert="horz" lIns="36000" tIns="0" rIns="0" bIns="0" rtlCol="0" anchor="t">
            <a:noAutofit/>
          </a:bodyPr>
          <a:lstStyle>
            <a:lvl1pPr marL="402258" indent="-402258" algn="l" defTabSz="107268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71559" indent="-335215" algn="l" defTabSz="107268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40861" indent="-268172" algn="l" defTabSz="107268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77205" indent="-268172" algn="l" defTabSz="107268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13550" indent="-268172" algn="l" defTabSz="1072689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949894" indent="-268172" algn="l" defTabSz="107268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486239" indent="-268172" algn="l" defTabSz="107268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022583" indent="-268172" algn="l" defTabSz="107268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558927" indent="-268172" algn="l" defTabSz="107268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1200"/>
              </a:spcBef>
              <a:buClr>
                <a:srgbClr val="0070C0"/>
              </a:buClr>
              <a:buNone/>
            </a:pPr>
            <a:r>
              <a:rPr lang="ru-RU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Регистрация и авторизация</a:t>
            </a:r>
            <a:r>
              <a:rPr 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с УКЭП)</a:t>
            </a:r>
            <a:endParaRPr lang="ru-RU" sz="1200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1" name="Прямая соединительная линия 10"/>
          <p:cNvCxnSpPr>
            <a:endCxn id="26" idx="2"/>
          </p:cNvCxnSpPr>
          <p:nvPr/>
        </p:nvCxnSpPr>
        <p:spPr>
          <a:xfrm flipV="1">
            <a:off x="1115616" y="2805951"/>
            <a:ext cx="6887886" cy="8301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Овал 11"/>
          <p:cNvSpPr/>
          <p:nvPr/>
        </p:nvSpPr>
        <p:spPr>
          <a:xfrm>
            <a:off x="543432" y="2511220"/>
            <a:ext cx="576064" cy="576064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1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3" name="Группа 12"/>
          <p:cNvGrpSpPr/>
          <p:nvPr/>
        </p:nvGrpSpPr>
        <p:grpSpPr>
          <a:xfrm>
            <a:off x="1475656" y="2511220"/>
            <a:ext cx="1133073" cy="1008112"/>
            <a:chOff x="2302248" y="2420888"/>
            <a:chExt cx="1133073" cy="1008112"/>
          </a:xfrm>
        </p:grpSpPr>
        <p:sp>
          <p:nvSpPr>
            <p:cNvPr id="14" name="Объект 3"/>
            <p:cNvSpPr txBox="1">
              <a:spLocks/>
            </p:cNvSpPr>
            <p:nvPr/>
          </p:nvSpPr>
          <p:spPr>
            <a:xfrm>
              <a:off x="2302248" y="3071310"/>
              <a:ext cx="1133073" cy="357690"/>
            </a:xfrm>
            <a:prstGeom prst="rect">
              <a:avLst/>
            </a:prstGeom>
          </p:spPr>
          <p:txBody>
            <a:bodyPr vert="horz" lIns="36000" tIns="0" rIns="0" bIns="0" rtlCol="0" anchor="t">
              <a:noAutofit/>
            </a:bodyPr>
            <a:lstStyle>
              <a:lvl1pPr marL="402258" indent="-402258" algn="l" defTabSz="1072689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3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871559" indent="-335215" algn="l" defTabSz="1072689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3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340861" indent="-268172" algn="l" defTabSz="1072689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77205" indent="-268172" algn="l" defTabSz="1072689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13550" indent="-268172" algn="l" defTabSz="1072689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»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949894" indent="-268172" algn="l" defTabSz="1072689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486239" indent="-268172" algn="l" defTabSz="1072689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022583" indent="-268172" algn="l" defTabSz="1072689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558927" indent="-268172" algn="l" defTabSz="1072689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spcBef>
                  <a:spcPts val="1200"/>
                </a:spcBef>
                <a:buClr>
                  <a:srgbClr val="0070C0"/>
                </a:buClr>
                <a:buNone/>
              </a:pPr>
              <a:r>
                <a:rPr lang="ru-RU" sz="1400" b="1" dirty="0" smtClean="0">
                  <a:solidFill>
                    <a:srgbClr val="0072BC"/>
                  </a:solidFill>
                  <a:latin typeface="Arial" pitchFamily="34" charset="0"/>
                  <a:cs typeface="Arial" pitchFamily="34" charset="0"/>
                </a:rPr>
                <a:t>Заявка</a:t>
              </a:r>
              <a:endParaRPr lang="ru-RU" sz="1200" b="1" dirty="0">
                <a:solidFill>
                  <a:srgbClr val="0072BC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Овал 14"/>
            <p:cNvSpPr/>
            <p:nvPr/>
          </p:nvSpPr>
          <p:spPr>
            <a:xfrm>
              <a:off x="2585194" y="2420888"/>
              <a:ext cx="576064" cy="576064"/>
            </a:xfrm>
            <a:prstGeom prst="ellipse">
              <a:avLst/>
            </a:prstGeom>
            <a:solidFill>
              <a:srgbClr val="0072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dirty="0" smtClean="0">
                  <a:latin typeface="Arial" pitchFamily="34" charset="0"/>
                  <a:cs typeface="Arial" pitchFamily="34" charset="0"/>
                </a:rPr>
                <a:t>2</a:t>
              </a:r>
              <a:endParaRPr lang="ru-RU" sz="24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6" name="Группа 15"/>
          <p:cNvGrpSpPr/>
          <p:nvPr/>
        </p:nvGrpSpPr>
        <p:grpSpPr>
          <a:xfrm>
            <a:off x="3059832" y="2511220"/>
            <a:ext cx="1246380" cy="1008112"/>
            <a:chOff x="3330156" y="2993952"/>
            <a:chExt cx="1246380" cy="1008112"/>
          </a:xfrm>
        </p:grpSpPr>
        <p:sp>
          <p:nvSpPr>
            <p:cNvPr id="17" name="Объект 3"/>
            <p:cNvSpPr txBox="1">
              <a:spLocks/>
            </p:cNvSpPr>
            <p:nvPr/>
          </p:nvSpPr>
          <p:spPr>
            <a:xfrm>
              <a:off x="3330156" y="3644374"/>
              <a:ext cx="1246380" cy="357690"/>
            </a:xfrm>
            <a:prstGeom prst="rect">
              <a:avLst/>
            </a:prstGeom>
          </p:spPr>
          <p:txBody>
            <a:bodyPr vert="horz" lIns="36000" tIns="0" rIns="0" bIns="0" rtlCol="0" anchor="t">
              <a:noAutofit/>
            </a:bodyPr>
            <a:lstStyle>
              <a:lvl1pPr marL="402258" indent="-402258" algn="l" defTabSz="1072689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3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871559" indent="-335215" algn="l" defTabSz="1072689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3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340861" indent="-268172" algn="l" defTabSz="1072689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77205" indent="-268172" algn="l" defTabSz="1072689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13550" indent="-268172" algn="l" defTabSz="1072689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»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949894" indent="-268172" algn="l" defTabSz="1072689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486239" indent="-268172" algn="l" defTabSz="1072689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022583" indent="-268172" algn="l" defTabSz="1072689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558927" indent="-268172" algn="l" defTabSz="1072689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spcBef>
                  <a:spcPts val="1200"/>
                </a:spcBef>
                <a:buClr>
                  <a:srgbClr val="0070C0"/>
                </a:buClr>
                <a:buNone/>
              </a:pPr>
              <a:r>
                <a:rPr lang="ru-RU" sz="1400" b="1" dirty="0" smtClean="0">
                  <a:solidFill>
                    <a:srgbClr val="0072BC"/>
                  </a:solidFill>
                  <a:latin typeface="Arial" pitchFamily="34" charset="0"/>
                  <a:cs typeface="Arial" pitchFamily="34" charset="0"/>
                </a:rPr>
                <a:t>Анкета</a:t>
              </a:r>
              <a:endParaRPr lang="ru-RU" sz="1200" b="1" dirty="0">
                <a:solidFill>
                  <a:srgbClr val="0072BC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Овал 17"/>
            <p:cNvSpPr/>
            <p:nvPr/>
          </p:nvSpPr>
          <p:spPr>
            <a:xfrm>
              <a:off x="3665314" y="2993952"/>
              <a:ext cx="576064" cy="576064"/>
            </a:xfrm>
            <a:prstGeom prst="ellipse">
              <a:avLst/>
            </a:prstGeom>
            <a:solidFill>
              <a:srgbClr val="0072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dirty="0" smtClean="0">
                  <a:latin typeface="Arial" pitchFamily="34" charset="0"/>
                  <a:cs typeface="Arial" pitchFamily="34" charset="0"/>
                </a:rPr>
                <a:t>3</a:t>
              </a:r>
              <a:endParaRPr lang="ru-RU" sz="24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9" name="Группа 18"/>
          <p:cNvGrpSpPr/>
          <p:nvPr/>
        </p:nvGrpSpPr>
        <p:grpSpPr>
          <a:xfrm>
            <a:off x="4470319" y="2511220"/>
            <a:ext cx="1246380" cy="1008112"/>
            <a:chOff x="4410276" y="3552764"/>
            <a:chExt cx="1246380" cy="1008112"/>
          </a:xfrm>
        </p:grpSpPr>
        <p:sp>
          <p:nvSpPr>
            <p:cNvPr id="20" name="Объект 3"/>
            <p:cNvSpPr txBox="1">
              <a:spLocks/>
            </p:cNvSpPr>
            <p:nvPr/>
          </p:nvSpPr>
          <p:spPr>
            <a:xfrm>
              <a:off x="4410276" y="4203186"/>
              <a:ext cx="1246380" cy="357690"/>
            </a:xfrm>
            <a:prstGeom prst="rect">
              <a:avLst/>
            </a:prstGeom>
          </p:spPr>
          <p:txBody>
            <a:bodyPr vert="horz" lIns="36000" tIns="0" rIns="0" bIns="0" rtlCol="0" anchor="t">
              <a:noAutofit/>
            </a:bodyPr>
            <a:lstStyle>
              <a:lvl1pPr marL="402258" indent="-402258" algn="l" defTabSz="1072689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3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871559" indent="-335215" algn="l" defTabSz="1072689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3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340861" indent="-268172" algn="l" defTabSz="1072689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77205" indent="-268172" algn="l" defTabSz="1072689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13550" indent="-268172" algn="l" defTabSz="1072689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»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949894" indent="-268172" algn="l" defTabSz="1072689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486239" indent="-268172" algn="l" defTabSz="1072689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022583" indent="-268172" algn="l" defTabSz="1072689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558927" indent="-268172" algn="l" defTabSz="1072689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spcBef>
                  <a:spcPts val="1200"/>
                </a:spcBef>
                <a:buClr>
                  <a:srgbClr val="0070C0"/>
                </a:buClr>
                <a:buNone/>
              </a:pPr>
              <a:r>
                <a:rPr lang="ru-RU" sz="1400" b="1" dirty="0" smtClean="0">
                  <a:solidFill>
                    <a:srgbClr val="0072BC"/>
                  </a:solidFill>
                  <a:latin typeface="Arial" pitchFamily="34" charset="0"/>
                  <a:cs typeface="Arial" pitchFamily="34" charset="0"/>
                </a:rPr>
                <a:t>Обеспечение</a:t>
              </a:r>
              <a:endParaRPr lang="ru-RU" sz="1200" b="1" dirty="0">
                <a:solidFill>
                  <a:srgbClr val="0072BC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Овал 20"/>
            <p:cNvSpPr/>
            <p:nvPr/>
          </p:nvSpPr>
          <p:spPr>
            <a:xfrm>
              <a:off x="4745434" y="3552764"/>
              <a:ext cx="576064" cy="576064"/>
            </a:xfrm>
            <a:prstGeom prst="ellipse">
              <a:avLst/>
            </a:prstGeom>
            <a:solidFill>
              <a:srgbClr val="0072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dirty="0" smtClean="0">
                  <a:latin typeface="Arial" pitchFamily="34" charset="0"/>
                  <a:cs typeface="Arial" pitchFamily="34" charset="0"/>
                </a:rPr>
                <a:t>4</a:t>
              </a:r>
              <a:endParaRPr lang="ru-RU" sz="24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2" name="Группа 21"/>
          <p:cNvGrpSpPr/>
          <p:nvPr/>
        </p:nvGrpSpPr>
        <p:grpSpPr>
          <a:xfrm>
            <a:off x="6277948" y="2511220"/>
            <a:ext cx="1246380" cy="1008112"/>
            <a:chOff x="5490396" y="4091324"/>
            <a:chExt cx="1246380" cy="1008112"/>
          </a:xfrm>
        </p:grpSpPr>
        <p:sp>
          <p:nvSpPr>
            <p:cNvPr id="23" name="Объект 3"/>
            <p:cNvSpPr txBox="1">
              <a:spLocks/>
            </p:cNvSpPr>
            <p:nvPr/>
          </p:nvSpPr>
          <p:spPr>
            <a:xfrm>
              <a:off x="5490396" y="4741746"/>
              <a:ext cx="1246380" cy="357690"/>
            </a:xfrm>
            <a:prstGeom prst="rect">
              <a:avLst/>
            </a:prstGeom>
          </p:spPr>
          <p:txBody>
            <a:bodyPr vert="horz" lIns="36000" tIns="0" rIns="0" bIns="0" rtlCol="0" anchor="t">
              <a:noAutofit/>
            </a:bodyPr>
            <a:lstStyle>
              <a:lvl1pPr marL="402258" indent="-402258" algn="l" defTabSz="1072689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3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871559" indent="-335215" algn="l" defTabSz="1072689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3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340861" indent="-268172" algn="l" defTabSz="1072689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877205" indent="-268172" algn="l" defTabSz="1072689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413550" indent="-268172" algn="l" defTabSz="1072689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»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949894" indent="-268172" algn="l" defTabSz="1072689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486239" indent="-268172" algn="l" defTabSz="1072689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022583" indent="-268172" algn="l" defTabSz="1072689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558927" indent="-268172" algn="l" defTabSz="1072689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spcBef>
                  <a:spcPts val="1200"/>
                </a:spcBef>
                <a:buClr>
                  <a:srgbClr val="0070C0"/>
                </a:buClr>
                <a:buNone/>
              </a:pPr>
              <a:r>
                <a:rPr lang="ru-RU" sz="1400" b="1" dirty="0" smtClean="0">
                  <a:solidFill>
                    <a:srgbClr val="0072BC"/>
                  </a:solidFill>
                  <a:latin typeface="Arial" pitchFamily="34" charset="0"/>
                  <a:cs typeface="Arial" pitchFamily="34" charset="0"/>
                </a:rPr>
                <a:t>Документы</a:t>
              </a:r>
              <a:endParaRPr lang="ru-RU" sz="1200" b="1" dirty="0">
                <a:solidFill>
                  <a:srgbClr val="0072BC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Овал 23"/>
            <p:cNvSpPr/>
            <p:nvPr/>
          </p:nvSpPr>
          <p:spPr>
            <a:xfrm>
              <a:off x="5825554" y="4091324"/>
              <a:ext cx="576064" cy="576064"/>
            </a:xfrm>
            <a:prstGeom prst="ellipse">
              <a:avLst/>
            </a:prstGeom>
            <a:solidFill>
              <a:srgbClr val="0072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dirty="0" smtClean="0">
                  <a:latin typeface="Arial" pitchFamily="34" charset="0"/>
                  <a:cs typeface="Arial" pitchFamily="34" charset="0"/>
                </a:rPr>
                <a:t>5</a:t>
              </a:r>
              <a:endParaRPr lang="ru-RU" sz="24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5" name="Объект 3"/>
          <p:cNvSpPr txBox="1">
            <a:spLocks/>
          </p:cNvSpPr>
          <p:nvPr/>
        </p:nvSpPr>
        <p:spPr>
          <a:xfrm>
            <a:off x="7668344" y="3168341"/>
            <a:ext cx="1246380" cy="357690"/>
          </a:xfrm>
          <a:prstGeom prst="rect">
            <a:avLst/>
          </a:prstGeom>
        </p:spPr>
        <p:txBody>
          <a:bodyPr vert="horz" lIns="36000" tIns="0" rIns="0" bIns="0" rtlCol="0" anchor="t">
            <a:noAutofit/>
          </a:bodyPr>
          <a:lstStyle>
            <a:lvl1pPr marL="402258" indent="-402258" algn="l" defTabSz="107268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71559" indent="-335215" algn="l" defTabSz="107268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40861" indent="-268172" algn="l" defTabSz="107268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77205" indent="-268172" algn="l" defTabSz="107268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13550" indent="-268172" algn="l" defTabSz="1072689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949894" indent="-268172" algn="l" defTabSz="107268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486239" indent="-268172" algn="l" defTabSz="107268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022583" indent="-268172" algn="l" defTabSz="107268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558927" indent="-268172" algn="l" defTabSz="107268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1200"/>
              </a:spcBef>
              <a:buClr>
                <a:srgbClr val="0070C0"/>
              </a:buClr>
              <a:buNone/>
            </a:pPr>
            <a:r>
              <a:rPr lang="ru-RU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Отправка на рассмотрение</a:t>
            </a:r>
            <a:endParaRPr lang="ru-RU" sz="1200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Овал 25"/>
          <p:cNvSpPr/>
          <p:nvPr/>
        </p:nvSpPr>
        <p:spPr>
          <a:xfrm>
            <a:off x="8003502" y="2517919"/>
            <a:ext cx="576064" cy="576064"/>
          </a:xfrm>
          <a:prstGeom prst="ellipse">
            <a:avLst/>
          </a:prstGeom>
          <a:solidFill>
            <a:srgbClr val="F370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7" name="Стрелка вправо 26"/>
          <p:cNvSpPr/>
          <p:nvPr/>
        </p:nvSpPr>
        <p:spPr>
          <a:xfrm>
            <a:off x="8115632" y="2630969"/>
            <a:ext cx="288032" cy="316835"/>
          </a:xfrm>
          <a:prstGeom prst="right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8" name="Объект 3"/>
          <p:cNvSpPr txBox="1">
            <a:spLocks/>
          </p:cNvSpPr>
          <p:nvPr/>
        </p:nvSpPr>
        <p:spPr>
          <a:xfrm>
            <a:off x="543433" y="4029219"/>
            <a:ext cx="7844992" cy="1537857"/>
          </a:xfrm>
          <a:prstGeom prst="roundRect">
            <a:avLst>
              <a:gd name="adj" fmla="val 0"/>
            </a:avLst>
          </a:prstGeom>
          <a:ln>
            <a:noFill/>
          </a:ln>
        </p:spPr>
        <p:txBody>
          <a:bodyPr vert="horz" lIns="36000" tIns="0" rIns="0" bIns="0" rtlCol="0" anchor="ctr">
            <a:noAutofit/>
          </a:bodyPr>
          <a:lstStyle>
            <a:lvl1pPr marL="402258" indent="-402258" algn="l" defTabSz="107268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71559" indent="-335215" algn="l" defTabSz="107268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40861" indent="-268172" algn="l" defTabSz="107268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77205" indent="-268172" algn="l" defTabSz="107268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13550" indent="-268172" algn="l" defTabSz="1072689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949894" indent="-268172" algn="l" defTabSz="107268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486239" indent="-268172" algn="l" defTabSz="107268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022583" indent="-268172" algn="l" defTabSz="107268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558927" indent="-268172" algn="l" defTabSz="107268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1200"/>
              </a:spcBef>
              <a:buClr>
                <a:schemeClr val="tx1">
                  <a:lumMod val="75000"/>
                  <a:lumOff val="25000"/>
                </a:schemeClr>
              </a:buClr>
              <a:buNone/>
            </a:pPr>
            <a:r>
              <a:rPr lang="ru-RU" sz="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Для регистрации на портале и подписания документов обязательно </a:t>
            </a:r>
            <a:r>
              <a:rPr lang="ru-RU" sz="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наличие </a:t>
            </a:r>
            <a:r>
              <a:rPr lang="ru-RU" sz="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ключа электронной подписи (УКЭП) </a:t>
            </a:r>
            <a:r>
              <a:rPr lang="ru-RU" sz="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у </a:t>
            </a:r>
            <a:r>
              <a:rPr lang="ru-RU" sz="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субъекта МСП и поручителя/залогодателя</a:t>
            </a:r>
          </a:p>
          <a:p>
            <a:pPr marL="0" indent="0" algn="just">
              <a:spcBef>
                <a:spcPts val="1200"/>
              </a:spcBef>
              <a:buClr>
                <a:schemeClr val="tx1">
                  <a:lumMod val="75000"/>
                  <a:lumOff val="25000"/>
                </a:schemeClr>
              </a:buClr>
              <a:buNone/>
            </a:pPr>
            <a:r>
              <a:rPr lang="ru-RU" sz="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Ключ электронной подписи можно получить в удостоверяющем центре, аккредитованном в Министерстве связи и массовых коммуникаций Российской Федерации. Перечень удостоверяющих центров доступен на официальном сайте министерства в разделе «Аккредитация удостоверяющих центров» </a:t>
            </a:r>
            <a:r>
              <a:rPr lang="ru-RU" sz="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sz="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  <a:hlinkClick r:id="rId2"/>
              </a:rPr>
              <a:t>http</a:t>
            </a:r>
            <a:r>
              <a:rPr lang="ru-RU" sz="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  <a:hlinkClick r:id="rId2"/>
              </a:rPr>
              <a:t>://minsvyaz.ru/ru/activity/govservices/2</a:t>
            </a:r>
            <a:r>
              <a:rPr lang="ru-RU" sz="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  <a:hlinkClick r:id="rId2"/>
              </a:rPr>
              <a:t>/</a:t>
            </a:r>
            <a:r>
              <a:rPr lang="ru-RU" sz="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)</a:t>
            </a:r>
            <a:endParaRPr lang="ru-RU" sz="800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Объект 3"/>
          <p:cNvSpPr txBox="1">
            <a:spLocks/>
          </p:cNvSpPr>
          <p:nvPr/>
        </p:nvSpPr>
        <p:spPr>
          <a:xfrm>
            <a:off x="1697073" y="3527799"/>
            <a:ext cx="703550" cy="244307"/>
          </a:xfrm>
          <a:prstGeom prst="rect">
            <a:avLst/>
          </a:prstGeom>
        </p:spPr>
        <p:txBody>
          <a:bodyPr vert="horz" lIns="36000" tIns="0" rIns="0" bIns="0" rtlCol="0" anchor="t">
            <a:noAutofit/>
          </a:bodyPr>
          <a:lstStyle>
            <a:lvl1pPr marL="402258" indent="-402258" algn="l" defTabSz="107268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71559" indent="-335215" algn="l" defTabSz="107268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40861" indent="-268172" algn="l" defTabSz="107268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77205" indent="-268172" algn="l" defTabSz="107268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13550" indent="-268172" algn="l" defTabSz="1072689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949894" indent="-268172" algn="l" defTabSz="107268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486239" indent="-268172" algn="l" defTabSz="107268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022583" indent="-268172" algn="l" defTabSz="107268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558927" indent="-268172" algn="l" defTabSz="107268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1200"/>
              </a:spcBef>
              <a:buClr>
                <a:srgbClr val="0070C0"/>
              </a:buClr>
              <a:buNone/>
            </a:pPr>
            <a:r>
              <a:rPr lang="en-US" sz="1050" i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~</a:t>
            </a:r>
            <a:r>
              <a:rPr lang="ru-RU" sz="105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en-US" sz="105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-7</a:t>
            </a:r>
            <a:r>
              <a:rPr lang="ru-RU" sz="105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мин.</a:t>
            </a:r>
            <a:endParaRPr lang="ru-RU" sz="1050" i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Объект 3"/>
          <p:cNvSpPr txBox="1">
            <a:spLocks/>
          </p:cNvSpPr>
          <p:nvPr/>
        </p:nvSpPr>
        <p:spPr>
          <a:xfrm>
            <a:off x="3331247" y="3527799"/>
            <a:ext cx="703550" cy="244307"/>
          </a:xfrm>
          <a:prstGeom prst="rect">
            <a:avLst/>
          </a:prstGeom>
        </p:spPr>
        <p:txBody>
          <a:bodyPr vert="horz" lIns="36000" tIns="0" rIns="0" bIns="0" rtlCol="0" anchor="t">
            <a:noAutofit/>
          </a:bodyPr>
          <a:lstStyle>
            <a:lvl1pPr marL="402258" indent="-402258" algn="l" defTabSz="107268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71559" indent="-335215" algn="l" defTabSz="107268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40861" indent="-268172" algn="l" defTabSz="107268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77205" indent="-268172" algn="l" defTabSz="107268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13550" indent="-268172" algn="l" defTabSz="1072689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949894" indent="-268172" algn="l" defTabSz="107268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486239" indent="-268172" algn="l" defTabSz="107268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022583" indent="-268172" algn="l" defTabSz="107268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558927" indent="-268172" algn="l" defTabSz="107268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1200"/>
              </a:spcBef>
              <a:buClr>
                <a:srgbClr val="0070C0"/>
              </a:buClr>
              <a:buNone/>
            </a:pPr>
            <a:r>
              <a:rPr lang="en-US" sz="105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~2</a:t>
            </a:r>
            <a:r>
              <a:rPr lang="ru-RU" sz="105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5 мин.</a:t>
            </a:r>
            <a:endParaRPr lang="ru-RU" sz="1050" i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Объект 3"/>
          <p:cNvSpPr txBox="1">
            <a:spLocks/>
          </p:cNvSpPr>
          <p:nvPr/>
        </p:nvSpPr>
        <p:spPr>
          <a:xfrm>
            <a:off x="479689" y="3760757"/>
            <a:ext cx="703550" cy="244307"/>
          </a:xfrm>
          <a:prstGeom prst="rect">
            <a:avLst/>
          </a:prstGeom>
        </p:spPr>
        <p:txBody>
          <a:bodyPr vert="horz" lIns="36000" tIns="0" rIns="0" bIns="0" rtlCol="0" anchor="t">
            <a:noAutofit/>
          </a:bodyPr>
          <a:lstStyle>
            <a:lvl1pPr marL="402258" indent="-402258" algn="l" defTabSz="107268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71559" indent="-335215" algn="l" defTabSz="107268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40861" indent="-268172" algn="l" defTabSz="107268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77205" indent="-268172" algn="l" defTabSz="107268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13550" indent="-268172" algn="l" defTabSz="1072689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949894" indent="-268172" algn="l" defTabSz="107268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486239" indent="-268172" algn="l" defTabSz="107268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022583" indent="-268172" algn="l" defTabSz="107268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558927" indent="-268172" algn="l" defTabSz="107268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1200"/>
              </a:spcBef>
              <a:buClr>
                <a:srgbClr val="0070C0"/>
              </a:buClr>
              <a:buNone/>
            </a:pPr>
            <a:r>
              <a:rPr lang="en-US" sz="1050" i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~</a:t>
            </a:r>
            <a:r>
              <a:rPr lang="ru-RU" sz="105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5 мин.</a:t>
            </a:r>
            <a:endParaRPr lang="ru-RU" sz="1050" i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Объект 3"/>
          <p:cNvSpPr txBox="1">
            <a:spLocks/>
          </p:cNvSpPr>
          <p:nvPr/>
        </p:nvSpPr>
        <p:spPr>
          <a:xfrm>
            <a:off x="4407998" y="3527799"/>
            <a:ext cx="1371022" cy="244307"/>
          </a:xfrm>
          <a:prstGeom prst="rect">
            <a:avLst/>
          </a:prstGeom>
        </p:spPr>
        <p:txBody>
          <a:bodyPr vert="horz" lIns="36000" tIns="0" rIns="0" bIns="0" rtlCol="0" anchor="t">
            <a:noAutofit/>
          </a:bodyPr>
          <a:lstStyle>
            <a:lvl1pPr marL="402258" indent="-402258" algn="l" defTabSz="107268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71559" indent="-335215" algn="l" defTabSz="107268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40861" indent="-268172" algn="l" defTabSz="107268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77205" indent="-268172" algn="l" defTabSz="107268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13550" indent="-268172" algn="l" defTabSz="1072689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949894" indent="-268172" algn="l" defTabSz="107268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486239" indent="-268172" algn="l" defTabSz="107268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022583" indent="-268172" algn="l" defTabSz="107268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558927" indent="-268172" algn="l" defTabSz="107268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1200"/>
              </a:spcBef>
              <a:buClr>
                <a:srgbClr val="0070C0"/>
              </a:buClr>
              <a:buNone/>
            </a:pPr>
            <a:r>
              <a:rPr lang="en-US" sz="105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105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объект залога    </a:t>
            </a:r>
            <a:r>
              <a:rPr lang="en-US" sz="105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~</a:t>
            </a:r>
            <a:r>
              <a:rPr lang="ru-RU" sz="105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3 мин.</a:t>
            </a:r>
          </a:p>
          <a:p>
            <a:pPr marL="0" indent="0" algn="ctr">
              <a:spcBef>
                <a:spcPts val="600"/>
              </a:spcBef>
              <a:buClr>
                <a:srgbClr val="0070C0"/>
              </a:buClr>
              <a:buNone/>
            </a:pPr>
            <a:r>
              <a:rPr lang="ru-RU" sz="1050" i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п</a:t>
            </a:r>
            <a:r>
              <a:rPr lang="ru-RU" sz="105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оручительство   </a:t>
            </a:r>
            <a:r>
              <a:rPr lang="en-US" sz="105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~1</a:t>
            </a:r>
            <a:r>
              <a:rPr lang="ru-RU" sz="105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мин.</a:t>
            </a:r>
            <a:endParaRPr lang="ru-RU" sz="1050" i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Объект 3"/>
          <p:cNvSpPr txBox="1">
            <a:spLocks/>
          </p:cNvSpPr>
          <p:nvPr/>
        </p:nvSpPr>
        <p:spPr>
          <a:xfrm>
            <a:off x="6215627" y="3527799"/>
            <a:ext cx="1371022" cy="244307"/>
          </a:xfrm>
          <a:prstGeom prst="rect">
            <a:avLst/>
          </a:prstGeom>
        </p:spPr>
        <p:txBody>
          <a:bodyPr vert="horz" lIns="36000" tIns="0" rIns="0" bIns="0" rtlCol="0" anchor="t">
            <a:noAutofit/>
          </a:bodyPr>
          <a:lstStyle>
            <a:lvl1pPr marL="402258" indent="-402258" algn="l" defTabSz="107268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71559" indent="-335215" algn="l" defTabSz="107268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40861" indent="-268172" algn="l" defTabSz="107268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77205" indent="-268172" algn="l" defTabSz="107268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13550" indent="-268172" algn="l" defTabSz="1072689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949894" indent="-268172" algn="l" defTabSz="107268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486239" indent="-268172" algn="l" defTabSz="107268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022583" indent="-268172" algn="l" defTabSz="107268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558927" indent="-268172" algn="l" defTabSz="107268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1200"/>
              </a:spcBef>
              <a:buClr>
                <a:srgbClr val="0070C0"/>
              </a:buClr>
              <a:buNone/>
            </a:pPr>
            <a:r>
              <a:rPr lang="ru-RU" sz="105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Минимальное время загрузки всех документов           </a:t>
            </a:r>
            <a:r>
              <a:rPr lang="en-US" sz="105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~</a:t>
            </a:r>
            <a:r>
              <a:rPr lang="ru-RU" sz="105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120 мин.*</a:t>
            </a:r>
            <a:endParaRPr lang="ru-RU" sz="1050" i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Объект 3"/>
          <p:cNvSpPr txBox="1">
            <a:spLocks/>
          </p:cNvSpPr>
          <p:nvPr/>
        </p:nvSpPr>
        <p:spPr>
          <a:xfrm>
            <a:off x="225982" y="6569069"/>
            <a:ext cx="8665606" cy="244307"/>
          </a:xfrm>
          <a:prstGeom prst="rect">
            <a:avLst/>
          </a:prstGeom>
        </p:spPr>
        <p:txBody>
          <a:bodyPr vert="horz" lIns="36000" tIns="0" rIns="0" bIns="0" rtlCol="0" anchor="t">
            <a:noAutofit/>
          </a:bodyPr>
          <a:lstStyle>
            <a:lvl1pPr marL="402258" indent="-402258" algn="l" defTabSz="107268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71559" indent="-335215" algn="l" defTabSz="107268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40861" indent="-268172" algn="l" defTabSz="107268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77205" indent="-268172" algn="l" defTabSz="107268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13550" indent="-268172" algn="l" defTabSz="1072689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949894" indent="-268172" algn="l" defTabSz="107268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486239" indent="-268172" algn="l" defTabSz="107268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022583" indent="-268172" algn="l" defTabSz="107268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558927" indent="-268172" algn="l" defTabSz="107268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200"/>
              </a:spcBef>
              <a:buClr>
                <a:srgbClr val="0070C0"/>
              </a:buClr>
              <a:buNone/>
            </a:pPr>
            <a:r>
              <a:rPr lang="ru-RU" sz="7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* - время загрузки зависит от количеств</a:t>
            </a:r>
            <a:r>
              <a:rPr lang="ru-RU" sz="75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ru-RU" sz="7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объектов обеспечения, вида кредитного продукта, наличия готовых скан-копий всех документов и скорости Интернет</a:t>
            </a:r>
            <a:endParaRPr lang="ru-RU" sz="75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Объект 3"/>
          <p:cNvSpPr txBox="1">
            <a:spLocks/>
          </p:cNvSpPr>
          <p:nvPr/>
        </p:nvSpPr>
        <p:spPr>
          <a:xfrm>
            <a:off x="535308" y="4869160"/>
            <a:ext cx="7468194" cy="1194463"/>
          </a:xfrm>
          <a:prstGeom prst="roundRect">
            <a:avLst>
              <a:gd name="adj" fmla="val 0"/>
            </a:avLst>
          </a:prstGeom>
          <a:ln w="3175">
            <a:noFill/>
          </a:ln>
        </p:spPr>
        <p:txBody>
          <a:bodyPr vert="horz" lIns="36000" tIns="0" rIns="0" bIns="0" rtlCol="0" anchor="ctr">
            <a:noAutofit/>
          </a:bodyPr>
          <a:lstStyle>
            <a:lvl1pPr marL="402258" indent="-402258" algn="l" defTabSz="107268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71559" indent="-335215" algn="l" defTabSz="107268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40861" indent="-268172" algn="l" defTabSz="107268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77205" indent="-268172" algn="l" defTabSz="107268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13550" indent="-268172" algn="l" defTabSz="1072689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949894" indent="-268172" algn="l" defTabSz="107268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486239" indent="-268172" algn="l" defTabSz="107268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022583" indent="-268172" algn="l" defTabSz="107268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558927" indent="-268172" algn="l" defTabSz="107268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0"/>
              </a:spcBef>
              <a:buClr>
                <a:schemeClr val="tx1">
                  <a:lumMod val="75000"/>
                  <a:lumOff val="25000"/>
                </a:schemeClr>
              </a:buClr>
              <a:buNone/>
            </a:pPr>
            <a:r>
              <a:rPr lang="ru-RU" sz="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Ознакомиться с детальной информацией по порядку регистрации и авторизации на портале </a:t>
            </a:r>
            <a:r>
              <a:rPr lang="ru-RU" sz="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АИС НГС, а также </a:t>
            </a:r>
            <a:r>
              <a:rPr lang="ru-RU" sz="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по формированию и отправке кредитной заявки можно ознакомиться в: </a:t>
            </a:r>
          </a:p>
          <a:p>
            <a:pPr marL="177800" indent="-177800" algn="just">
              <a:spcBef>
                <a:spcPts val="0"/>
              </a:spcBef>
              <a:buClr>
                <a:schemeClr val="tx1">
                  <a:lumMod val="75000"/>
                  <a:lumOff val="25000"/>
                </a:schemeClr>
              </a:buClr>
            </a:pPr>
            <a:r>
              <a:rPr lang="ru-RU" sz="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Инструкции по </a:t>
            </a:r>
            <a:r>
              <a:rPr lang="ru-RU" sz="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созданию кредитной заявки в системе АИС НГС</a:t>
            </a:r>
            <a:endParaRPr lang="ru-RU" sz="80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177800" indent="-177800" algn="just">
              <a:spcBef>
                <a:spcPts val="0"/>
              </a:spcBef>
              <a:buClr>
                <a:schemeClr val="tx1">
                  <a:lumMod val="75000"/>
                  <a:lumOff val="25000"/>
                </a:schemeClr>
              </a:buClr>
            </a:pPr>
            <a:r>
              <a:rPr lang="ru-RU" sz="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Инструкции по </a:t>
            </a:r>
            <a:r>
              <a:rPr lang="ru-RU" sz="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регистрации и авторизации пользователей в системе АИС НГС</a:t>
            </a:r>
          </a:p>
        </p:txBody>
      </p:sp>
      <p:sp>
        <p:nvSpPr>
          <p:cNvPr id="36" name="Нашивка 35"/>
          <p:cNvSpPr/>
          <p:nvPr/>
        </p:nvSpPr>
        <p:spPr>
          <a:xfrm>
            <a:off x="323528" y="4392964"/>
            <a:ext cx="140127" cy="298241"/>
          </a:xfrm>
          <a:prstGeom prst="chevron">
            <a:avLst/>
          </a:prstGeom>
          <a:solidFill>
            <a:srgbClr val="F370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800" dirty="0">
              <a:solidFill>
                <a:schemeClr val="tx1"/>
              </a:solidFill>
            </a:endParaRPr>
          </a:p>
        </p:txBody>
      </p:sp>
      <p:sp>
        <p:nvSpPr>
          <p:cNvPr id="37" name="Нашивка 36"/>
          <p:cNvSpPr/>
          <p:nvPr/>
        </p:nvSpPr>
        <p:spPr>
          <a:xfrm>
            <a:off x="323528" y="5242263"/>
            <a:ext cx="140127" cy="298241"/>
          </a:xfrm>
          <a:prstGeom prst="chevron">
            <a:avLst/>
          </a:prstGeom>
          <a:solidFill>
            <a:srgbClr val="F370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800" dirty="0">
              <a:solidFill>
                <a:schemeClr val="tx1"/>
              </a:solidFill>
            </a:endParaRPr>
          </a:p>
        </p:txBody>
      </p:sp>
      <p:cxnSp>
        <p:nvCxnSpPr>
          <p:cNvPr id="38" name="Прямая соединительная линия 37"/>
          <p:cNvCxnSpPr/>
          <p:nvPr/>
        </p:nvCxnSpPr>
        <p:spPr>
          <a:xfrm>
            <a:off x="234449" y="5157192"/>
            <a:ext cx="8057085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234449" y="4339626"/>
            <a:ext cx="8211261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234449" y="5805264"/>
            <a:ext cx="7852911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Нашивка 40"/>
          <p:cNvSpPr/>
          <p:nvPr/>
        </p:nvSpPr>
        <p:spPr>
          <a:xfrm>
            <a:off x="323528" y="4774292"/>
            <a:ext cx="140127" cy="298241"/>
          </a:xfrm>
          <a:prstGeom prst="chevron">
            <a:avLst/>
          </a:prstGeom>
          <a:solidFill>
            <a:srgbClr val="F370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800" dirty="0">
              <a:solidFill>
                <a:schemeClr val="tx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83567" y="1214702"/>
            <a:ext cx="273056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buClr>
                <a:schemeClr val="tx1">
                  <a:lumMod val="75000"/>
                  <a:lumOff val="25000"/>
                </a:schemeClr>
              </a:buClr>
            </a:pPr>
            <a:r>
              <a:rPr lang="ru-RU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Ввод ИНН, СНИЛС, ОГРН, выбор сертификата УКЭП, получение логина и пароля, принятие условий Пользовательского соглашения, авторизация на портале</a:t>
            </a:r>
            <a:endParaRPr lang="ru-RU" sz="8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683568" y="1287084"/>
            <a:ext cx="0" cy="12241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Прямоугольник 41"/>
          <p:cNvSpPr/>
          <p:nvPr/>
        </p:nvSpPr>
        <p:spPr>
          <a:xfrm>
            <a:off x="1841437" y="1864889"/>
            <a:ext cx="165044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buClr>
                <a:schemeClr val="tx1">
                  <a:lumMod val="75000"/>
                  <a:lumOff val="25000"/>
                </a:schemeClr>
              </a:buClr>
            </a:pPr>
            <a:r>
              <a:rPr lang="ru-RU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Заполнение полей с параметрами кредита (цель, сумма, срок, продукт, источник погашения, валюта)</a:t>
            </a:r>
            <a:endParaRPr lang="ru-RU" sz="8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3" name="Прямая соединительная линия 42"/>
          <p:cNvCxnSpPr/>
          <p:nvPr/>
        </p:nvCxnSpPr>
        <p:spPr>
          <a:xfrm>
            <a:off x="1864605" y="1698003"/>
            <a:ext cx="0" cy="5833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Прямоугольник 43"/>
          <p:cNvSpPr/>
          <p:nvPr/>
        </p:nvSpPr>
        <p:spPr>
          <a:xfrm>
            <a:off x="3503256" y="1214702"/>
            <a:ext cx="165044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buClr>
                <a:schemeClr val="tx1">
                  <a:lumMod val="75000"/>
                  <a:lumOff val="25000"/>
                </a:schemeClr>
              </a:buClr>
            </a:pPr>
            <a:r>
              <a:rPr lang="ru-RU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Заполнение карточки ЮЛ, части информации заполнена автоматически из внешних источников</a:t>
            </a:r>
            <a:endParaRPr lang="ru-RU" sz="8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5" name="Прямая соединительная линия 44"/>
          <p:cNvCxnSpPr/>
          <p:nvPr/>
        </p:nvCxnSpPr>
        <p:spPr>
          <a:xfrm>
            <a:off x="3526424" y="1287084"/>
            <a:ext cx="0" cy="12278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Прямоугольник 45"/>
          <p:cNvSpPr/>
          <p:nvPr/>
        </p:nvSpPr>
        <p:spPr>
          <a:xfrm>
            <a:off x="4871037" y="1864889"/>
            <a:ext cx="157317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buClr>
                <a:schemeClr val="tx1">
                  <a:lumMod val="75000"/>
                  <a:lumOff val="25000"/>
                </a:schemeClr>
              </a:buClr>
            </a:pPr>
            <a:r>
              <a:rPr lang="ru-RU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Заведение карточек объектов залога и поручительства, добавление ЮЛ / ФЛ поручителя</a:t>
            </a:r>
            <a:endParaRPr lang="ru-RU" sz="8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7" name="Прямая соединительная линия 46"/>
          <p:cNvCxnSpPr/>
          <p:nvPr/>
        </p:nvCxnSpPr>
        <p:spPr>
          <a:xfrm>
            <a:off x="4894205" y="1943623"/>
            <a:ext cx="0" cy="5833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Прямоугольник 47"/>
          <p:cNvSpPr/>
          <p:nvPr/>
        </p:nvSpPr>
        <p:spPr>
          <a:xfrm>
            <a:off x="6641091" y="1214702"/>
            <a:ext cx="165044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buClr>
                <a:schemeClr val="tx1">
                  <a:lumMod val="75000"/>
                  <a:lumOff val="25000"/>
                </a:schemeClr>
              </a:buClr>
            </a:pPr>
            <a:r>
              <a:rPr lang="ru-RU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Добавление документов на заявку, система автоматически формирует пакет документов, которые необходимо приложить и подписать УКЭП</a:t>
            </a:r>
            <a:endParaRPr lang="ru-RU" sz="8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9" name="Прямая соединительная линия 48"/>
          <p:cNvCxnSpPr/>
          <p:nvPr/>
        </p:nvCxnSpPr>
        <p:spPr>
          <a:xfrm>
            <a:off x="6664259" y="1287084"/>
            <a:ext cx="0" cy="12278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Freeform 5"/>
          <p:cNvSpPr/>
          <p:nvPr/>
        </p:nvSpPr>
        <p:spPr>
          <a:xfrm>
            <a:off x="361379" y="104292"/>
            <a:ext cx="7754253" cy="504056"/>
          </a:xfrm>
          <a:custGeom>
            <a:avLst/>
            <a:gdLst>
              <a:gd name="connsiteX0" fmla="*/ 0 w 1929407"/>
              <a:gd name="connsiteY0" fmla="*/ 128630 h 771763"/>
              <a:gd name="connsiteX1" fmla="*/ 128630 w 1929407"/>
              <a:gd name="connsiteY1" fmla="*/ 0 h 771763"/>
              <a:gd name="connsiteX2" fmla="*/ 321568 w 1929407"/>
              <a:gd name="connsiteY2" fmla="*/ 0 h 771763"/>
              <a:gd name="connsiteX3" fmla="*/ 321568 w 1929407"/>
              <a:gd name="connsiteY3" fmla="*/ 0 h 771763"/>
              <a:gd name="connsiteX4" fmla="*/ 803920 w 1929407"/>
              <a:gd name="connsiteY4" fmla="*/ 0 h 771763"/>
              <a:gd name="connsiteX5" fmla="*/ 1800777 w 1929407"/>
              <a:gd name="connsiteY5" fmla="*/ 0 h 771763"/>
              <a:gd name="connsiteX6" fmla="*/ 1929407 w 1929407"/>
              <a:gd name="connsiteY6" fmla="*/ 128630 h 771763"/>
              <a:gd name="connsiteX7" fmla="*/ 1929407 w 1929407"/>
              <a:gd name="connsiteY7" fmla="*/ 450195 h 771763"/>
              <a:gd name="connsiteX8" fmla="*/ 1929407 w 1929407"/>
              <a:gd name="connsiteY8" fmla="*/ 450195 h 771763"/>
              <a:gd name="connsiteX9" fmla="*/ 1929407 w 1929407"/>
              <a:gd name="connsiteY9" fmla="*/ 643136 h 771763"/>
              <a:gd name="connsiteX10" fmla="*/ 1929407 w 1929407"/>
              <a:gd name="connsiteY10" fmla="*/ 643133 h 771763"/>
              <a:gd name="connsiteX11" fmla="*/ 1800777 w 1929407"/>
              <a:gd name="connsiteY11" fmla="*/ 771763 h 771763"/>
              <a:gd name="connsiteX12" fmla="*/ 803920 w 1929407"/>
              <a:gd name="connsiteY12" fmla="*/ 771763 h 771763"/>
              <a:gd name="connsiteX13" fmla="*/ 562750 w 1929407"/>
              <a:gd name="connsiteY13" fmla="*/ 868233 h 771763"/>
              <a:gd name="connsiteX14" fmla="*/ 321568 w 1929407"/>
              <a:gd name="connsiteY14" fmla="*/ 771763 h 771763"/>
              <a:gd name="connsiteX15" fmla="*/ 128630 w 1929407"/>
              <a:gd name="connsiteY15" fmla="*/ 771763 h 771763"/>
              <a:gd name="connsiteX16" fmla="*/ 0 w 1929407"/>
              <a:gd name="connsiteY16" fmla="*/ 643133 h 771763"/>
              <a:gd name="connsiteX17" fmla="*/ 0 w 1929407"/>
              <a:gd name="connsiteY17" fmla="*/ 643136 h 771763"/>
              <a:gd name="connsiteX18" fmla="*/ 0 w 1929407"/>
              <a:gd name="connsiteY18" fmla="*/ 450195 h 771763"/>
              <a:gd name="connsiteX19" fmla="*/ 0 w 1929407"/>
              <a:gd name="connsiteY19" fmla="*/ 450195 h 771763"/>
              <a:gd name="connsiteX20" fmla="*/ 0 w 1929407"/>
              <a:gd name="connsiteY20" fmla="*/ 128630 h 771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929407" h="771763">
                <a:moveTo>
                  <a:pt x="0" y="128630"/>
                </a:moveTo>
                <a:cubicBezTo>
                  <a:pt x="0" y="57590"/>
                  <a:pt x="57590" y="0"/>
                  <a:pt x="128630" y="0"/>
                </a:cubicBezTo>
                <a:lnTo>
                  <a:pt x="321568" y="0"/>
                </a:lnTo>
                <a:lnTo>
                  <a:pt x="321568" y="0"/>
                </a:lnTo>
                <a:lnTo>
                  <a:pt x="803920" y="0"/>
                </a:lnTo>
                <a:lnTo>
                  <a:pt x="1800777" y="0"/>
                </a:lnTo>
                <a:cubicBezTo>
                  <a:pt x="1871817" y="0"/>
                  <a:pt x="1929407" y="57590"/>
                  <a:pt x="1929407" y="128630"/>
                </a:cubicBezTo>
                <a:lnTo>
                  <a:pt x="1929407" y="450195"/>
                </a:lnTo>
                <a:lnTo>
                  <a:pt x="1929407" y="450195"/>
                </a:lnTo>
                <a:lnTo>
                  <a:pt x="1929407" y="643136"/>
                </a:lnTo>
                <a:lnTo>
                  <a:pt x="1929407" y="643133"/>
                </a:lnTo>
                <a:cubicBezTo>
                  <a:pt x="1929407" y="714173"/>
                  <a:pt x="1871817" y="771763"/>
                  <a:pt x="1800777" y="771763"/>
                </a:cubicBezTo>
                <a:lnTo>
                  <a:pt x="803920" y="771763"/>
                </a:lnTo>
                <a:lnTo>
                  <a:pt x="562750" y="868233"/>
                </a:lnTo>
                <a:lnTo>
                  <a:pt x="321568" y="771763"/>
                </a:lnTo>
                <a:lnTo>
                  <a:pt x="128630" y="771763"/>
                </a:lnTo>
                <a:cubicBezTo>
                  <a:pt x="57590" y="771763"/>
                  <a:pt x="0" y="714173"/>
                  <a:pt x="0" y="643133"/>
                </a:cubicBezTo>
                <a:lnTo>
                  <a:pt x="0" y="643136"/>
                </a:lnTo>
                <a:lnTo>
                  <a:pt x="0" y="450195"/>
                </a:lnTo>
                <a:lnTo>
                  <a:pt x="0" y="450195"/>
                </a:lnTo>
                <a:lnTo>
                  <a:pt x="0" y="128630"/>
                </a:lnTo>
                <a:close/>
              </a:path>
            </a:pathLst>
          </a:custGeom>
          <a:solidFill>
            <a:srgbClr val="F37065"/>
          </a:solidFill>
          <a:ln w="19050"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65690" tIns="110826" rIns="165690" bIns="110826" spcCol="1270" anchor="ctr"/>
          <a:lstStyle/>
          <a:p>
            <a:pPr lvl="0" defTabSz="8001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Портал АИС НГС – </a:t>
            </a:r>
            <a:r>
              <a:rPr lang="en-US" sz="1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smbfin.ru </a:t>
            </a:r>
            <a:endParaRPr lang="ru-RU" sz="1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251520" y="5853172"/>
            <a:ext cx="741682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solidFill>
                  <a:srgbClr val="4D4D4D"/>
                </a:solidFill>
                <a:latin typeface="Arial" pitchFamily="34" charset="0"/>
                <a:cs typeface="Arial" pitchFamily="34" charset="0"/>
              </a:rPr>
              <a:t>Консультации и техническая поддержка:  </a:t>
            </a:r>
          </a:p>
          <a:p>
            <a:r>
              <a:rPr lang="ru-RU" sz="1000" dirty="0" smtClean="0">
                <a:solidFill>
                  <a:srgbClr val="4D4D4D"/>
                </a:solidFill>
                <a:latin typeface="Arial" pitchFamily="34" charset="0"/>
                <a:cs typeface="Arial" pitchFamily="34" charset="0"/>
              </a:rPr>
              <a:t>тел. </a:t>
            </a:r>
            <a:r>
              <a:rPr lang="ru-RU" sz="1000" b="1" dirty="0" smtClean="0">
                <a:solidFill>
                  <a:srgbClr val="ED1B34"/>
                </a:solidFill>
                <a:latin typeface="Arial" pitchFamily="34" charset="0"/>
                <a:cs typeface="Arial" pitchFamily="34" charset="0"/>
              </a:rPr>
              <a:t>8 </a:t>
            </a:r>
            <a:r>
              <a:rPr lang="ru-RU" sz="1000" b="1" dirty="0">
                <a:solidFill>
                  <a:srgbClr val="ED1B34"/>
                </a:solidFill>
                <a:latin typeface="Arial" pitchFamily="34" charset="0"/>
                <a:cs typeface="Arial" pitchFamily="34" charset="0"/>
              </a:rPr>
              <a:t>800 </a:t>
            </a:r>
            <a:r>
              <a:rPr lang="ru-RU" sz="1000" b="1" dirty="0" smtClean="0">
                <a:solidFill>
                  <a:srgbClr val="ED1B34"/>
                </a:solidFill>
                <a:latin typeface="Arial" pitchFamily="34" charset="0"/>
                <a:cs typeface="Arial" pitchFamily="34" charset="0"/>
              </a:rPr>
              <a:t>30 20 100, </a:t>
            </a:r>
            <a:endParaRPr lang="ru-RU" sz="1000" b="1" dirty="0">
              <a:solidFill>
                <a:srgbClr val="ED1B34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000" dirty="0" smtClean="0">
                <a:solidFill>
                  <a:srgbClr val="4D4D4D"/>
                </a:solidFill>
                <a:latin typeface="Arial" pitchFamily="34" charset="0"/>
                <a:cs typeface="Arial" pitchFamily="34" charset="0"/>
              </a:rPr>
              <a:t>электронный адрес: </a:t>
            </a:r>
            <a:r>
              <a:rPr lang="en-US" sz="1000" b="1" dirty="0">
                <a:solidFill>
                  <a:srgbClr val="ED1B34"/>
                </a:solidFill>
                <a:latin typeface="Arial" pitchFamily="34" charset="0"/>
                <a:cs typeface="Arial" pitchFamily="34" charset="0"/>
              </a:rPr>
              <a:t>msbsupport@mspbank.ru</a:t>
            </a:r>
            <a:endParaRPr lang="ru-RU" sz="1000" b="1" dirty="0">
              <a:solidFill>
                <a:srgbClr val="ED1B34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1322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3E1D0-B99E-411B-BCE4-D3E6DB7EA499}" type="slidenum">
              <a:rPr lang="ru-RU" smtClean="0"/>
              <a:pPr/>
              <a:t>13</a:t>
            </a:fld>
            <a:endParaRPr lang="ru-RU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7547"/>
          <a:stretch/>
        </p:blipFill>
        <p:spPr bwMode="auto">
          <a:xfrm>
            <a:off x="166977" y="227346"/>
            <a:ext cx="6997311" cy="65140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51075" y="227346"/>
            <a:ext cx="2073254" cy="943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395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4D4D4D"/>
                </a:solidFill>
              </a:rPr>
              <a:t>Благодарим</a:t>
            </a:r>
            <a:br>
              <a:rPr lang="ru-RU" dirty="0" smtClean="0">
                <a:solidFill>
                  <a:srgbClr val="4D4D4D"/>
                </a:solidFill>
              </a:rPr>
            </a:br>
            <a:r>
              <a:rPr lang="ru-RU" dirty="0" smtClean="0">
                <a:solidFill>
                  <a:srgbClr val="4D4D4D"/>
                </a:solidFill>
              </a:rPr>
              <a:t>за внимание!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>
                <a:solidFill>
                  <a:srgbClr val="0072BC"/>
                </a:solidFill>
              </a:rPr>
              <a:t>Акционерное общество «Российский Банк </a:t>
            </a:r>
            <a:br>
              <a:rPr lang="ru-RU" sz="1400" dirty="0" smtClean="0">
                <a:solidFill>
                  <a:srgbClr val="0072BC"/>
                </a:solidFill>
              </a:rPr>
            </a:br>
            <a:r>
              <a:rPr lang="ru-RU" sz="1400" dirty="0" smtClean="0">
                <a:solidFill>
                  <a:srgbClr val="0072BC"/>
                </a:solidFill>
              </a:rPr>
              <a:t>поддержки малого и среднего </a:t>
            </a:r>
            <a:br>
              <a:rPr lang="ru-RU" sz="1400" dirty="0" smtClean="0">
                <a:solidFill>
                  <a:srgbClr val="0072BC"/>
                </a:solidFill>
              </a:rPr>
            </a:br>
            <a:r>
              <a:rPr lang="ru-RU" sz="1400" dirty="0" smtClean="0">
                <a:solidFill>
                  <a:srgbClr val="0072BC"/>
                </a:solidFill>
              </a:rPr>
              <a:t>предпринимательства» (АО «МСП Банк»)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115035, Россия, г. Москва, </a:t>
            </a:r>
            <a:b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ул. Садовническая, дом 79 </a:t>
            </a:r>
            <a:b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8 800 30 20 100</a:t>
            </a:r>
            <a:b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info@mspbank.ru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800" u="sng" dirty="0" smtClean="0">
                <a:solidFill>
                  <a:srgbClr val="0072BC"/>
                </a:solidFill>
              </a:rPr>
              <a:t>www.mspbank.ru</a:t>
            </a:r>
            <a:r>
              <a:rPr lang="ru-RU" sz="1400" dirty="0" smtClean="0"/>
              <a:t/>
            </a:r>
            <a:br>
              <a:rPr lang="ru-RU" sz="1400" dirty="0" smtClean="0"/>
            </a:br>
            <a:endParaRPr lang="ru-RU" sz="1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4294967295"/>
          </p:nvPr>
        </p:nvSpPr>
        <p:spPr>
          <a:xfrm>
            <a:off x="7010400" y="6381750"/>
            <a:ext cx="2133600" cy="365125"/>
          </a:xfrm>
        </p:spPr>
        <p:txBody>
          <a:bodyPr/>
          <a:lstStyle/>
          <a:p>
            <a:fld id="{F0C3E1D0-B99E-411B-BCE4-D3E6DB7EA499}" type="slidenum">
              <a:rPr lang="ru-RU" smtClean="0"/>
              <a:pPr/>
              <a:t>14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0519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3E1D0-B99E-411B-BCE4-D3E6DB7EA499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3778"/>
            <a:ext cx="5914999" cy="868958"/>
          </a:xfrm>
        </p:spPr>
        <p:txBody>
          <a:bodyPr/>
          <a:lstStyle/>
          <a:p>
            <a:pPr algn="l"/>
            <a:r>
              <a:rPr lang="ru-RU" sz="3600" dirty="0" smtClean="0">
                <a:latin typeface="Arial" pitchFamily="34" charset="0"/>
                <a:cs typeface="Arial" pitchFamily="34" charset="0"/>
              </a:rPr>
              <a:t>О Банке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756316"/>
              </p:ext>
            </p:extLst>
          </p:nvPr>
        </p:nvGraphicFramePr>
        <p:xfrm>
          <a:off x="467544" y="1268762"/>
          <a:ext cx="7704856" cy="46516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704856"/>
              </a:tblGrid>
              <a:tr h="965930">
                <a:tc>
                  <a:txBody>
                    <a:bodyPr/>
                    <a:lstStyle/>
                    <a:p>
                      <a:endParaRPr lang="ru-RU" sz="140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921426"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921426"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921426"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C8E7"/>
                    </a:solidFill>
                  </a:tcPr>
                </a:tc>
              </a:tr>
              <a:tr h="921426">
                <a:tc>
                  <a:txBody>
                    <a:bodyPr/>
                    <a:lstStyle/>
                    <a:p>
                      <a:endParaRPr lang="ru-RU" sz="14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algn="l" defTabSz="914400" rtl="0" eaLnBrk="1" latinLnBrk="0" hangingPunct="1"/>
                      <a:r>
                        <a:rPr lang="ru-RU" sz="14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              </a:t>
                      </a:r>
                      <a:endParaRPr lang="ru-RU" sz="18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8A8A2"/>
                    </a:solidFill>
                  </a:tcPr>
                </a:tc>
              </a:tr>
            </a:tbl>
          </a:graphicData>
        </a:graphic>
      </p:graphicFrame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5952" b="30213"/>
          <a:stretch/>
        </p:blipFill>
        <p:spPr>
          <a:xfrm>
            <a:off x="539553" y="5217354"/>
            <a:ext cx="432047" cy="503922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497" r="10786"/>
          <a:stretch/>
        </p:blipFill>
        <p:spPr>
          <a:xfrm>
            <a:off x="540000" y="4293096"/>
            <a:ext cx="432000" cy="503922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73" r="6139"/>
          <a:stretch/>
        </p:blipFill>
        <p:spPr>
          <a:xfrm>
            <a:off x="540000" y="3356992"/>
            <a:ext cx="542886" cy="474952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1560" y="2492896"/>
            <a:ext cx="471326" cy="504056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1560" y="1556792"/>
            <a:ext cx="553061" cy="504056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331640" y="5157192"/>
            <a:ext cx="19974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АО «МСП Банк» </a:t>
            </a:r>
            <a:endParaRPr lang="ru-RU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учреждено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1331640" y="4077072"/>
            <a:ext cx="319209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Реализует государственную</a:t>
            </a:r>
          </a:p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программу финансовой </a:t>
            </a:r>
          </a:p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поддержки МСП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1331640" y="3212976"/>
            <a:ext cx="27262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Реализует гарантийную</a:t>
            </a:r>
          </a:p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поддержку МСП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1331640" y="2420888"/>
            <a:ext cx="27622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Участник национальной</a:t>
            </a:r>
          </a:p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гарантийной системы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1331640" y="1484784"/>
            <a:ext cx="38698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Осуществляет кредитование МСП</a:t>
            </a:r>
            <a:endParaRPr lang="ru-RU" dirty="0"/>
          </a:p>
        </p:txBody>
      </p:sp>
      <p:sp>
        <p:nvSpPr>
          <p:cNvPr id="37" name="TextBox 36"/>
          <p:cNvSpPr txBox="1"/>
          <p:nvPr/>
        </p:nvSpPr>
        <p:spPr>
          <a:xfrm>
            <a:off x="4932040" y="5363924"/>
            <a:ext cx="10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1999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год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458549" y="4338977"/>
            <a:ext cx="1458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с 2004 года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921771" y="3383119"/>
            <a:ext cx="14072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с 2013 года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365827" y="2510314"/>
            <a:ext cx="14072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с 2016 года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830790" y="1556792"/>
            <a:ext cx="14072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с 2017 года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3" name="Прямая со стрелкой 32"/>
          <p:cNvCxnSpPr/>
          <p:nvPr/>
        </p:nvCxnSpPr>
        <p:spPr>
          <a:xfrm flipV="1">
            <a:off x="4731082" y="731318"/>
            <a:ext cx="2505214" cy="4840512"/>
          </a:xfrm>
          <a:prstGeom prst="straightConnector1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Блок-схема: узел 18"/>
          <p:cNvSpPr/>
          <p:nvPr/>
        </p:nvSpPr>
        <p:spPr>
          <a:xfrm>
            <a:off x="6156200" y="2636912"/>
            <a:ext cx="144000" cy="144000"/>
          </a:xfrm>
          <a:prstGeom prst="flowChartConnector">
            <a:avLst/>
          </a:prstGeom>
          <a:solidFill>
            <a:schemeClr val="bg1"/>
          </a:solidFill>
          <a:ln w="158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Блок-схема: узел 19"/>
          <p:cNvSpPr/>
          <p:nvPr/>
        </p:nvSpPr>
        <p:spPr>
          <a:xfrm>
            <a:off x="6625393" y="1714791"/>
            <a:ext cx="144000" cy="144000"/>
          </a:xfrm>
          <a:prstGeom prst="flowChartConnector">
            <a:avLst/>
          </a:prstGeom>
          <a:solidFill>
            <a:schemeClr val="bg1"/>
          </a:solidFill>
          <a:ln w="158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Блок-схема: узел 35"/>
          <p:cNvSpPr/>
          <p:nvPr/>
        </p:nvSpPr>
        <p:spPr>
          <a:xfrm>
            <a:off x="5705277" y="3494825"/>
            <a:ext cx="144000" cy="144000"/>
          </a:xfrm>
          <a:prstGeom prst="flowChartConnector">
            <a:avLst/>
          </a:prstGeom>
          <a:solidFill>
            <a:schemeClr val="bg1"/>
          </a:solidFill>
          <a:ln w="158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Блок-схема: узел 15"/>
          <p:cNvSpPr/>
          <p:nvPr/>
        </p:nvSpPr>
        <p:spPr>
          <a:xfrm>
            <a:off x="4659082" y="5499830"/>
            <a:ext cx="144000" cy="144000"/>
          </a:xfrm>
          <a:prstGeom prst="flowChartConnector">
            <a:avLst/>
          </a:prstGeom>
          <a:solidFill>
            <a:schemeClr val="bg1"/>
          </a:solidFill>
          <a:ln w="158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Блок-схема: узел 16"/>
          <p:cNvSpPr/>
          <p:nvPr/>
        </p:nvSpPr>
        <p:spPr>
          <a:xfrm>
            <a:off x="5136853" y="4565509"/>
            <a:ext cx="144000" cy="144000"/>
          </a:xfrm>
          <a:prstGeom prst="flowChartConnector">
            <a:avLst/>
          </a:prstGeom>
          <a:solidFill>
            <a:schemeClr val="bg1"/>
          </a:solidFill>
          <a:ln w="158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6920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3E1D0-B99E-411B-BCE4-D3E6DB7EA499}" type="slidenum">
              <a:rPr lang="ru-RU" smtClean="0"/>
              <a:pPr/>
              <a:t>3</a:t>
            </a:fld>
            <a:endParaRPr lang="ru-RU" dirty="0"/>
          </a:p>
        </p:txBody>
      </p:sp>
      <p:graphicFrame>
        <p:nvGraphicFramePr>
          <p:cNvPr id="5" name="Таблиц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58408185"/>
              </p:ext>
            </p:extLst>
          </p:nvPr>
        </p:nvGraphicFramePr>
        <p:xfrm>
          <a:off x="395536" y="1412777"/>
          <a:ext cx="7488832" cy="6480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488832"/>
              </a:tblGrid>
              <a:tr h="648072">
                <a:tc>
                  <a:txBody>
                    <a:bodyPr/>
                    <a:lstStyle/>
                    <a:p>
                      <a:r>
                        <a:rPr lang="ru-RU" sz="28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«Оборотное кредитование»</a:t>
                      </a:r>
                      <a:endParaRPr lang="ru-RU" sz="280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95536" y="2124145"/>
            <a:ext cx="76328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ЦЕЛЬ КРЕДИТОВАНИЯ </a:t>
            </a:r>
            <a:r>
              <a:rPr lang="ru-RU" sz="1000" dirty="0" smtClean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–</a:t>
            </a:r>
            <a:r>
              <a:rPr lang="ru-RU" sz="1000" b="1" dirty="0" smtClean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п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ополнение 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оборотных средств, финансирование текущей деятельности (включая выплату заработной платы и пр. платежи, за исключением уплаты налогов и сборов), а также финансирование участия в тендере (конкурсе).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95536" y="2969927"/>
            <a:ext cx="139333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 smtClean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СУММА КРЕДИТА</a:t>
            </a:r>
            <a:endParaRPr lang="ru-RU" sz="1100" dirty="0"/>
          </a:p>
        </p:txBody>
      </p:sp>
      <p:sp>
        <p:nvSpPr>
          <p:cNvPr id="9" name="TextBox 8"/>
          <p:cNvSpPr txBox="1"/>
          <p:nvPr/>
        </p:nvSpPr>
        <p:spPr>
          <a:xfrm>
            <a:off x="2339752" y="2969926"/>
            <a:ext cx="126028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 smtClean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СРОК КРЕДИТА</a:t>
            </a:r>
            <a:endParaRPr lang="ru-RU" sz="1100" dirty="0"/>
          </a:p>
        </p:txBody>
      </p:sp>
      <p:sp>
        <p:nvSpPr>
          <p:cNvPr id="10" name="TextBox 9"/>
          <p:cNvSpPr txBox="1"/>
          <p:nvPr/>
        </p:nvSpPr>
        <p:spPr>
          <a:xfrm>
            <a:off x="4387854" y="2969927"/>
            <a:ext cx="167065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 smtClean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СТАВКА ПО КРЕДИТУ</a:t>
            </a:r>
            <a:endParaRPr lang="ru-RU" sz="1100" dirty="0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15850" y="3329967"/>
            <a:ext cx="603089" cy="588379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15428" y="3329967"/>
            <a:ext cx="632508" cy="603089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0841" y="3282335"/>
            <a:ext cx="639863" cy="625153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1043608" y="3329967"/>
            <a:ext cx="8803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От 1 до 500</a:t>
            </a:r>
          </a:p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млн рублей</a:t>
            </a:r>
            <a:endParaRPr lang="ru-RU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007348" y="3329967"/>
            <a:ext cx="8659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Не более</a:t>
            </a:r>
          </a:p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36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 месяцев</a:t>
            </a:r>
            <a:endParaRPr lang="ru-RU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975928" y="3212976"/>
            <a:ext cx="313900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u="sng" dirty="0" smtClean="0">
                <a:latin typeface="Arial" pitchFamily="34" charset="0"/>
                <a:cs typeface="Arial" pitchFamily="34" charset="0"/>
              </a:rPr>
              <a:t>Приоритетные отрасли: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9,6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% 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годовых;</a:t>
            </a:r>
            <a:endParaRPr lang="ru-RU" sz="1000" u="sng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000" u="sng" dirty="0" smtClean="0">
                <a:latin typeface="Arial" pitchFamily="34" charset="0"/>
                <a:cs typeface="Arial" pitchFamily="34" charset="0"/>
              </a:rPr>
              <a:t>Неприоритетные отрасли:</a:t>
            </a:r>
            <a:endParaRPr lang="en-US" sz="1000" u="sng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Для субъектов среднего 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бизнеса – 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9,6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% годовых;</a:t>
            </a:r>
          </a:p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Для субъектов малого бизнеса 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– 10,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6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% годовых</a:t>
            </a:r>
          </a:p>
        </p:txBody>
      </p:sp>
      <p:sp>
        <p:nvSpPr>
          <p:cNvPr id="34" name="Заголовок 1"/>
          <p:cNvSpPr>
            <a:spLocks noGrp="1"/>
          </p:cNvSpPr>
          <p:nvPr>
            <p:ph type="title"/>
          </p:nvPr>
        </p:nvSpPr>
        <p:spPr>
          <a:xfrm>
            <a:off x="385193" y="116632"/>
            <a:ext cx="6419055" cy="648073"/>
          </a:xfrm>
        </p:spPr>
        <p:txBody>
          <a:bodyPr/>
          <a:lstStyle/>
          <a:p>
            <a:pPr algn="l"/>
            <a:r>
              <a:rPr lang="ru-RU" sz="3600" dirty="0" smtClean="0">
                <a:latin typeface="Arial" pitchFamily="34" charset="0"/>
                <a:cs typeface="Arial" pitchFamily="34" charset="0"/>
              </a:rPr>
              <a:t>Продукты Банка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8" name="Таблица 4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04578891"/>
              </p:ext>
            </p:extLst>
          </p:nvPr>
        </p:nvGraphicFramePr>
        <p:xfrm>
          <a:off x="403700" y="4077073"/>
          <a:ext cx="7488832" cy="6480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488832"/>
              </a:tblGrid>
              <a:tr h="648072">
                <a:tc>
                  <a:txBody>
                    <a:bodyPr/>
                    <a:lstStyle/>
                    <a:p>
                      <a:r>
                        <a:rPr lang="ru-RU" sz="28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«Инвестиционное кредитование»</a:t>
                      </a:r>
                      <a:endParaRPr lang="ru-RU" sz="280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9" name="TextBox 48"/>
          <p:cNvSpPr txBox="1"/>
          <p:nvPr/>
        </p:nvSpPr>
        <p:spPr>
          <a:xfrm>
            <a:off x="403700" y="4788441"/>
            <a:ext cx="76328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ЦЕЛЬ КРЕДИТОВАНИЯ </a:t>
            </a:r>
            <a:r>
              <a:rPr lang="ru-RU" sz="1000" dirty="0" smtClean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–</a:t>
            </a:r>
            <a:r>
              <a:rPr lang="ru-RU" sz="1000" b="1" dirty="0" smtClean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финансирование инвестиций для приобретения, реконструкции, модернизации, ремонта основных средств, а также для строительства зданий и сооружений производственного назначения.</a:t>
            </a:r>
            <a:endParaRPr lang="ru-RU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403700" y="5517233"/>
            <a:ext cx="139333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 smtClean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СУММА КРЕДИТА</a:t>
            </a:r>
            <a:endParaRPr lang="ru-RU" sz="1100" dirty="0"/>
          </a:p>
        </p:txBody>
      </p:sp>
      <p:sp>
        <p:nvSpPr>
          <p:cNvPr id="51" name="TextBox 50"/>
          <p:cNvSpPr txBox="1"/>
          <p:nvPr/>
        </p:nvSpPr>
        <p:spPr>
          <a:xfrm>
            <a:off x="2347916" y="5517232"/>
            <a:ext cx="126028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 smtClean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СРОК КРЕДИТА</a:t>
            </a:r>
            <a:endParaRPr lang="ru-RU" sz="1100" dirty="0"/>
          </a:p>
        </p:txBody>
      </p:sp>
      <p:sp>
        <p:nvSpPr>
          <p:cNvPr id="52" name="TextBox 51"/>
          <p:cNvSpPr txBox="1"/>
          <p:nvPr/>
        </p:nvSpPr>
        <p:spPr>
          <a:xfrm>
            <a:off x="4396018" y="5517233"/>
            <a:ext cx="167065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 smtClean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СТАВКА ПО КРЕДИТУ</a:t>
            </a:r>
            <a:endParaRPr lang="ru-RU" sz="1100" dirty="0"/>
          </a:p>
        </p:txBody>
      </p:sp>
      <p:pic>
        <p:nvPicPr>
          <p:cNvPr id="53" name="Рисунок 5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24014" y="5877273"/>
            <a:ext cx="603089" cy="588379"/>
          </a:xfrm>
          <a:prstGeom prst="rect">
            <a:avLst/>
          </a:prstGeom>
        </p:spPr>
      </p:pic>
      <p:pic>
        <p:nvPicPr>
          <p:cNvPr id="54" name="Рисунок 5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23592" y="5877273"/>
            <a:ext cx="632508" cy="603089"/>
          </a:xfrm>
          <a:prstGeom prst="rect">
            <a:avLst/>
          </a:prstGeom>
        </p:spPr>
      </p:pic>
      <p:pic>
        <p:nvPicPr>
          <p:cNvPr id="55" name="Рисунок 5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9005" y="5829641"/>
            <a:ext cx="639863" cy="625153"/>
          </a:xfrm>
          <a:prstGeom prst="rect">
            <a:avLst/>
          </a:prstGeom>
        </p:spPr>
      </p:pic>
      <p:sp>
        <p:nvSpPr>
          <p:cNvPr id="56" name="TextBox 55"/>
          <p:cNvSpPr txBox="1"/>
          <p:nvPr/>
        </p:nvSpPr>
        <p:spPr>
          <a:xfrm>
            <a:off x="1051772" y="5877273"/>
            <a:ext cx="9476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От 1 до 1000</a:t>
            </a:r>
          </a:p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млн рублей</a:t>
            </a:r>
            <a:endParaRPr lang="ru-RU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3015512" y="5877273"/>
            <a:ext cx="8659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Не более</a:t>
            </a:r>
          </a:p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84 месяцев</a:t>
            </a:r>
            <a:endParaRPr lang="ru-RU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Freeform 5"/>
          <p:cNvSpPr/>
          <p:nvPr/>
        </p:nvSpPr>
        <p:spPr>
          <a:xfrm>
            <a:off x="433387" y="764705"/>
            <a:ext cx="7450981" cy="504056"/>
          </a:xfrm>
          <a:custGeom>
            <a:avLst/>
            <a:gdLst>
              <a:gd name="connsiteX0" fmla="*/ 0 w 1929407"/>
              <a:gd name="connsiteY0" fmla="*/ 128630 h 771763"/>
              <a:gd name="connsiteX1" fmla="*/ 128630 w 1929407"/>
              <a:gd name="connsiteY1" fmla="*/ 0 h 771763"/>
              <a:gd name="connsiteX2" fmla="*/ 321568 w 1929407"/>
              <a:gd name="connsiteY2" fmla="*/ 0 h 771763"/>
              <a:gd name="connsiteX3" fmla="*/ 321568 w 1929407"/>
              <a:gd name="connsiteY3" fmla="*/ 0 h 771763"/>
              <a:gd name="connsiteX4" fmla="*/ 803920 w 1929407"/>
              <a:gd name="connsiteY4" fmla="*/ 0 h 771763"/>
              <a:gd name="connsiteX5" fmla="*/ 1800777 w 1929407"/>
              <a:gd name="connsiteY5" fmla="*/ 0 h 771763"/>
              <a:gd name="connsiteX6" fmla="*/ 1929407 w 1929407"/>
              <a:gd name="connsiteY6" fmla="*/ 128630 h 771763"/>
              <a:gd name="connsiteX7" fmla="*/ 1929407 w 1929407"/>
              <a:gd name="connsiteY7" fmla="*/ 450195 h 771763"/>
              <a:gd name="connsiteX8" fmla="*/ 1929407 w 1929407"/>
              <a:gd name="connsiteY8" fmla="*/ 450195 h 771763"/>
              <a:gd name="connsiteX9" fmla="*/ 1929407 w 1929407"/>
              <a:gd name="connsiteY9" fmla="*/ 643136 h 771763"/>
              <a:gd name="connsiteX10" fmla="*/ 1929407 w 1929407"/>
              <a:gd name="connsiteY10" fmla="*/ 643133 h 771763"/>
              <a:gd name="connsiteX11" fmla="*/ 1800777 w 1929407"/>
              <a:gd name="connsiteY11" fmla="*/ 771763 h 771763"/>
              <a:gd name="connsiteX12" fmla="*/ 803920 w 1929407"/>
              <a:gd name="connsiteY12" fmla="*/ 771763 h 771763"/>
              <a:gd name="connsiteX13" fmla="*/ 562750 w 1929407"/>
              <a:gd name="connsiteY13" fmla="*/ 868233 h 771763"/>
              <a:gd name="connsiteX14" fmla="*/ 321568 w 1929407"/>
              <a:gd name="connsiteY14" fmla="*/ 771763 h 771763"/>
              <a:gd name="connsiteX15" fmla="*/ 128630 w 1929407"/>
              <a:gd name="connsiteY15" fmla="*/ 771763 h 771763"/>
              <a:gd name="connsiteX16" fmla="*/ 0 w 1929407"/>
              <a:gd name="connsiteY16" fmla="*/ 643133 h 771763"/>
              <a:gd name="connsiteX17" fmla="*/ 0 w 1929407"/>
              <a:gd name="connsiteY17" fmla="*/ 643136 h 771763"/>
              <a:gd name="connsiteX18" fmla="*/ 0 w 1929407"/>
              <a:gd name="connsiteY18" fmla="*/ 450195 h 771763"/>
              <a:gd name="connsiteX19" fmla="*/ 0 w 1929407"/>
              <a:gd name="connsiteY19" fmla="*/ 450195 h 771763"/>
              <a:gd name="connsiteX20" fmla="*/ 0 w 1929407"/>
              <a:gd name="connsiteY20" fmla="*/ 128630 h 771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929407" h="771763">
                <a:moveTo>
                  <a:pt x="0" y="128630"/>
                </a:moveTo>
                <a:cubicBezTo>
                  <a:pt x="0" y="57590"/>
                  <a:pt x="57590" y="0"/>
                  <a:pt x="128630" y="0"/>
                </a:cubicBezTo>
                <a:lnTo>
                  <a:pt x="321568" y="0"/>
                </a:lnTo>
                <a:lnTo>
                  <a:pt x="321568" y="0"/>
                </a:lnTo>
                <a:lnTo>
                  <a:pt x="803920" y="0"/>
                </a:lnTo>
                <a:lnTo>
                  <a:pt x="1800777" y="0"/>
                </a:lnTo>
                <a:cubicBezTo>
                  <a:pt x="1871817" y="0"/>
                  <a:pt x="1929407" y="57590"/>
                  <a:pt x="1929407" y="128630"/>
                </a:cubicBezTo>
                <a:lnTo>
                  <a:pt x="1929407" y="450195"/>
                </a:lnTo>
                <a:lnTo>
                  <a:pt x="1929407" y="450195"/>
                </a:lnTo>
                <a:lnTo>
                  <a:pt x="1929407" y="643136"/>
                </a:lnTo>
                <a:lnTo>
                  <a:pt x="1929407" y="643133"/>
                </a:lnTo>
                <a:cubicBezTo>
                  <a:pt x="1929407" y="714173"/>
                  <a:pt x="1871817" y="771763"/>
                  <a:pt x="1800777" y="771763"/>
                </a:cubicBezTo>
                <a:lnTo>
                  <a:pt x="803920" y="771763"/>
                </a:lnTo>
                <a:lnTo>
                  <a:pt x="562750" y="868233"/>
                </a:lnTo>
                <a:lnTo>
                  <a:pt x="321568" y="771763"/>
                </a:lnTo>
                <a:lnTo>
                  <a:pt x="128630" y="771763"/>
                </a:lnTo>
                <a:cubicBezTo>
                  <a:pt x="57590" y="771763"/>
                  <a:pt x="0" y="714173"/>
                  <a:pt x="0" y="643133"/>
                </a:cubicBezTo>
                <a:lnTo>
                  <a:pt x="0" y="643136"/>
                </a:lnTo>
                <a:lnTo>
                  <a:pt x="0" y="450195"/>
                </a:lnTo>
                <a:lnTo>
                  <a:pt x="0" y="450195"/>
                </a:lnTo>
                <a:lnTo>
                  <a:pt x="0" y="128630"/>
                </a:lnTo>
                <a:close/>
              </a:path>
            </a:pathLst>
          </a:custGeom>
          <a:solidFill>
            <a:srgbClr val="F37065"/>
          </a:solidFill>
          <a:ln w="19050"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65690" tIns="110826" rIns="165690" bIns="110826" spcCol="1270" anchor="ctr"/>
          <a:lstStyle/>
          <a:p>
            <a:pPr defTabSz="80010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Кредитная поддержка в рамках базовых кредитных продуктов</a:t>
            </a:r>
            <a:endParaRPr lang="en-US" sz="1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996657" y="5758092"/>
            <a:ext cx="313900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u="sng" dirty="0" smtClean="0">
                <a:latin typeface="Arial" pitchFamily="34" charset="0"/>
                <a:cs typeface="Arial" pitchFamily="34" charset="0"/>
              </a:rPr>
              <a:t>Приоритетные отрасли: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9,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1% годовых;</a:t>
            </a:r>
            <a:endParaRPr lang="ru-RU" sz="1000" u="sng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000" u="sng" dirty="0" smtClean="0">
                <a:latin typeface="Arial" pitchFamily="34" charset="0"/>
                <a:cs typeface="Arial" pitchFamily="34" charset="0"/>
              </a:rPr>
              <a:t>Неприоритетные отрасли:</a:t>
            </a:r>
            <a:endParaRPr lang="en-US" sz="1000" u="sng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Для субъектов среднего 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бизнеса – 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9,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1% годовых;</a:t>
            </a:r>
          </a:p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Для субъектов малого бизнеса 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– 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10,1% годовых</a:t>
            </a:r>
          </a:p>
        </p:txBody>
      </p:sp>
    </p:spTree>
    <p:extLst>
      <p:ext uri="{BB962C8B-B14F-4D97-AF65-F5344CB8AC3E}">
        <p14:creationId xmlns:p14="http://schemas.microsoft.com/office/powerpoint/2010/main" val="4119231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3E1D0-B99E-411B-BCE4-D3E6DB7EA499}" type="slidenum">
              <a:rPr lang="ru-RU" smtClean="0"/>
              <a:pPr/>
              <a:t>4</a:t>
            </a:fld>
            <a:endParaRPr lang="ru-RU" dirty="0"/>
          </a:p>
        </p:txBody>
      </p:sp>
      <p:graphicFrame>
        <p:nvGraphicFramePr>
          <p:cNvPr id="17" name="Таблица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17631408"/>
              </p:ext>
            </p:extLst>
          </p:nvPr>
        </p:nvGraphicFramePr>
        <p:xfrm>
          <a:off x="395536" y="907559"/>
          <a:ext cx="7488832" cy="6480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488832"/>
              </a:tblGrid>
              <a:tr h="648072">
                <a:tc>
                  <a:txBody>
                    <a:bodyPr/>
                    <a:lstStyle/>
                    <a:p>
                      <a:r>
                        <a:rPr lang="ru-RU" sz="28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«Контрактное кредитование»</a:t>
                      </a:r>
                      <a:endParaRPr lang="ru-RU" sz="280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323528" y="1843663"/>
            <a:ext cx="316835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100" dirty="0" smtClean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ЦЕЛЬ КРЕДИТОВАНИЯ </a:t>
            </a:r>
            <a:r>
              <a:rPr lang="ru-RU" sz="1000" dirty="0" smtClean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финансирование расходов, связанных с исполнением Заемщиком контракта в рамках Федеральных законов 223-ФЗ и 44-ФЗ, но не более 70% суммы контракта уменьшенной на сумму аванса, предусмотренного контрактом или полученного от заказчика, а также на сумму произведенных оплат в рамках выполнения контракта. в случае если финансирование осуществляется до заключения контракта - не более 70% от величины максимальной закупки, указанной в параметрах закупки на сайте zakupki.gov.ru.</a:t>
            </a:r>
            <a:endParaRPr lang="ru-RU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95536" y="4579968"/>
            <a:ext cx="139333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 smtClean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СУММА КРЕДИТА</a:t>
            </a:r>
            <a:endParaRPr lang="ru-RU" sz="1100" dirty="0"/>
          </a:p>
        </p:txBody>
      </p:sp>
      <p:sp>
        <p:nvSpPr>
          <p:cNvPr id="20" name="TextBox 19"/>
          <p:cNvSpPr txBox="1"/>
          <p:nvPr/>
        </p:nvSpPr>
        <p:spPr>
          <a:xfrm>
            <a:off x="2555776" y="4579967"/>
            <a:ext cx="126028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 smtClean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СРОК КРЕДИТА</a:t>
            </a:r>
            <a:endParaRPr lang="ru-RU" sz="1100" dirty="0"/>
          </a:p>
        </p:txBody>
      </p:sp>
      <p:sp>
        <p:nvSpPr>
          <p:cNvPr id="21" name="TextBox 20"/>
          <p:cNvSpPr txBox="1"/>
          <p:nvPr/>
        </p:nvSpPr>
        <p:spPr>
          <a:xfrm>
            <a:off x="4716016" y="4579968"/>
            <a:ext cx="167065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 smtClean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СТАВКА ПО КРЕДИТУ</a:t>
            </a:r>
            <a:endParaRPr lang="ru-RU" sz="1100" dirty="0"/>
          </a:p>
        </p:txBody>
      </p:sp>
      <p:pic>
        <p:nvPicPr>
          <p:cNvPr id="22" name="Рисунок 2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31874" y="4940008"/>
            <a:ext cx="603089" cy="588379"/>
          </a:xfrm>
          <a:prstGeom prst="rect">
            <a:avLst/>
          </a:prstGeom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43590" y="4940008"/>
            <a:ext cx="632508" cy="603089"/>
          </a:xfrm>
          <a:prstGeom prst="rect">
            <a:avLst/>
          </a:prstGeom>
        </p:spPr>
      </p:pic>
      <p:pic>
        <p:nvPicPr>
          <p:cNvPr id="24" name="Рисунок 2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0841" y="4892376"/>
            <a:ext cx="639863" cy="625153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1043608" y="4940008"/>
            <a:ext cx="8803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От 1 до 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50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0</a:t>
            </a:r>
          </a:p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млн рублей</a:t>
            </a:r>
            <a:endParaRPr lang="ru-RU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223372" y="4940008"/>
            <a:ext cx="8659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Не более</a:t>
            </a:r>
          </a:p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36 месяцев</a:t>
            </a:r>
            <a:endParaRPr lang="ru-RU" sz="1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8" name="Picture 4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779912" y="1699647"/>
            <a:ext cx="4121593" cy="2520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395536" y="5437673"/>
            <a:ext cx="201622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latin typeface="Arial" pitchFamily="34" charset="0"/>
                <a:cs typeface="Arial" pitchFamily="34" charset="0"/>
              </a:rPr>
              <a:t>но не более 70% суммы контракта, уменьшенной на сумму полученного аванса и на сумму произведенных оплат за выполнение контракта от заказчика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627784" y="5436512"/>
            <a:ext cx="201622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latin typeface="Arial" pitchFamily="34" charset="0"/>
                <a:cs typeface="Arial" pitchFamily="34" charset="0"/>
              </a:rPr>
              <a:t>но не 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более срока действия контракта, увеличенного на 90 дней.</a:t>
            </a:r>
            <a:endParaRPr lang="ru-RU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376098" y="4940008"/>
            <a:ext cx="313900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u="sng" dirty="0" smtClean="0">
                <a:latin typeface="Arial" pitchFamily="34" charset="0"/>
                <a:cs typeface="Arial" pitchFamily="34" charset="0"/>
              </a:rPr>
              <a:t>Приоритетные отрасли: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9,6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% 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годовых;</a:t>
            </a:r>
            <a:endParaRPr lang="ru-RU" sz="1000" u="sng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000" u="sng" dirty="0" smtClean="0">
                <a:latin typeface="Arial" pitchFamily="34" charset="0"/>
                <a:cs typeface="Arial" pitchFamily="34" charset="0"/>
              </a:rPr>
              <a:t>Неприоритетные отрасли:</a:t>
            </a:r>
            <a:endParaRPr lang="en-US" sz="1000" u="sng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Для субъектов среднего 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бизнеса – 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9,6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% годовых;</a:t>
            </a:r>
          </a:p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Для субъектов малого бизнеса 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– 10,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6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% годовых</a:t>
            </a:r>
          </a:p>
        </p:txBody>
      </p:sp>
      <p:sp>
        <p:nvSpPr>
          <p:cNvPr id="27" name="Freeform 5"/>
          <p:cNvSpPr/>
          <p:nvPr/>
        </p:nvSpPr>
        <p:spPr>
          <a:xfrm>
            <a:off x="433387" y="332656"/>
            <a:ext cx="7450981" cy="504056"/>
          </a:xfrm>
          <a:custGeom>
            <a:avLst/>
            <a:gdLst>
              <a:gd name="connsiteX0" fmla="*/ 0 w 1929407"/>
              <a:gd name="connsiteY0" fmla="*/ 128630 h 771763"/>
              <a:gd name="connsiteX1" fmla="*/ 128630 w 1929407"/>
              <a:gd name="connsiteY1" fmla="*/ 0 h 771763"/>
              <a:gd name="connsiteX2" fmla="*/ 321568 w 1929407"/>
              <a:gd name="connsiteY2" fmla="*/ 0 h 771763"/>
              <a:gd name="connsiteX3" fmla="*/ 321568 w 1929407"/>
              <a:gd name="connsiteY3" fmla="*/ 0 h 771763"/>
              <a:gd name="connsiteX4" fmla="*/ 803920 w 1929407"/>
              <a:gd name="connsiteY4" fmla="*/ 0 h 771763"/>
              <a:gd name="connsiteX5" fmla="*/ 1800777 w 1929407"/>
              <a:gd name="connsiteY5" fmla="*/ 0 h 771763"/>
              <a:gd name="connsiteX6" fmla="*/ 1929407 w 1929407"/>
              <a:gd name="connsiteY6" fmla="*/ 128630 h 771763"/>
              <a:gd name="connsiteX7" fmla="*/ 1929407 w 1929407"/>
              <a:gd name="connsiteY7" fmla="*/ 450195 h 771763"/>
              <a:gd name="connsiteX8" fmla="*/ 1929407 w 1929407"/>
              <a:gd name="connsiteY8" fmla="*/ 450195 h 771763"/>
              <a:gd name="connsiteX9" fmla="*/ 1929407 w 1929407"/>
              <a:gd name="connsiteY9" fmla="*/ 643136 h 771763"/>
              <a:gd name="connsiteX10" fmla="*/ 1929407 w 1929407"/>
              <a:gd name="connsiteY10" fmla="*/ 643133 h 771763"/>
              <a:gd name="connsiteX11" fmla="*/ 1800777 w 1929407"/>
              <a:gd name="connsiteY11" fmla="*/ 771763 h 771763"/>
              <a:gd name="connsiteX12" fmla="*/ 803920 w 1929407"/>
              <a:gd name="connsiteY12" fmla="*/ 771763 h 771763"/>
              <a:gd name="connsiteX13" fmla="*/ 562750 w 1929407"/>
              <a:gd name="connsiteY13" fmla="*/ 868233 h 771763"/>
              <a:gd name="connsiteX14" fmla="*/ 321568 w 1929407"/>
              <a:gd name="connsiteY14" fmla="*/ 771763 h 771763"/>
              <a:gd name="connsiteX15" fmla="*/ 128630 w 1929407"/>
              <a:gd name="connsiteY15" fmla="*/ 771763 h 771763"/>
              <a:gd name="connsiteX16" fmla="*/ 0 w 1929407"/>
              <a:gd name="connsiteY16" fmla="*/ 643133 h 771763"/>
              <a:gd name="connsiteX17" fmla="*/ 0 w 1929407"/>
              <a:gd name="connsiteY17" fmla="*/ 643136 h 771763"/>
              <a:gd name="connsiteX18" fmla="*/ 0 w 1929407"/>
              <a:gd name="connsiteY18" fmla="*/ 450195 h 771763"/>
              <a:gd name="connsiteX19" fmla="*/ 0 w 1929407"/>
              <a:gd name="connsiteY19" fmla="*/ 450195 h 771763"/>
              <a:gd name="connsiteX20" fmla="*/ 0 w 1929407"/>
              <a:gd name="connsiteY20" fmla="*/ 128630 h 771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929407" h="771763">
                <a:moveTo>
                  <a:pt x="0" y="128630"/>
                </a:moveTo>
                <a:cubicBezTo>
                  <a:pt x="0" y="57590"/>
                  <a:pt x="57590" y="0"/>
                  <a:pt x="128630" y="0"/>
                </a:cubicBezTo>
                <a:lnTo>
                  <a:pt x="321568" y="0"/>
                </a:lnTo>
                <a:lnTo>
                  <a:pt x="321568" y="0"/>
                </a:lnTo>
                <a:lnTo>
                  <a:pt x="803920" y="0"/>
                </a:lnTo>
                <a:lnTo>
                  <a:pt x="1800777" y="0"/>
                </a:lnTo>
                <a:cubicBezTo>
                  <a:pt x="1871817" y="0"/>
                  <a:pt x="1929407" y="57590"/>
                  <a:pt x="1929407" y="128630"/>
                </a:cubicBezTo>
                <a:lnTo>
                  <a:pt x="1929407" y="450195"/>
                </a:lnTo>
                <a:lnTo>
                  <a:pt x="1929407" y="450195"/>
                </a:lnTo>
                <a:lnTo>
                  <a:pt x="1929407" y="643136"/>
                </a:lnTo>
                <a:lnTo>
                  <a:pt x="1929407" y="643133"/>
                </a:lnTo>
                <a:cubicBezTo>
                  <a:pt x="1929407" y="714173"/>
                  <a:pt x="1871817" y="771763"/>
                  <a:pt x="1800777" y="771763"/>
                </a:cubicBezTo>
                <a:lnTo>
                  <a:pt x="803920" y="771763"/>
                </a:lnTo>
                <a:lnTo>
                  <a:pt x="562750" y="868233"/>
                </a:lnTo>
                <a:lnTo>
                  <a:pt x="321568" y="771763"/>
                </a:lnTo>
                <a:lnTo>
                  <a:pt x="128630" y="771763"/>
                </a:lnTo>
                <a:cubicBezTo>
                  <a:pt x="57590" y="771763"/>
                  <a:pt x="0" y="714173"/>
                  <a:pt x="0" y="643133"/>
                </a:cubicBezTo>
                <a:lnTo>
                  <a:pt x="0" y="643136"/>
                </a:lnTo>
                <a:lnTo>
                  <a:pt x="0" y="450195"/>
                </a:lnTo>
                <a:lnTo>
                  <a:pt x="0" y="450195"/>
                </a:lnTo>
                <a:lnTo>
                  <a:pt x="0" y="128630"/>
                </a:lnTo>
                <a:close/>
              </a:path>
            </a:pathLst>
          </a:custGeom>
          <a:solidFill>
            <a:srgbClr val="F37065"/>
          </a:solidFill>
          <a:ln w="19050"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65690" tIns="110826" rIns="165690" bIns="110826" spcCol="1270" anchor="ctr"/>
          <a:lstStyle/>
          <a:p>
            <a:pPr defTabSz="80010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Кредитная поддержка в рамках базовых кредитных продуктов</a:t>
            </a:r>
            <a:endParaRPr lang="en-US" sz="1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0398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3E1D0-B99E-411B-BCE4-D3E6DB7EA499}" type="slidenum">
              <a:rPr lang="ru-RU" smtClean="0"/>
              <a:pPr/>
              <a:t>5</a:t>
            </a:fld>
            <a:endParaRPr lang="ru-RU" dirty="0"/>
          </a:p>
        </p:txBody>
      </p:sp>
      <p:graphicFrame>
        <p:nvGraphicFramePr>
          <p:cNvPr id="17" name="Таблица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7261241"/>
              </p:ext>
            </p:extLst>
          </p:nvPr>
        </p:nvGraphicFramePr>
        <p:xfrm>
          <a:off x="395536" y="907559"/>
          <a:ext cx="7488832" cy="6480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488832"/>
              </a:tblGrid>
              <a:tr h="648072">
                <a:tc>
                  <a:txBody>
                    <a:bodyPr/>
                    <a:lstStyle/>
                    <a:p>
                      <a:r>
                        <a:rPr lang="ru-RU" sz="28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«Рефинансирование»</a:t>
                      </a:r>
                      <a:endParaRPr lang="ru-RU" sz="280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323528" y="1843663"/>
            <a:ext cx="31683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ЦЕЛЬ КРЕДИТОВАНИЯ </a:t>
            </a:r>
            <a:r>
              <a:rPr lang="ru-RU" sz="1000" dirty="0" smtClean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-  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рефинансирование кредитов  (займов), выданных другими кредитными организациями на оборотные и инвестиционные 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цели.</a:t>
            </a:r>
            <a:endParaRPr lang="ru-RU" sz="1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9" name="Picture 2" descr="C:\Users\b05frv\Desktop\Depositphotos_58440907_original-valphot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2368" y="1700808"/>
            <a:ext cx="4572000" cy="2400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TextBox 29"/>
          <p:cNvSpPr txBox="1"/>
          <p:nvPr/>
        </p:nvSpPr>
        <p:spPr>
          <a:xfrm>
            <a:off x="4487946" y="4769857"/>
            <a:ext cx="3996607" cy="17851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u="sng" dirty="0">
                <a:latin typeface="Arial" pitchFamily="34" charset="0"/>
                <a:cs typeface="Arial" pitchFamily="34" charset="0"/>
              </a:rPr>
              <a:t>Приоритетные отрасли на оборотные </a:t>
            </a:r>
            <a:r>
              <a:rPr lang="ru-RU" sz="1000" u="sng" dirty="0" smtClean="0">
                <a:latin typeface="Arial" pitchFamily="34" charset="0"/>
                <a:cs typeface="Arial" pitchFamily="34" charset="0"/>
              </a:rPr>
              <a:t>цели: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9,6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% 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годовых;</a:t>
            </a:r>
          </a:p>
          <a:p>
            <a:r>
              <a:rPr lang="ru-RU" sz="1000" u="sng" dirty="0">
                <a:latin typeface="Arial" pitchFamily="34" charset="0"/>
                <a:cs typeface="Arial" pitchFamily="34" charset="0"/>
              </a:rPr>
              <a:t>Приоритетные отрасли на </a:t>
            </a:r>
            <a:r>
              <a:rPr lang="ru-RU" sz="1000" u="sng" dirty="0" smtClean="0">
                <a:latin typeface="Arial" pitchFamily="34" charset="0"/>
                <a:cs typeface="Arial" pitchFamily="34" charset="0"/>
              </a:rPr>
              <a:t>инвестиционные цели: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 9,1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% годовых</a:t>
            </a:r>
            <a:endParaRPr lang="ru-RU" sz="1000" u="sng" dirty="0" smtClean="0">
              <a:latin typeface="Arial" pitchFamily="34" charset="0"/>
              <a:cs typeface="Arial" pitchFamily="34" charset="0"/>
            </a:endParaRPr>
          </a:p>
          <a:p>
            <a:endParaRPr lang="ru-RU" sz="1000" u="sng" dirty="0">
              <a:latin typeface="Arial" pitchFamily="34" charset="0"/>
              <a:cs typeface="Arial" pitchFamily="34" charset="0"/>
            </a:endParaRPr>
          </a:p>
          <a:p>
            <a:r>
              <a:rPr lang="ru-RU" sz="1000" u="sng" dirty="0" smtClean="0">
                <a:latin typeface="Arial" pitchFamily="34" charset="0"/>
                <a:cs typeface="Arial" pitchFamily="34" charset="0"/>
              </a:rPr>
              <a:t>Неприоритетные </a:t>
            </a:r>
            <a:r>
              <a:rPr lang="ru-RU" sz="1000" u="sng" dirty="0">
                <a:latin typeface="Arial" pitchFamily="34" charset="0"/>
                <a:cs typeface="Arial" pitchFamily="34" charset="0"/>
              </a:rPr>
              <a:t>отрасли на </a:t>
            </a:r>
            <a:r>
              <a:rPr lang="ru-RU" sz="1000" u="sng" dirty="0" smtClean="0">
                <a:latin typeface="Arial" pitchFamily="34" charset="0"/>
                <a:cs typeface="Arial" pitchFamily="34" charset="0"/>
              </a:rPr>
              <a:t>оборотные цели:</a:t>
            </a:r>
          </a:p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Для субъектов среднего 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бизнеса – 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9,6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% годовых;</a:t>
            </a:r>
          </a:p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Для субъектов малого бизнеса 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– 10,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6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% годовых</a:t>
            </a:r>
          </a:p>
          <a:p>
            <a:endParaRPr lang="ru-RU" sz="1000" u="sng" dirty="0">
              <a:latin typeface="Arial" pitchFamily="34" charset="0"/>
              <a:cs typeface="Arial" pitchFamily="34" charset="0"/>
            </a:endParaRPr>
          </a:p>
          <a:p>
            <a:r>
              <a:rPr lang="ru-RU" sz="1000" u="sng" dirty="0">
                <a:latin typeface="Arial" pitchFamily="34" charset="0"/>
                <a:cs typeface="Arial" pitchFamily="34" charset="0"/>
              </a:rPr>
              <a:t>Неприоритетные отрасли на </a:t>
            </a:r>
            <a:r>
              <a:rPr lang="ru-RU" sz="1000" u="sng" dirty="0" smtClean="0">
                <a:latin typeface="Arial" pitchFamily="34" charset="0"/>
                <a:cs typeface="Arial" pitchFamily="34" charset="0"/>
              </a:rPr>
              <a:t>инвестиционные цели:</a:t>
            </a:r>
          </a:p>
          <a:p>
            <a:r>
              <a:rPr lang="ru-RU" sz="1000" dirty="0">
                <a:latin typeface="Arial" pitchFamily="34" charset="0"/>
                <a:cs typeface="Arial" pitchFamily="34" charset="0"/>
              </a:rPr>
              <a:t>Для субъектов среднего бизнеса – 9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1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% годовых;</a:t>
            </a:r>
            <a:endParaRPr lang="ru-RU" sz="1000" dirty="0">
              <a:latin typeface="Arial" pitchFamily="34" charset="0"/>
              <a:cs typeface="Arial" pitchFamily="34" charset="0"/>
            </a:endParaRPr>
          </a:p>
          <a:p>
            <a:r>
              <a:rPr lang="ru-RU" sz="1000" dirty="0">
                <a:latin typeface="Arial" pitchFamily="34" charset="0"/>
                <a:cs typeface="Arial" pitchFamily="34" charset="0"/>
              </a:rPr>
              <a:t>Для субъектов малого бизнеса – 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10,1% 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годовых</a:t>
            </a:r>
          </a:p>
          <a:p>
            <a:endParaRPr lang="ru-RU" sz="1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23528" y="2937599"/>
            <a:ext cx="128272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СУММА КРЕДИТА</a:t>
            </a:r>
            <a:endParaRPr lang="ru-RU" sz="1000" dirty="0"/>
          </a:p>
        </p:txBody>
      </p:sp>
      <p:sp>
        <p:nvSpPr>
          <p:cNvPr id="32" name="TextBox 31"/>
          <p:cNvSpPr txBox="1"/>
          <p:nvPr/>
        </p:nvSpPr>
        <p:spPr>
          <a:xfrm>
            <a:off x="359391" y="4448145"/>
            <a:ext cx="116089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СРОК КРЕДИТА</a:t>
            </a:r>
            <a:endParaRPr lang="ru-RU" sz="1000" dirty="0"/>
          </a:p>
        </p:txBody>
      </p:sp>
      <p:sp>
        <p:nvSpPr>
          <p:cNvPr id="33" name="TextBox 32"/>
          <p:cNvSpPr txBox="1"/>
          <p:nvPr/>
        </p:nvSpPr>
        <p:spPr>
          <a:xfrm>
            <a:off x="3779912" y="4448145"/>
            <a:ext cx="153439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>
                <a:solidFill>
                  <a:srgbClr val="0072BC"/>
                </a:solidFill>
                <a:latin typeface="Arial" pitchFamily="34" charset="0"/>
                <a:cs typeface="Arial" pitchFamily="34" charset="0"/>
              </a:rPr>
              <a:t>СТАВКА ПО КРЕДИТУ</a:t>
            </a:r>
            <a:endParaRPr lang="ru-RU" sz="1000" dirty="0"/>
          </a:p>
        </p:txBody>
      </p:sp>
      <p:pic>
        <p:nvPicPr>
          <p:cNvPr id="34" name="Рисунок 3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055" y="4849380"/>
            <a:ext cx="603089" cy="588379"/>
          </a:xfrm>
          <a:prstGeom prst="rect">
            <a:avLst/>
          </a:prstGeom>
        </p:spPr>
      </p:pic>
      <p:pic>
        <p:nvPicPr>
          <p:cNvPr id="35" name="Рисунок 3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7446" y="4770127"/>
            <a:ext cx="632508" cy="603089"/>
          </a:xfrm>
          <a:prstGeom prst="rect">
            <a:avLst/>
          </a:prstGeom>
        </p:spPr>
      </p:pic>
      <p:pic>
        <p:nvPicPr>
          <p:cNvPr id="38" name="Рисунок 3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3284984"/>
            <a:ext cx="639863" cy="625153"/>
          </a:xfrm>
          <a:prstGeom prst="rect">
            <a:avLst/>
          </a:prstGeom>
        </p:spPr>
      </p:pic>
      <p:sp>
        <p:nvSpPr>
          <p:cNvPr id="39" name="TextBox 38"/>
          <p:cNvSpPr txBox="1"/>
          <p:nvPr/>
        </p:nvSpPr>
        <p:spPr>
          <a:xfrm>
            <a:off x="899592" y="4869160"/>
            <a:ext cx="24413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u="sng" dirty="0" smtClean="0">
                <a:latin typeface="Arial" pitchFamily="34" charset="0"/>
                <a:cs typeface="Arial" pitchFamily="34" charset="0"/>
              </a:rPr>
              <a:t>На пополнение оборотных средств, финансирование текущей деятельности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:  не более 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36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 месяцев </a:t>
            </a:r>
          </a:p>
          <a:p>
            <a:endParaRPr lang="ru-RU" sz="1000" dirty="0">
              <a:latin typeface="Arial" pitchFamily="34" charset="0"/>
              <a:cs typeface="Arial" pitchFamily="34" charset="0"/>
            </a:endParaRPr>
          </a:p>
          <a:p>
            <a:r>
              <a:rPr lang="ru-RU" sz="1000" u="sng" dirty="0" smtClean="0">
                <a:latin typeface="Arial" pitchFamily="34" charset="0"/>
                <a:cs typeface="Arial" pitchFamily="34" charset="0"/>
              </a:rPr>
              <a:t>На финансирование инвестиций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: не более 84 месяцев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827584" y="3261038"/>
            <a:ext cx="25395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u="sng" dirty="0" smtClean="0">
                <a:latin typeface="Arial" pitchFamily="34" charset="0"/>
                <a:cs typeface="Arial" pitchFamily="34" charset="0"/>
              </a:rPr>
              <a:t>При кредитовании на оборотные цели:</a:t>
            </a:r>
          </a:p>
          <a:p>
            <a:r>
              <a:rPr lang="ru-RU" sz="1000" dirty="0">
                <a:latin typeface="Arial" pitchFamily="34" charset="0"/>
                <a:cs typeface="Arial" pitchFamily="34" charset="0"/>
              </a:rPr>
              <a:t>о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т 1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0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 до 500 млн рублей</a:t>
            </a:r>
          </a:p>
          <a:p>
            <a:endParaRPr lang="ru-RU" sz="1000" dirty="0">
              <a:latin typeface="Arial" pitchFamily="34" charset="0"/>
              <a:cs typeface="Arial" pitchFamily="34" charset="0"/>
            </a:endParaRPr>
          </a:p>
          <a:p>
            <a:r>
              <a:rPr lang="ru-RU" sz="1000" u="sng" dirty="0" smtClean="0">
                <a:latin typeface="Arial" pitchFamily="34" charset="0"/>
                <a:cs typeface="Arial" pitchFamily="34" charset="0"/>
              </a:rPr>
              <a:t>При кредитовании на инвестиционные цели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ru-RU" sz="1000" dirty="0">
                <a:latin typeface="Arial" pitchFamily="34" charset="0"/>
                <a:cs typeface="Arial" pitchFamily="34" charset="0"/>
              </a:rPr>
              <a:t>о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т 1</a:t>
            </a:r>
            <a:r>
              <a:rPr lang="en-US" sz="1000" smtClean="0">
                <a:latin typeface="Arial" pitchFamily="34" charset="0"/>
                <a:cs typeface="Arial" pitchFamily="34" charset="0"/>
              </a:rPr>
              <a:t>0</a:t>
            </a:r>
            <a:r>
              <a:rPr lang="ru-RU" sz="100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smtClean="0">
                <a:latin typeface="Arial" pitchFamily="34" charset="0"/>
                <a:cs typeface="Arial" pitchFamily="34" charset="0"/>
              </a:rPr>
              <a:t>до 1000 млн рублей</a:t>
            </a:r>
            <a:endParaRPr lang="ru-RU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Freeform 5"/>
          <p:cNvSpPr/>
          <p:nvPr/>
        </p:nvSpPr>
        <p:spPr>
          <a:xfrm>
            <a:off x="433387" y="260648"/>
            <a:ext cx="7450981" cy="504056"/>
          </a:xfrm>
          <a:custGeom>
            <a:avLst/>
            <a:gdLst>
              <a:gd name="connsiteX0" fmla="*/ 0 w 1929407"/>
              <a:gd name="connsiteY0" fmla="*/ 128630 h 771763"/>
              <a:gd name="connsiteX1" fmla="*/ 128630 w 1929407"/>
              <a:gd name="connsiteY1" fmla="*/ 0 h 771763"/>
              <a:gd name="connsiteX2" fmla="*/ 321568 w 1929407"/>
              <a:gd name="connsiteY2" fmla="*/ 0 h 771763"/>
              <a:gd name="connsiteX3" fmla="*/ 321568 w 1929407"/>
              <a:gd name="connsiteY3" fmla="*/ 0 h 771763"/>
              <a:gd name="connsiteX4" fmla="*/ 803920 w 1929407"/>
              <a:gd name="connsiteY4" fmla="*/ 0 h 771763"/>
              <a:gd name="connsiteX5" fmla="*/ 1800777 w 1929407"/>
              <a:gd name="connsiteY5" fmla="*/ 0 h 771763"/>
              <a:gd name="connsiteX6" fmla="*/ 1929407 w 1929407"/>
              <a:gd name="connsiteY6" fmla="*/ 128630 h 771763"/>
              <a:gd name="connsiteX7" fmla="*/ 1929407 w 1929407"/>
              <a:gd name="connsiteY7" fmla="*/ 450195 h 771763"/>
              <a:gd name="connsiteX8" fmla="*/ 1929407 w 1929407"/>
              <a:gd name="connsiteY8" fmla="*/ 450195 h 771763"/>
              <a:gd name="connsiteX9" fmla="*/ 1929407 w 1929407"/>
              <a:gd name="connsiteY9" fmla="*/ 643136 h 771763"/>
              <a:gd name="connsiteX10" fmla="*/ 1929407 w 1929407"/>
              <a:gd name="connsiteY10" fmla="*/ 643133 h 771763"/>
              <a:gd name="connsiteX11" fmla="*/ 1800777 w 1929407"/>
              <a:gd name="connsiteY11" fmla="*/ 771763 h 771763"/>
              <a:gd name="connsiteX12" fmla="*/ 803920 w 1929407"/>
              <a:gd name="connsiteY12" fmla="*/ 771763 h 771763"/>
              <a:gd name="connsiteX13" fmla="*/ 562750 w 1929407"/>
              <a:gd name="connsiteY13" fmla="*/ 868233 h 771763"/>
              <a:gd name="connsiteX14" fmla="*/ 321568 w 1929407"/>
              <a:gd name="connsiteY14" fmla="*/ 771763 h 771763"/>
              <a:gd name="connsiteX15" fmla="*/ 128630 w 1929407"/>
              <a:gd name="connsiteY15" fmla="*/ 771763 h 771763"/>
              <a:gd name="connsiteX16" fmla="*/ 0 w 1929407"/>
              <a:gd name="connsiteY16" fmla="*/ 643133 h 771763"/>
              <a:gd name="connsiteX17" fmla="*/ 0 w 1929407"/>
              <a:gd name="connsiteY17" fmla="*/ 643136 h 771763"/>
              <a:gd name="connsiteX18" fmla="*/ 0 w 1929407"/>
              <a:gd name="connsiteY18" fmla="*/ 450195 h 771763"/>
              <a:gd name="connsiteX19" fmla="*/ 0 w 1929407"/>
              <a:gd name="connsiteY19" fmla="*/ 450195 h 771763"/>
              <a:gd name="connsiteX20" fmla="*/ 0 w 1929407"/>
              <a:gd name="connsiteY20" fmla="*/ 128630 h 771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929407" h="771763">
                <a:moveTo>
                  <a:pt x="0" y="128630"/>
                </a:moveTo>
                <a:cubicBezTo>
                  <a:pt x="0" y="57590"/>
                  <a:pt x="57590" y="0"/>
                  <a:pt x="128630" y="0"/>
                </a:cubicBezTo>
                <a:lnTo>
                  <a:pt x="321568" y="0"/>
                </a:lnTo>
                <a:lnTo>
                  <a:pt x="321568" y="0"/>
                </a:lnTo>
                <a:lnTo>
                  <a:pt x="803920" y="0"/>
                </a:lnTo>
                <a:lnTo>
                  <a:pt x="1800777" y="0"/>
                </a:lnTo>
                <a:cubicBezTo>
                  <a:pt x="1871817" y="0"/>
                  <a:pt x="1929407" y="57590"/>
                  <a:pt x="1929407" y="128630"/>
                </a:cubicBezTo>
                <a:lnTo>
                  <a:pt x="1929407" y="450195"/>
                </a:lnTo>
                <a:lnTo>
                  <a:pt x="1929407" y="450195"/>
                </a:lnTo>
                <a:lnTo>
                  <a:pt x="1929407" y="643136"/>
                </a:lnTo>
                <a:lnTo>
                  <a:pt x="1929407" y="643133"/>
                </a:lnTo>
                <a:cubicBezTo>
                  <a:pt x="1929407" y="714173"/>
                  <a:pt x="1871817" y="771763"/>
                  <a:pt x="1800777" y="771763"/>
                </a:cubicBezTo>
                <a:lnTo>
                  <a:pt x="803920" y="771763"/>
                </a:lnTo>
                <a:lnTo>
                  <a:pt x="562750" y="868233"/>
                </a:lnTo>
                <a:lnTo>
                  <a:pt x="321568" y="771763"/>
                </a:lnTo>
                <a:lnTo>
                  <a:pt x="128630" y="771763"/>
                </a:lnTo>
                <a:cubicBezTo>
                  <a:pt x="57590" y="771763"/>
                  <a:pt x="0" y="714173"/>
                  <a:pt x="0" y="643133"/>
                </a:cubicBezTo>
                <a:lnTo>
                  <a:pt x="0" y="643136"/>
                </a:lnTo>
                <a:lnTo>
                  <a:pt x="0" y="450195"/>
                </a:lnTo>
                <a:lnTo>
                  <a:pt x="0" y="450195"/>
                </a:lnTo>
                <a:lnTo>
                  <a:pt x="0" y="128630"/>
                </a:lnTo>
                <a:close/>
              </a:path>
            </a:pathLst>
          </a:custGeom>
          <a:solidFill>
            <a:srgbClr val="F37065"/>
          </a:solidFill>
          <a:ln w="19050"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65690" tIns="110826" rIns="165690" bIns="110826" spcCol="1270" anchor="ctr"/>
          <a:lstStyle/>
          <a:p>
            <a:pPr defTabSz="80010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Кредитная поддержка в рамках базовых кредитных продуктов</a:t>
            </a:r>
            <a:endParaRPr lang="en-US" sz="1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5766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3E1D0-B99E-411B-BCE4-D3E6DB7EA499}" type="slidenum">
              <a:rPr lang="ru-RU" smtClean="0"/>
              <a:pPr/>
              <a:t>6</a:t>
            </a:fld>
            <a:endParaRPr lang="ru-RU" dirty="0"/>
          </a:p>
        </p:txBody>
      </p:sp>
      <p:graphicFrame>
        <p:nvGraphicFramePr>
          <p:cNvPr id="5" name="Таблиц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78790146"/>
              </p:ext>
            </p:extLst>
          </p:nvPr>
        </p:nvGraphicFramePr>
        <p:xfrm>
          <a:off x="122720" y="894224"/>
          <a:ext cx="8841768" cy="15266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68111"/>
                <a:gridCol w="2863408"/>
                <a:gridCol w="3010249"/>
              </a:tblGrid>
              <a:tr h="532557">
                <a:tc gridSpan="3">
                  <a:txBody>
                    <a:bodyPr/>
                    <a:lstStyle/>
                    <a:p>
                      <a:pPr algn="ctr"/>
                      <a:r>
                        <a:rPr lang="ru-RU" sz="28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«Микрокредит»</a:t>
                      </a:r>
                      <a:endParaRPr lang="ru-RU" sz="280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10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994107">
                <a:tc>
                  <a:txBody>
                    <a:bodyPr/>
                    <a:lstStyle/>
                    <a:p>
                      <a:pPr algn="ctr"/>
                      <a:r>
                        <a:rPr lang="ru-RU" sz="1000" b="1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«Дальневосточный федеральный округ»</a:t>
                      </a:r>
                      <a:endParaRPr lang="ru-RU" sz="1000" b="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ru-RU" sz="11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ru-RU" sz="10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субъект МСП зарегистрирован на территории Дальневосточного федерального округа</a:t>
                      </a:r>
                      <a:r>
                        <a:rPr lang="ru-RU" sz="11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ru-RU" sz="110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«Моногорода»</a:t>
                      </a:r>
                    </a:p>
                    <a:p>
                      <a:pPr algn="ctr"/>
                      <a:r>
                        <a:rPr lang="ru-RU" sz="11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ru-RU" sz="10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субъект МСП зарегистрирован или осуществляет предпринимательскую деятельность на территории моногорода)</a:t>
                      </a:r>
                      <a:endParaRPr lang="ru-RU" sz="110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«Мама – предприниматель»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(субъект МСП, получивший грант в рамках федерального образовательного проекта по развитию женского предпринимательства «Мама – предприниматель»)</a:t>
                      </a:r>
                    </a:p>
                  </a:txBody>
                  <a:tcPr anchor="ctr"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27584" y="2638653"/>
            <a:ext cx="80174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00" dirty="0">
                <a:latin typeface="Arial" pitchFamily="34" charset="0"/>
                <a:cs typeface="Arial" pitchFamily="34" charset="0"/>
              </a:rPr>
              <a:t>На организацию и (или) развитие бизнеса в части пополнения оборотных средств, финансирования текущей деятельности </a:t>
            </a:r>
            <a:endParaRPr lang="ru-RU" sz="9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9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900" dirty="0">
                <a:latin typeface="Arial" pitchFamily="34" charset="0"/>
                <a:cs typeface="Arial" pitchFamily="34" charset="0"/>
              </a:rPr>
              <a:t>включая выплату заработной платы и пр. платежи, за исключением уплаты налогов и сборов), а также финансирования инвестиций.</a:t>
            </a:r>
          </a:p>
          <a:p>
            <a:pPr algn="ctr"/>
            <a:endParaRPr lang="ru-RU" sz="900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900" dirty="0">
                <a:latin typeface="Arial" pitchFamily="34" charset="0"/>
                <a:cs typeface="Arial" pitchFamily="34" charset="0"/>
              </a:rPr>
              <a:t>Не допускается рефинансирование ранее выданных кредитов (займов).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-5085" y="5203717"/>
            <a:ext cx="886650" cy="24622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defPPr>
              <a:defRPr lang="ru-RU"/>
            </a:defPPr>
            <a:lvl1pPr>
              <a:defRPr sz="1000" b="1">
                <a:solidFill>
                  <a:srgbClr val="0072BC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algn="ctr"/>
            <a:r>
              <a:rPr lang="ru-RU" dirty="0" smtClean="0"/>
              <a:t>СРОК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-149160" y="6063099"/>
            <a:ext cx="1215441" cy="24622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defPPr>
              <a:defRPr lang="ru-RU"/>
            </a:defPPr>
            <a:lvl1pPr algn="ctr">
              <a:defRPr sz="1000" b="1">
                <a:solidFill>
                  <a:srgbClr val="0072BC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 dirty="0" smtClean="0"/>
              <a:t>СТАВКА</a:t>
            </a:r>
            <a:endParaRPr lang="ru-RU" dirty="0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7430" y="4569116"/>
            <a:ext cx="603089" cy="588379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2720" y="5476652"/>
            <a:ext cx="632508" cy="603089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9043" y="3637638"/>
            <a:ext cx="639863" cy="625153"/>
          </a:xfrm>
          <a:prstGeom prst="rect">
            <a:avLst/>
          </a:prstGeom>
        </p:spPr>
      </p:pic>
      <p:sp>
        <p:nvSpPr>
          <p:cNvPr id="31" name="Freeform 5"/>
          <p:cNvSpPr/>
          <p:nvPr/>
        </p:nvSpPr>
        <p:spPr>
          <a:xfrm>
            <a:off x="137431" y="116632"/>
            <a:ext cx="8178986" cy="504056"/>
          </a:xfrm>
          <a:custGeom>
            <a:avLst/>
            <a:gdLst>
              <a:gd name="connsiteX0" fmla="*/ 0 w 1929407"/>
              <a:gd name="connsiteY0" fmla="*/ 128630 h 771763"/>
              <a:gd name="connsiteX1" fmla="*/ 128630 w 1929407"/>
              <a:gd name="connsiteY1" fmla="*/ 0 h 771763"/>
              <a:gd name="connsiteX2" fmla="*/ 321568 w 1929407"/>
              <a:gd name="connsiteY2" fmla="*/ 0 h 771763"/>
              <a:gd name="connsiteX3" fmla="*/ 321568 w 1929407"/>
              <a:gd name="connsiteY3" fmla="*/ 0 h 771763"/>
              <a:gd name="connsiteX4" fmla="*/ 803920 w 1929407"/>
              <a:gd name="connsiteY4" fmla="*/ 0 h 771763"/>
              <a:gd name="connsiteX5" fmla="*/ 1800777 w 1929407"/>
              <a:gd name="connsiteY5" fmla="*/ 0 h 771763"/>
              <a:gd name="connsiteX6" fmla="*/ 1929407 w 1929407"/>
              <a:gd name="connsiteY6" fmla="*/ 128630 h 771763"/>
              <a:gd name="connsiteX7" fmla="*/ 1929407 w 1929407"/>
              <a:gd name="connsiteY7" fmla="*/ 450195 h 771763"/>
              <a:gd name="connsiteX8" fmla="*/ 1929407 w 1929407"/>
              <a:gd name="connsiteY8" fmla="*/ 450195 h 771763"/>
              <a:gd name="connsiteX9" fmla="*/ 1929407 w 1929407"/>
              <a:gd name="connsiteY9" fmla="*/ 643136 h 771763"/>
              <a:gd name="connsiteX10" fmla="*/ 1929407 w 1929407"/>
              <a:gd name="connsiteY10" fmla="*/ 643133 h 771763"/>
              <a:gd name="connsiteX11" fmla="*/ 1800777 w 1929407"/>
              <a:gd name="connsiteY11" fmla="*/ 771763 h 771763"/>
              <a:gd name="connsiteX12" fmla="*/ 803920 w 1929407"/>
              <a:gd name="connsiteY12" fmla="*/ 771763 h 771763"/>
              <a:gd name="connsiteX13" fmla="*/ 562750 w 1929407"/>
              <a:gd name="connsiteY13" fmla="*/ 868233 h 771763"/>
              <a:gd name="connsiteX14" fmla="*/ 321568 w 1929407"/>
              <a:gd name="connsiteY14" fmla="*/ 771763 h 771763"/>
              <a:gd name="connsiteX15" fmla="*/ 128630 w 1929407"/>
              <a:gd name="connsiteY15" fmla="*/ 771763 h 771763"/>
              <a:gd name="connsiteX16" fmla="*/ 0 w 1929407"/>
              <a:gd name="connsiteY16" fmla="*/ 643133 h 771763"/>
              <a:gd name="connsiteX17" fmla="*/ 0 w 1929407"/>
              <a:gd name="connsiteY17" fmla="*/ 643136 h 771763"/>
              <a:gd name="connsiteX18" fmla="*/ 0 w 1929407"/>
              <a:gd name="connsiteY18" fmla="*/ 450195 h 771763"/>
              <a:gd name="connsiteX19" fmla="*/ 0 w 1929407"/>
              <a:gd name="connsiteY19" fmla="*/ 450195 h 771763"/>
              <a:gd name="connsiteX20" fmla="*/ 0 w 1929407"/>
              <a:gd name="connsiteY20" fmla="*/ 128630 h 771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929407" h="771763">
                <a:moveTo>
                  <a:pt x="0" y="128630"/>
                </a:moveTo>
                <a:cubicBezTo>
                  <a:pt x="0" y="57590"/>
                  <a:pt x="57590" y="0"/>
                  <a:pt x="128630" y="0"/>
                </a:cubicBezTo>
                <a:lnTo>
                  <a:pt x="321568" y="0"/>
                </a:lnTo>
                <a:lnTo>
                  <a:pt x="321568" y="0"/>
                </a:lnTo>
                <a:lnTo>
                  <a:pt x="803920" y="0"/>
                </a:lnTo>
                <a:lnTo>
                  <a:pt x="1800777" y="0"/>
                </a:lnTo>
                <a:cubicBezTo>
                  <a:pt x="1871817" y="0"/>
                  <a:pt x="1929407" y="57590"/>
                  <a:pt x="1929407" y="128630"/>
                </a:cubicBezTo>
                <a:lnTo>
                  <a:pt x="1929407" y="450195"/>
                </a:lnTo>
                <a:lnTo>
                  <a:pt x="1929407" y="450195"/>
                </a:lnTo>
                <a:lnTo>
                  <a:pt x="1929407" y="643136"/>
                </a:lnTo>
                <a:lnTo>
                  <a:pt x="1929407" y="643133"/>
                </a:lnTo>
                <a:cubicBezTo>
                  <a:pt x="1929407" y="714173"/>
                  <a:pt x="1871817" y="771763"/>
                  <a:pt x="1800777" y="771763"/>
                </a:cubicBezTo>
                <a:lnTo>
                  <a:pt x="803920" y="771763"/>
                </a:lnTo>
                <a:lnTo>
                  <a:pt x="562750" y="868233"/>
                </a:lnTo>
                <a:lnTo>
                  <a:pt x="321568" y="771763"/>
                </a:lnTo>
                <a:lnTo>
                  <a:pt x="128630" y="771763"/>
                </a:lnTo>
                <a:cubicBezTo>
                  <a:pt x="57590" y="771763"/>
                  <a:pt x="0" y="714173"/>
                  <a:pt x="0" y="643133"/>
                </a:cubicBezTo>
                <a:lnTo>
                  <a:pt x="0" y="643136"/>
                </a:lnTo>
                <a:lnTo>
                  <a:pt x="0" y="450195"/>
                </a:lnTo>
                <a:lnTo>
                  <a:pt x="0" y="450195"/>
                </a:lnTo>
                <a:lnTo>
                  <a:pt x="0" y="128630"/>
                </a:lnTo>
                <a:close/>
              </a:path>
            </a:pathLst>
          </a:custGeom>
          <a:solidFill>
            <a:srgbClr val="F37065"/>
          </a:solidFill>
          <a:ln w="19050"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65690" tIns="110826" rIns="165690" bIns="110826" spcCol="1270" anchor="ctr"/>
          <a:lstStyle/>
          <a:p>
            <a:pPr defTabSz="80010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Кредитная поддержка начинающих предпринимателей</a:t>
            </a:r>
            <a:endParaRPr lang="en-US" sz="1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-324544" y="4226751"/>
            <a:ext cx="1515099" cy="24622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defPPr>
              <a:defRPr lang="ru-RU"/>
            </a:defPPr>
            <a:lvl1pPr>
              <a:defRPr sz="1000" b="1">
                <a:solidFill>
                  <a:srgbClr val="0072BC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algn="ctr"/>
            <a:r>
              <a:rPr lang="ru-RU" smtClean="0"/>
              <a:t>СУММА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971600" y="3871377"/>
            <a:ext cx="763284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00" dirty="0">
                <a:latin typeface="Arial" pitchFamily="34" charset="0"/>
                <a:cs typeface="Arial" pitchFamily="34" charset="0"/>
              </a:rPr>
              <a:t>Не более 500 тыс. рублей и не более 1 кредита одному Заемщику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2964979" y="4797152"/>
            <a:ext cx="223224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>
                <a:latin typeface="Arial" pitchFamily="34" charset="0"/>
                <a:cs typeface="Arial" pitchFamily="34" charset="0"/>
              </a:rPr>
              <a:t>Не более 36 месяцев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2964979" y="5613561"/>
            <a:ext cx="234974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latin typeface="Arial" pitchFamily="34" charset="0"/>
                <a:cs typeface="Arial" pitchFamily="34" charset="0"/>
              </a:rPr>
              <a:t>8</a:t>
            </a:r>
            <a:r>
              <a:rPr lang="ru-RU" sz="900" dirty="0" smtClean="0">
                <a:latin typeface="Arial" pitchFamily="34" charset="0"/>
                <a:cs typeface="Arial" pitchFamily="34" charset="0"/>
              </a:rPr>
              <a:t>,5% годовых</a:t>
            </a:r>
            <a:endParaRPr lang="ru-RU" sz="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10986" y="3023039"/>
            <a:ext cx="658914" cy="24622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defPPr>
              <a:defRPr lang="ru-RU"/>
            </a:defPPr>
            <a:lvl1pPr>
              <a:defRPr sz="1000" b="1">
                <a:solidFill>
                  <a:srgbClr val="0072BC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algn="ctr"/>
            <a:r>
              <a:rPr lang="ru-RU" dirty="0" smtClean="0"/>
              <a:t>ЦЕЛЬ</a:t>
            </a:r>
            <a:endParaRPr lang="ru-RU" dirty="0"/>
          </a:p>
        </p:txBody>
      </p:sp>
      <p:grpSp>
        <p:nvGrpSpPr>
          <p:cNvPr id="2" name="Группа 1"/>
          <p:cNvGrpSpPr/>
          <p:nvPr/>
        </p:nvGrpSpPr>
        <p:grpSpPr>
          <a:xfrm>
            <a:off x="184796" y="2495245"/>
            <a:ext cx="504056" cy="504056"/>
            <a:chOff x="184796" y="1844824"/>
            <a:chExt cx="504056" cy="504056"/>
          </a:xfrm>
        </p:grpSpPr>
        <p:sp>
          <p:nvSpPr>
            <p:cNvPr id="8" name="Овал 7"/>
            <p:cNvSpPr/>
            <p:nvPr/>
          </p:nvSpPr>
          <p:spPr>
            <a:xfrm>
              <a:off x="184796" y="1844824"/>
              <a:ext cx="504056" cy="504056"/>
            </a:xfrm>
            <a:prstGeom prst="ellipse">
              <a:avLst/>
            </a:prstGeom>
            <a:noFill/>
            <a:ln w="22225">
              <a:solidFill>
                <a:srgbClr val="F3706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7" name="Прямая соединительная линия 16"/>
            <p:cNvCxnSpPr>
              <a:stCxn id="8" idx="0"/>
            </p:cNvCxnSpPr>
            <p:nvPr/>
          </p:nvCxnSpPr>
          <p:spPr>
            <a:xfrm>
              <a:off x="436824" y="1844824"/>
              <a:ext cx="0" cy="207608"/>
            </a:xfrm>
            <a:prstGeom prst="line">
              <a:avLst/>
            </a:prstGeom>
            <a:ln w="19050">
              <a:solidFill>
                <a:srgbClr val="F3706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Прямая соединительная линия 49"/>
            <p:cNvCxnSpPr/>
            <p:nvPr/>
          </p:nvCxnSpPr>
          <p:spPr>
            <a:xfrm>
              <a:off x="436824" y="2101418"/>
              <a:ext cx="0" cy="207608"/>
            </a:xfrm>
            <a:prstGeom prst="line">
              <a:avLst/>
            </a:prstGeom>
            <a:ln w="19050">
              <a:solidFill>
                <a:srgbClr val="F3706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Прямая соединительная линия 50"/>
            <p:cNvCxnSpPr/>
            <p:nvPr/>
          </p:nvCxnSpPr>
          <p:spPr>
            <a:xfrm rot="16200000">
              <a:off x="292848" y="1981427"/>
              <a:ext cx="0" cy="207608"/>
            </a:xfrm>
            <a:prstGeom prst="line">
              <a:avLst/>
            </a:prstGeom>
            <a:ln w="19050">
              <a:solidFill>
                <a:srgbClr val="F3706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Прямая соединительная линия 74"/>
            <p:cNvCxnSpPr/>
            <p:nvPr/>
          </p:nvCxnSpPr>
          <p:spPr>
            <a:xfrm rot="16200000">
              <a:off x="583276" y="1978268"/>
              <a:ext cx="0" cy="207608"/>
            </a:xfrm>
            <a:prstGeom prst="line">
              <a:avLst/>
            </a:prstGeom>
            <a:ln w="19050">
              <a:solidFill>
                <a:srgbClr val="F3706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1" name="Прямая соединительная линия 20"/>
          <p:cNvCxnSpPr/>
          <p:nvPr/>
        </p:nvCxnSpPr>
        <p:spPr>
          <a:xfrm>
            <a:off x="251520" y="3542711"/>
            <a:ext cx="85433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Прямая соединительная линия 85"/>
          <p:cNvCxnSpPr/>
          <p:nvPr/>
        </p:nvCxnSpPr>
        <p:spPr>
          <a:xfrm>
            <a:off x="251520" y="4478815"/>
            <a:ext cx="83273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Прямая соединительная линия 86"/>
          <p:cNvCxnSpPr/>
          <p:nvPr/>
        </p:nvCxnSpPr>
        <p:spPr>
          <a:xfrm>
            <a:off x="421140" y="5442928"/>
            <a:ext cx="7751260" cy="70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8772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791881"/>
              </p:ext>
            </p:extLst>
          </p:nvPr>
        </p:nvGraphicFramePr>
        <p:xfrm>
          <a:off x="52113" y="908720"/>
          <a:ext cx="9025420" cy="6048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234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7608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24379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1389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378398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58090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604880">
                <a:tc>
                  <a:txBody>
                    <a:bodyPr/>
                    <a:lstStyle/>
                    <a:p>
                      <a:pPr marL="0" algn="ctr" defTabSz="1072689" rtl="0" eaLnBrk="1" latinLnBrk="0" hangingPunct="1">
                        <a:spcAft>
                          <a:spcPts val="0"/>
                        </a:spcAft>
                      </a:pPr>
                      <a:endParaRPr lang="ru-RU" sz="1200" b="1" kern="1200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Arial" charset="0"/>
                        <a:cs typeface="Arial" pitchFamily="34" charset="0"/>
                      </a:endParaRPr>
                    </a:p>
                  </a:txBody>
                  <a:tcPr marL="15666" marR="15666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72689" rtl="0" eaLnBrk="1" latinLnBrk="0" hangingPunct="1">
                        <a:spcAft>
                          <a:spcPts val="0"/>
                        </a:spcAft>
                      </a:pPr>
                      <a:endParaRPr lang="ru-RU" sz="1000" b="0" i="1" kern="1200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Arial" charset="0"/>
                        <a:cs typeface="Arial" pitchFamily="34" charset="0"/>
                      </a:endParaRPr>
                    </a:p>
                  </a:txBody>
                  <a:tcPr marL="15666" marR="15666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000" b="1" baseline="0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Arial" charset="0"/>
                        <a:cs typeface="Arial" pitchFamily="34" charset="0"/>
                      </a:endParaRPr>
                    </a:p>
                  </a:txBody>
                  <a:tcPr marL="15666" marR="15666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</a:pP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Arial" charset="0"/>
                        <a:cs typeface="Arial" pitchFamily="34" charset="0"/>
                      </a:endParaRPr>
                    </a:p>
                  </a:txBody>
                  <a:tcPr marL="15666" marR="15666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Arial" charset="0"/>
                        <a:cs typeface="Arial" pitchFamily="34" charset="0"/>
                      </a:endParaRPr>
                    </a:p>
                  </a:txBody>
                  <a:tcPr marL="15666" marR="15666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b="1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Arial" charset="0"/>
                        <a:cs typeface="Arial" pitchFamily="34" charset="0"/>
                      </a:endParaRPr>
                    </a:p>
                  </a:txBody>
                  <a:tcPr marL="15666" marR="15666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cxnSp>
        <p:nvCxnSpPr>
          <p:cNvPr id="12" name="Прямая соединительная линия 11"/>
          <p:cNvCxnSpPr/>
          <p:nvPr/>
        </p:nvCxnSpPr>
        <p:spPr>
          <a:xfrm>
            <a:off x="185052" y="1595264"/>
            <a:ext cx="8819159" cy="0"/>
          </a:xfrm>
          <a:prstGeom prst="line">
            <a:avLst/>
          </a:prstGeom>
          <a:ln w="22225">
            <a:solidFill>
              <a:srgbClr val="0072BC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185051" y="6309320"/>
            <a:ext cx="8638443" cy="0"/>
          </a:xfrm>
          <a:prstGeom prst="line">
            <a:avLst/>
          </a:prstGeom>
          <a:ln w="22225">
            <a:solidFill>
              <a:srgbClr val="0072BC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Прямоугольник 17"/>
          <p:cNvSpPr/>
          <p:nvPr/>
        </p:nvSpPr>
        <p:spPr>
          <a:xfrm>
            <a:off x="362002" y="1923260"/>
            <a:ext cx="1661724" cy="461665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wrap="square">
            <a:spAutoFit/>
          </a:bodyPr>
          <a:lstStyle/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ru-RU" sz="1200" b="1" dirty="0">
                <a:solidFill>
                  <a:srgbClr val="4D4D4D"/>
                </a:solidFill>
                <a:latin typeface="Arial" charset="0"/>
                <a:ea typeface="Arial" charset="0"/>
                <a:cs typeface="Arial" charset="0"/>
              </a:rPr>
              <a:t>Оборотное 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ru-RU" sz="1200" b="1" dirty="0">
                <a:solidFill>
                  <a:srgbClr val="4D4D4D"/>
                </a:solidFill>
                <a:latin typeface="Arial" charset="0"/>
                <a:ea typeface="Arial" charset="0"/>
                <a:cs typeface="Arial" charset="0"/>
              </a:rPr>
              <a:t>кредитование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52113" y="1916833"/>
            <a:ext cx="258138" cy="276999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wrap="square">
            <a:spAutoFit/>
          </a:bodyPr>
          <a:lstStyle/>
          <a:p>
            <a:pPr marL="285750" marR="0" lvl="0" indent="-28575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ru-RU" sz="1200" b="1" dirty="0">
                <a:solidFill>
                  <a:srgbClr val="4D4D4D"/>
                </a:solidFill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52113" y="3140969"/>
            <a:ext cx="258138" cy="276999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wrap="square">
            <a:spAutoFit/>
          </a:bodyPr>
          <a:lstStyle/>
          <a:p>
            <a:pPr marL="285750" marR="0" lvl="0" indent="-28575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ru-RU" sz="1200" b="1" dirty="0">
                <a:solidFill>
                  <a:srgbClr val="4D4D4D"/>
                </a:solidFill>
                <a:latin typeface="Arial" charset="0"/>
                <a:ea typeface="Arial" charset="0"/>
                <a:cs typeface="Arial" charset="0"/>
              </a:rPr>
              <a:t>2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52113" y="4149081"/>
            <a:ext cx="258138" cy="276999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wrap="square">
            <a:spAutoFit/>
          </a:bodyPr>
          <a:lstStyle/>
          <a:p>
            <a:pPr marL="285750" marR="0" lvl="0" indent="-28575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ru-RU" sz="1200" b="1" dirty="0">
                <a:solidFill>
                  <a:srgbClr val="4D4D4D"/>
                </a:solidFill>
                <a:latin typeface="Arial" charset="0"/>
                <a:ea typeface="Arial" charset="0"/>
                <a:cs typeface="Arial" charset="0"/>
              </a:rPr>
              <a:t>3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52113" y="5096218"/>
            <a:ext cx="258138" cy="276999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wrap="square">
            <a:spAutoFit/>
          </a:bodyPr>
          <a:lstStyle/>
          <a:p>
            <a:pPr marL="285750" marR="0" lvl="0" indent="-28575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ru-RU" sz="1200" b="1" dirty="0">
                <a:solidFill>
                  <a:srgbClr val="4D4D4D"/>
                </a:solidFill>
                <a:latin typeface="Arial" charset="0"/>
                <a:ea typeface="Arial" charset="0"/>
                <a:cs typeface="Arial" charset="0"/>
              </a:rPr>
              <a:t>4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52113" y="5814421"/>
            <a:ext cx="258138" cy="276999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wrap="square">
            <a:spAutoFit/>
          </a:bodyPr>
          <a:lstStyle/>
          <a:p>
            <a:pPr marL="285750" marR="0" lvl="0" indent="-28575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ru-RU" sz="1200" b="1" dirty="0">
                <a:solidFill>
                  <a:srgbClr val="4D4D4D"/>
                </a:solidFill>
                <a:latin typeface="Arial" charset="0"/>
                <a:ea typeface="Arial" charset="0"/>
                <a:cs typeface="Arial" charset="0"/>
              </a:rPr>
              <a:t>5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362001" y="3140969"/>
            <a:ext cx="1595254" cy="461665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wrap="square">
            <a:spAutoFit/>
          </a:bodyPr>
          <a:lstStyle/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ru-RU" sz="1200" b="1" dirty="0">
                <a:solidFill>
                  <a:srgbClr val="4D4D4D"/>
                </a:solidFill>
                <a:latin typeface="Arial" charset="0"/>
                <a:ea typeface="Arial" charset="0"/>
                <a:cs typeface="Arial" charset="0"/>
              </a:rPr>
              <a:t>Инвестиционное 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ru-RU" sz="1200" b="1" dirty="0">
                <a:solidFill>
                  <a:srgbClr val="4D4D4D"/>
                </a:solidFill>
                <a:latin typeface="Arial" charset="0"/>
                <a:ea typeface="Arial" charset="0"/>
                <a:cs typeface="Arial" charset="0"/>
              </a:rPr>
              <a:t>кредитование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362002" y="4149081"/>
            <a:ext cx="1661723" cy="461665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wrap="square">
            <a:spAutoFit/>
          </a:bodyPr>
          <a:lstStyle/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ru-RU" sz="1200" b="1" dirty="0">
                <a:solidFill>
                  <a:srgbClr val="4D4D4D"/>
                </a:solidFill>
                <a:latin typeface="Arial" charset="0"/>
                <a:ea typeface="Arial" charset="0"/>
                <a:cs typeface="Arial" charset="0"/>
              </a:rPr>
              <a:t>Контрактное 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ru-RU" sz="1200" b="1" dirty="0">
                <a:solidFill>
                  <a:srgbClr val="4D4D4D"/>
                </a:solidFill>
                <a:latin typeface="Arial" charset="0"/>
                <a:ea typeface="Arial" charset="0"/>
                <a:cs typeface="Arial" charset="0"/>
              </a:rPr>
              <a:t>кредитование 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362002" y="5096218"/>
            <a:ext cx="1883586" cy="276999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wrap="square">
            <a:spAutoFit/>
          </a:bodyPr>
          <a:lstStyle/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ru-RU" sz="1200" b="1" dirty="0">
                <a:solidFill>
                  <a:srgbClr val="4D4D4D"/>
                </a:solidFill>
                <a:latin typeface="Arial" charset="0"/>
                <a:ea typeface="Arial" charset="0"/>
                <a:cs typeface="Arial" charset="0"/>
              </a:rPr>
              <a:t>Рефинансирование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362002" y="5816298"/>
            <a:ext cx="1750649" cy="276999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wrap="square">
            <a:spAutoFit/>
          </a:bodyPr>
          <a:lstStyle/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ru-RU" sz="1200" b="1" dirty="0" smtClean="0">
                <a:solidFill>
                  <a:srgbClr val="4D4D4D"/>
                </a:solidFill>
                <a:latin typeface="Arial" charset="0"/>
                <a:ea typeface="Arial" charset="0"/>
                <a:cs typeface="Arial" charset="0"/>
              </a:rPr>
              <a:t>Микрокредит</a:t>
            </a:r>
            <a:endParaRPr lang="ru-RU" sz="1200" b="1" dirty="0">
              <a:solidFill>
                <a:srgbClr val="4D4D4D"/>
              </a:solidFill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 flipV="1">
            <a:off x="185051" y="2728181"/>
            <a:ext cx="7378050" cy="10520"/>
          </a:xfrm>
          <a:prstGeom prst="line">
            <a:avLst/>
          </a:prstGeom>
          <a:ln w="22225">
            <a:solidFill>
              <a:srgbClr val="0072BC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185051" y="3906174"/>
            <a:ext cx="7378050" cy="10965"/>
          </a:xfrm>
          <a:prstGeom prst="line">
            <a:avLst/>
          </a:prstGeom>
          <a:ln w="22225">
            <a:solidFill>
              <a:srgbClr val="0072BC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185052" y="4860776"/>
            <a:ext cx="7283744" cy="0"/>
          </a:xfrm>
          <a:prstGeom prst="line">
            <a:avLst/>
          </a:prstGeom>
          <a:ln w="22225">
            <a:solidFill>
              <a:srgbClr val="0072BC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185052" y="5589240"/>
            <a:ext cx="7283744" cy="17346"/>
          </a:xfrm>
          <a:prstGeom prst="line">
            <a:avLst/>
          </a:prstGeom>
          <a:ln w="22225">
            <a:solidFill>
              <a:srgbClr val="0072BC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 descr="C:\Users\b05frv\Downloads\robot (1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9933" y="2116299"/>
            <a:ext cx="394354" cy="427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C:\Users\b05frv\Downloads\tracto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6390" y="1675915"/>
            <a:ext cx="301438" cy="3265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b05frv\Downloads\caviar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1553" y="1694979"/>
            <a:ext cx="283842" cy="307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 descr="C:\Users\b05frv\Downloads\business-woman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7896" y="2164145"/>
            <a:ext cx="350189" cy="3793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11" descr="C:\Users\b05frv\Downloads\gym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4553" y="2116298"/>
            <a:ext cx="423611" cy="458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C:\Users\b05frv\Downloads\industry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6545" y="1628801"/>
            <a:ext cx="344929" cy="373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" name="Picture 5" descr="C:\Users\b05frv\Downloads\robot (1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8911" y="3332011"/>
            <a:ext cx="394354" cy="427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3" name="Picture 6" descr="C:\Users\b05frv\Downloads\tracto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5368" y="2903153"/>
            <a:ext cx="301438" cy="3265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4" name="Picture 7" descr="C:\Users\b05frv\Downloads\caviar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0531" y="2922217"/>
            <a:ext cx="283842" cy="307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5" name="Picture 8" descr="C:\Users\b05frv\Downloads\business-woman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6874" y="3389583"/>
            <a:ext cx="341211" cy="369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6" name="Picture 9" descr="C:\Users\b05frv\Downloads\couple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8523" y="2829267"/>
            <a:ext cx="369641" cy="4004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7" name="Picture 10" descr="C:\Users\b05frv\Downloads\family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9317" y="3366101"/>
            <a:ext cx="362886" cy="393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8" name="Picture 11" descr="C:\Users\b05frv\Downloads\gym.pn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4553" y="3284985"/>
            <a:ext cx="437763" cy="474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9" name="Picture 12" descr="C:\Users\b05frv\Downloads\industry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7275" y="2856039"/>
            <a:ext cx="344929" cy="373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0" name="Picture 11" descr="C:\Users\b05frv\Downloads\gym.pn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4552" y="4150831"/>
            <a:ext cx="424537" cy="459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1" name="Picture 12" descr="C:\Users\b05frv\Downloads\industry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7275" y="5659225"/>
            <a:ext cx="344929" cy="373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" name="Picture 7" descr="C:\Users\b05frv\Downloads\caviar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4048" y="5725403"/>
            <a:ext cx="283842" cy="307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7" name="Picture 13" descr="C:\Users\b05frv\Downloads\911.pn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9149" y="5028046"/>
            <a:ext cx="333638" cy="361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4" name="Прямая соединительная линия 93"/>
          <p:cNvCxnSpPr/>
          <p:nvPr/>
        </p:nvCxnSpPr>
        <p:spPr>
          <a:xfrm>
            <a:off x="2112650" y="866606"/>
            <a:ext cx="0" cy="5442714"/>
          </a:xfrm>
          <a:prstGeom prst="line">
            <a:avLst/>
          </a:prstGeom>
          <a:ln w="15875">
            <a:solidFill>
              <a:srgbClr val="0072BC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Прямая соединительная линия 96"/>
          <p:cNvCxnSpPr/>
          <p:nvPr/>
        </p:nvCxnSpPr>
        <p:spPr>
          <a:xfrm>
            <a:off x="4837876" y="866606"/>
            <a:ext cx="0" cy="5442714"/>
          </a:xfrm>
          <a:prstGeom prst="line">
            <a:avLst/>
          </a:prstGeom>
          <a:ln w="15875">
            <a:solidFill>
              <a:srgbClr val="0072BC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9" name="Picture 15" descr="290c77bb89.gif (280Ã291)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6125" y="1839296"/>
            <a:ext cx="376608" cy="4240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1" name="Picture 17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8468" y="1810916"/>
            <a:ext cx="452493" cy="435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8" name="TextBox 47"/>
          <p:cNvSpPr txBox="1"/>
          <p:nvPr/>
        </p:nvSpPr>
        <p:spPr>
          <a:xfrm>
            <a:off x="2179119" y="2205444"/>
            <a:ext cx="96531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" b="1" dirty="0">
                <a:cs typeface="Aharoni" pitchFamily="2" charset="-79"/>
              </a:rPr>
              <a:t>Минэкономразвития</a:t>
            </a:r>
          </a:p>
        </p:txBody>
      </p:sp>
      <p:pic>
        <p:nvPicPr>
          <p:cNvPr id="1042" name="Picture 18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3118" y="1797414"/>
            <a:ext cx="407874" cy="448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9" name="TextBox 108"/>
          <p:cNvSpPr txBox="1"/>
          <p:nvPr/>
        </p:nvSpPr>
        <p:spPr>
          <a:xfrm>
            <a:off x="3459568" y="2205444"/>
            <a:ext cx="60430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" b="1" dirty="0">
                <a:cs typeface="Aharoni" pitchFamily="2" charset="-79"/>
              </a:rPr>
              <a:t>Минсельхоз</a:t>
            </a:r>
          </a:p>
        </p:txBody>
      </p:sp>
      <p:pic>
        <p:nvPicPr>
          <p:cNvPr id="110" name="Picture 15" descr="290c77bb89.gif (280Ã291)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6125" y="2989018"/>
            <a:ext cx="376608" cy="4240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1" name="Picture 17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8468" y="2977860"/>
            <a:ext cx="452493" cy="435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2" name="TextBox 111"/>
          <p:cNvSpPr txBox="1"/>
          <p:nvPr/>
        </p:nvSpPr>
        <p:spPr>
          <a:xfrm>
            <a:off x="2179119" y="3372388"/>
            <a:ext cx="96531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" b="1" dirty="0">
                <a:cs typeface="Aharoni" pitchFamily="2" charset="-79"/>
              </a:rPr>
              <a:t>Минэкономразвития</a:t>
            </a:r>
          </a:p>
        </p:txBody>
      </p:sp>
      <p:pic>
        <p:nvPicPr>
          <p:cNvPr id="113" name="Picture 18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3118" y="2964358"/>
            <a:ext cx="407874" cy="448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4" name="TextBox 113"/>
          <p:cNvSpPr txBox="1"/>
          <p:nvPr/>
        </p:nvSpPr>
        <p:spPr>
          <a:xfrm>
            <a:off x="3459568" y="3372388"/>
            <a:ext cx="60430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" b="1" dirty="0">
                <a:cs typeface="Aharoni" pitchFamily="2" charset="-79"/>
              </a:rPr>
              <a:t>Минсельхоз</a:t>
            </a:r>
          </a:p>
        </p:txBody>
      </p:sp>
      <p:pic>
        <p:nvPicPr>
          <p:cNvPr id="115" name="Picture 15" descr="290c77bb89.gif (280Ã291)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6125" y="4101732"/>
            <a:ext cx="376608" cy="4240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6" name="Picture 17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8468" y="4090574"/>
            <a:ext cx="452493" cy="435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7" name="TextBox 116"/>
          <p:cNvSpPr txBox="1"/>
          <p:nvPr/>
        </p:nvSpPr>
        <p:spPr>
          <a:xfrm>
            <a:off x="2194147" y="4487333"/>
            <a:ext cx="95028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" b="1" dirty="0">
                <a:cs typeface="Aharoni" pitchFamily="2" charset="-79"/>
              </a:rPr>
              <a:t>Минэкономразвития</a:t>
            </a:r>
          </a:p>
        </p:txBody>
      </p:sp>
      <p:pic>
        <p:nvPicPr>
          <p:cNvPr id="118" name="Picture 18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3118" y="4077072"/>
            <a:ext cx="407874" cy="448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9" name="TextBox 118"/>
          <p:cNvSpPr txBox="1"/>
          <p:nvPr/>
        </p:nvSpPr>
        <p:spPr>
          <a:xfrm>
            <a:off x="3474597" y="4496135"/>
            <a:ext cx="60430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" b="1" dirty="0">
                <a:cs typeface="Aharoni" pitchFamily="2" charset="-79"/>
              </a:rPr>
              <a:t>Минсельхоз</a:t>
            </a:r>
          </a:p>
        </p:txBody>
      </p:sp>
      <p:pic>
        <p:nvPicPr>
          <p:cNvPr id="120" name="Picture 15" descr="290c77bb89.gif (280Ã291)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6125" y="4965466"/>
            <a:ext cx="376608" cy="4240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1" name="Прямоугольник 120"/>
          <p:cNvSpPr/>
          <p:nvPr/>
        </p:nvSpPr>
        <p:spPr>
          <a:xfrm>
            <a:off x="185052" y="1094258"/>
            <a:ext cx="1838674" cy="276999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wrap="square">
            <a:spAutoFit/>
          </a:bodyPr>
          <a:lstStyle/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ru-RU" sz="1200" b="1" dirty="0">
                <a:solidFill>
                  <a:srgbClr val="4D4D4D"/>
                </a:solidFill>
                <a:latin typeface="Arial" charset="0"/>
                <a:ea typeface="Arial" charset="0"/>
                <a:cs typeface="Arial" charset="0"/>
              </a:rPr>
              <a:t>Цель кредитования</a:t>
            </a:r>
          </a:p>
        </p:txBody>
      </p:sp>
      <p:sp>
        <p:nvSpPr>
          <p:cNvPr id="122" name="Прямоугольник 121"/>
          <p:cNvSpPr/>
          <p:nvPr/>
        </p:nvSpPr>
        <p:spPr>
          <a:xfrm>
            <a:off x="2179119" y="908721"/>
            <a:ext cx="2431530" cy="646331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wrap="square">
            <a:spAutoFit/>
          </a:bodyPr>
          <a:lstStyle/>
          <a:p>
            <a:pPr marL="19050" marR="0" lvl="0" indent="-1905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ru-RU" sz="1200" b="1" dirty="0">
                <a:solidFill>
                  <a:srgbClr val="4D4D4D"/>
                </a:solidFill>
                <a:latin typeface="Arial" charset="0"/>
                <a:ea typeface="Arial" charset="0"/>
                <a:cs typeface="Arial" charset="0"/>
              </a:rPr>
              <a:t>Наличие льготных программ</a:t>
            </a:r>
            <a:r>
              <a:rPr lang="en-US" sz="1200" b="1" dirty="0">
                <a:solidFill>
                  <a:srgbClr val="4D4D4D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ru-RU" sz="1200" b="1" dirty="0">
                <a:solidFill>
                  <a:srgbClr val="4D4D4D"/>
                </a:solidFill>
                <a:latin typeface="Arial" charset="0"/>
                <a:ea typeface="Arial" charset="0"/>
                <a:cs typeface="Arial" charset="0"/>
              </a:rPr>
              <a:t>и возможности рыночного кредитования</a:t>
            </a:r>
          </a:p>
        </p:txBody>
      </p:sp>
      <p:sp>
        <p:nvSpPr>
          <p:cNvPr id="123" name="Прямоугольник 122"/>
          <p:cNvSpPr/>
          <p:nvPr/>
        </p:nvSpPr>
        <p:spPr>
          <a:xfrm>
            <a:off x="4860031" y="910462"/>
            <a:ext cx="2808313" cy="646331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wrap="square">
            <a:spAutoFit/>
          </a:bodyPr>
          <a:lstStyle/>
          <a:p>
            <a:pPr lvl="0" algn="ctr" defTabSz="914400">
              <a:defRPr/>
            </a:pPr>
            <a:r>
              <a:rPr lang="ru-RU" sz="1200" b="1" dirty="0" smtClean="0">
                <a:solidFill>
                  <a:srgbClr val="4D4D4D"/>
                </a:solidFill>
                <a:latin typeface="Arial" charset="0"/>
                <a:ea typeface="Arial" charset="0"/>
                <a:cs typeface="Arial" charset="0"/>
              </a:rPr>
              <a:t>Специальные продукты для приоритетных ниш*</a:t>
            </a:r>
            <a:endParaRPr lang="ru-RU" sz="1200" b="1" dirty="0">
              <a:solidFill>
                <a:srgbClr val="4D4D4D"/>
              </a:solidFill>
              <a:latin typeface="Arial" charset="0"/>
              <a:ea typeface="Arial" charset="0"/>
              <a:cs typeface="Arial" charset="0"/>
            </a:endParaRPr>
          </a:p>
          <a:p>
            <a:pPr lvl="0" algn="ctr" defTabSz="914400">
              <a:defRPr/>
            </a:pPr>
            <a:r>
              <a:rPr lang="ru-RU" sz="1200" b="1" dirty="0">
                <a:solidFill>
                  <a:srgbClr val="4D4D4D"/>
                </a:solidFill>
                <a:latin typeface="Arial" charset="0"/>
                <a:ea typeface="Arial" charset="0"/>
                <a:cs typeface="Arial" charset="0"/>
              </a:rPr>
              <a:t>(«</a:t>
            </a:r>
            <a:r>
              <a:rPr lang="ru-RU" sz="1200" b="1" u="sng" dirty="0" smtClean="0">
                <a:solidFill>
                  <a:srgbClr val="4D4D4D"/>
                </a:solidFill>
                <a:latin typeface="Arial" charset="0"/>
                <a:ea typeface="Arial" charset="0"/>
                <a:cs typeface="Arial" charset="0"/>
              </a:rPr>
              <a:t>дисконтные карты – </a:t>
            </a:r>
            <a:r>
              <a:rPr lang="ru-RU" sz="1200" b="1" u="sng" dirty="0" smtClean="0">
                <a:solidFill>
                  <a:srgbClr val="ED1B34"/>
                </a:solidFill>
                <a:latin typeface="Arial" charset="0"/>
                <a:ea typeface="Arial" charset="0"/>
                <a:cs typeface="Arial" charset="0"/>
              </a:rPr>
              <a:t>8,5%</a:t>
            </a:r>
            <a:r>
              <a:rPr lang="ru-RU" sz="1200" b="1" dirty="0" smtClean="0">
                <a:solidFill>
                  <a:srgbClr val="ED1B34"/>
                </a:solidFill>
                <a:latin typeface="Arial" charset="0"/>
                <a:ea typeface="Arial" charset="0"/>
                <a:cs typeface="Arial" charset="0"/>
              </a:rPr>
              <a:t>»)</a:t>
            </a:r>
            <a:endParaRPr lang="ru-RU" sz="1200" b="1" dirty="0">
              <a:solidFill>
                <a:srgbClr val="ED1B34"/>
              </a:solidFill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1026" name="Picture 2" descr="C:\Users\b05frv\Desktop\1548893.png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2928" y="1820475"/>
            <a:ext cx="380052" cy="4117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4" name="TextBox 63"/>
          <p:cNvSpPr txBox="1"/>
          <p:nvPr/>
        </p:nvSpPr>
        <p:spPr>
          <a:xfrm>
            <a:off x="4145367" y="2217607"/>
            <a:ext cx="39881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" b="1" dirty="0">
                <a:cs typeface="Aharoni" pitchFamily="2" charset="-79"/>
              </a:rPr>
              <a:t>Рынок</a:t>
            </a:r>
          </a:p>
        </p:txBody>
      </p:sp>
      <p:pic>
        <p:nvPicPr>
          <p:cNvPr id="65" name="Picture 2" descr="C:\Users\b05frv\Desktop\1548893.png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2928" y="2975782"/>
            <a:ext cx="380052" cy="4117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6" name="TextBox 65"/>
          <p:cNvSpPr txBox="1"/>
          <p:nvPr/>
        </p:nvSpPr>
        <p:spPr>
          <a:xfrm>
            <a:off x="4145367" y="3372914"/>
            <a:ext cx="39881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" b="1" dirty="0">
                <a:cs typeface="Aharoni" pitchFamily="2" charset="-79"/>
              </a:rPr>
              <a:t>Рынок</a:t>
            </a:r>
          </a:p>
        </p:txBody>
      </p:sp>
      <p:pic>
        <p:nvPicPr>
          <p:cNvPr id="67" name="Picture 2" descr="C:\Users\b05frv\Desktop\1548893.png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2928" y="4095551"/>
            <a:ext cx="380052" cy="4117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8" name="TextBox 67"/>
          <p:cNvSpPr txBox="1"/>
          <p:nvPr/>
        </p:nvSpPr>
        <p:spPr>
          <a:xfrm>
            <a:off x="4145367" y="4492683"/>
            <a:ext cx="39881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" b="1" dirty="0">
                <a:cs typeface="Aharoni" pitchFamily="2" charset="-79"/>
              </a:rPr>
              <a:t>Рынок</a:t>
            </a:r>
          </a:p>
        </p:txBody>
      </p:sp>
      <p:pic>
        <p:nvPicPr>
          <p:cNvPr id="69" name="Picture 2" descr="C:\Users\b05frv\Desktop\1548893.png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2928" y="4898167"/>
            <a:ext cx="380052" cy="4117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0" name="TextBox 69"/>
          <p:cNvSpPr txBox="1"/>
          <p:nvPr/>
        </p:nvSpPr>
        <p:spPr>
          <a:xfrm>
            <a:off x="4173186" y="5295299"/>
            <a:ext cx="39881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" b="1" dirty="0">
                <a:cs typeface="Aharoni" pitchFamily="2" charset="-79"/>
              </a:rPr>
              <a:t>Рынок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2418302" y="2331534"/>
            <a:ext cx="38793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b="1" dirty="0">
                <a:solidFill>
                  <a:srgbClr val="ED1B34"/>
                </a:solidFill>
                <a:cs typeface="Aharoni" pitchFamily="2" charset="-79"/>
              </a:rPr>
              <a:t>8,5%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2890520" y="2331534"/>
            <a:ext cx="80653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b="1" dirty="0">
                <a:solidFill>
                  <a:srgbClr val="ED1B34"/>
                </a:solidFill>
                <a:cs typeface="Aharoni" pitchFamily="2" charset="-79"/>
              </a:rPr>
              <a:t>9,6%</a:t>
            </a:r>
            <a:r>
              <a:rPr lang="en-US" sz="800" b="1" dirty="0">
                <a:solidFill>
                  <a:srgbClr val="ED1B34"/>
                </a:solidFill>
                <a:cs typeface="Aharoni" pitchFamily="2" charset="-79"/>
              </a:rPr>
              <a:t>/</a:t>
            </a:r>
            <a:r>
              <a:rPr lang="ru-RU" sz="800" b="1" dirty="0">
                <a:solidFill>
                  <a:srgbClr val="ED1B34"/>
                </a:solidFill>
                <a:cs typeface="Aharoni" pitchFamily="2" charset="-79"/>
              </a:rPr>
              <a:t>10,6</a:t>
            </a:r>
            <a:r>
              <a:rPr lang="ru-RU" sz="800" b="1" dirty="0" smtClean="0">
                <a:solidFill>
                  <a:srgbClr val="ED1B34"/>
                </a:solidFill>
                <a:cs typeface="Aharoni" pitchFamily="2" charset="-79"/>
              </a:rPr>
              <a:t>%**</a:t>
            </a:r>
            <a:endParaRPr lang="ru-RU" sz="800" b="1" dirty="0">
              <a:solidFill>
                <a:srgbClr val="ED1B34"/>
              </a:solidFill>
              <a:cs typeface="Aharoni" pitchFamily="2" charset="-79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3555210" y="2331534"/>
            <a:ext cx="52481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b="1" dirty="0">
                <a:solidFill>
                  <a:srgbClr val="ED1B34"/>
                </a:solidFill>
                <a:cs typeface="Aharoni" pitchFamily="2" charset="-79"/>
              </a:rPr>
              <a:t>1-5%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2425669" y="3534958"/>
            <a:ext cx="45791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b="1" dirty="0">
                <a:solidFill>
                  <a:srgbClr val="ED1B34"/>
                </a:solidFill>
                <a:cs typeface="Aharoni" pitchFamily="2" charset="-79"/>
              </a:rPr>
              <a:t>8,5%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2897887" y="3534958"/>
            <a:ext cx="79916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b="1" dirty="0" smtClean="0">
                <a:solidFill>
                  <a:srgbClr val="ED1B34"/>
                </a:solidFill>
                <a:cs typeface="Aharoni" pitchFamily="2" charset="-79"/>
              </a:rPr>
              <a:t>9,1%</a:t>
            </a:r>
            <a:r>
              <a:rPr lang="en-US" sz="800" b="1" dirty="0">
                <a:solidFill>
                  <a:srgbClr val="ED1B34"/>
                </a:solidFill>
                <a:cs typeface="Aharoni" pitchFamily="2" charset="-79"/>
              </a:rPr>
              <a:t>/</a:t>
            </a:r>
            <a:r>
              <a:rPr lang="ru-RU" sz="800" b="1" dirty="0" smtClean="0">
                <a:solidFill>
                  <a:srgbClr val="ED1B34"/>
                </a:solidFill>
                <a:cs typeface="Aharoni" pitchFamily="2" charset="-79"/>
              </a:rPr>
              <a:t>10,1%</a:t>
            </a:r>
            <a:endParaRPr lang="ru-RU" sz="800" b="1" dirty="0">
              <a:solidFill>
                <a:srgbClr val="ED1B34"/>
              </a:solidFill>
              <a:cs typeface="Aharoni" pitchFamily="2" charset="-79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3562577" y="3534958"/>
            <a:ext cx="52481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b="1" dirty="0">
                <a:solidFill>
                  <a:srgbClr val="ED1B34"/>
                </a:solidFill>
                <a:cs typeface="Aharoni" pitchFamily="2" charset="-79"/>
              </a:rPr>
              <a:t>1-5%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2418302" y="4581708"/>
            <a:ext cx="46528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b="1" dirty="0">
                <a:solidFill>
                  <a:srgbClr val="ED1B34"/>
                </a:solidFill>
                <a:cs typeface="Aharoni" pitchFamily="2" charset="-79"/>
              </a:rPr>
              <a:t>8,5%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2890521" y="4581708"/>
            <a:ext cx="80653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b="1" dirty="0">
                <a:solidFill>
                  <a:srgbClr val="ED1B34"/>
                </a:solidFill>
                <a:cs typeface="Aharoni" pitchFamily="2" charset="-79"/>
              </a:rPr>
              <a:t>9,6%</a:t>
            </a:r>
            <a:r>
              <a:rPr lang="en-US" sz="800" b="1" dirty="0">
                <a:solidFill>
                  <a:srgbClr val="ED1B34"/>
                </a:solidFill>
                <a:cs typeface="Aharoni" pitchFamily="2" charset="-79"/>
              </a:rPr>
              <a:t>/</a:t>
            </a:r>
            <a:r>
              <a:rPr lang="ru-RU" sz="800" b="1" dirty="0">
                <a:solidFill>
                  <a:srgbClr val="ED1B34"/>
                </a:solidFill>
                <a:cs typeface="Aharoni" pitchFamily="2" charset="-79"/>
              </a:rPr>
              <a:t>10,6%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3555210" y="4581708"/>
            <a:ext cx="52481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b="1" dirty="0">
                <a:solidFill>
                  <a:srgbClr val="ED1B34"/>
                </a:solidFill>
                <a:cs typeface="Aharoni" pitchFamily="2" charset="-79"/>
              </a:rPr>
              <a:t>1-5%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2883585" y="5391142"/>
            <a:ext cx="87813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b="1" dirty="0" smtClean="0">
                <a:solidFill>
                  <a:srgbClr val="ED1B34"/>
                </a:solidFill>
                <a:cs typeface="Aharoni" pitchFamily="2" charset="-79"/>
              </a:rPr>
              <a:t>9,</a:t>
            </a:r>
            <a:r>
              <a:rPr lang="en-US" sz="800" b="1" dirty="0" smtClean="0">
                <a:solidFill>
                  <a:srgbClr val="ED1B34"/>
                </a:solidFill>
                <a:cs typeface="Aharoni" pitchFamily="2" charset="-79"/>
              </a:rPr>
              <a:t>1</a:t>
            </a:r>
            <a:r>
              <a:rPr lang="ru-RU" sz="800" b="1" dirty="0" smtClean="0">
                <a:solidFill>
                  <a:srgbClr val="ED1B34"/>
                </a:solidFill>
                <a:cs typeface="Aharoni" pitchFamily="2" charset="-79"/>
              </a:rPr>
              <a:t>%</a:t>
            </a:r>
            <a:r>
              <a:rPr lang="en-US" sz="800" b="1" dirty="0">
                <a:solidFill>
                  <a:srgbClr val="ED1B34"/>
                </a:solidFill>
                <a:cs typeface="Aharoni" pitchFamily="2" charset="-79"/>
              </a:rPr>
              <a:t>/</a:t>
            </a:r>
            <a:r>
              <a:rPr lang="ru-RU" sz="800" b="1" dirty="0">
                <a:solidFill>
                  <a:srgbClr val="ED1B34"/>
                </a:solidFill>
                <a:cs typeface="Aharoni" pitchFamily="2" charset="-79"/>
              </a:rPr>
              <a:t>10,6%</a:t>
            </a:r>
          </a:p>
        </p:txBody>
      </p:sp>
      <p:sp>
        <p:nvSpPr>
          <p:cNvPr id="138" name="Прямоугольник 137"/>
          <p:cNvSpPr/>
          <p:nvPr/>
        </p:nvSpPr>
        <p:spPr>
          <a:xfrm>
            <a:off x="7430164" y="1590466"/>
            <a:ext cx="1706984" cy="4555093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wrap="square">
            <a:spAutoFit/>
          </a:bodyPr>
          <a:lstStyle/>
          <a:p>
            <a:pPr lvl="0" defTabSz="914400">
              <a:defRPr/>
            </a:pPr>
            <a:r>
              <a:rPr lang="ru-RU" sz="1000" i="1" dirty="0">
                <a:solidFill>
                  <a:srgbClr val="ED1B34"/>
                </a:solidFill>
                <a:latin typeface="Arial" charset="0"/>
                <a:ea typeface="Arial" charset="0"/>
                <a:cs typeface="Arial" charset="0"/>
              </a:rPr>
              <a:t>помимо ценовых </a:t>
            </a:r>
            <a:r>
              <a:rPr lang="ru-RU" sz="1000" i="1" dirty="0" smtClean="0">
                <a:solidFill>
                  <a:srgbClr val="ED1B34"/>
                </a:solidFill>
                <a:latin typeface="Arial" charset="0"/>
                <a:ea typeface="Arial" charset="0"/>
                <a:cs typeface="Arial" charset="0"/>
              </a:rPr>
              <a:t>преференций (процентная ставка 8,5% годовых) </a:t>
            </a:r>
            <a:r>
              <a:rPr lang="ru-RU" sz="1000" i="1" u="sng" dirty="0" smtClean="0">
                <a:solidFill>
                  <a:srgbClr val="ED1B34"/>
                </a:solidFill>
                <a:latin typeface="Arial" charset="0"/>
                <a:ea typeface="Arial" charset="0"/>
                <a:cs typeface="Arial" charset="0"/>
              </a:rPr>
              <a:t>могут применяться</a:t>
            </a:r>
            <a:r>
              <a:rPr lang="ru-RU" sz="1000" i="1" dirty="0" smtClean="0">
                <a:solidFill>
                  <a:srgbClr val="ED1B34"/>
                </a:solidFill>
                <a:latin typeface="Arial" charset="0"/>
                <a:ea typeface="Arial" charset="0"/>
                <a:cs typeface="Arial" charset="0"/>
              </a:rPr>
              <a:t>:</a:t>
            </a:r>
            <a:endParaRPr lang="ru-RU" sz="1000" i="1" dirty="0">
              <a:solidFill>
                <a:srgbClr val="ED1B34"/>
              </a:solidFill>
              <a:latin typeface="Arial" charset="0"/>
              <a:ea typeface="Arial" charset="0"/>
              <a:cs typeface="Arial" charset="0"/>
            </a:endParaRPr>
          </a:p>
          <a:p>
            <a:pPr lvl="0" defTabSz="914400">
              <a:defRPr/>
            </a:pPr>
            <a:endParaRPr lang="ru-RU" sz="1000" i="1" dirty="0">
              <a:solidFill>
                <a:srgbClr val="ED1B34"/>
              </a:solidFill>
              <a:latin typeface="Arial" charset="0"/>
              <a:ea typeface="Arial" charset="0"/>
              <a:cs typeface="Arial" charset="0"/>
            </a:endParaRPr>
          </a:p>
          <a:p>
            <a:pPr marL="171450" lvl="0" indent="-171450" defTabSz="914400">
              <a:buFont typeface="Wingdings" pitchFamily="2" charset="2"/>
              <a:buChar char="ü"/>
              <a:defRPr/>
            </a:pPr>
            <a:r>
              <a:rPr lang="ru-RU" sz="1000" i="1" dirty="0">
                <a:solidFill>
                  <a:srgbClr val="ED1B34"/>
                </a:solidFill>
                <a:latin typeface="Arial" charset="0"/>
                <a:ea typeface="Arial" charset="0"/>
                <a:cs typeface="Arial" charset="0"/>
              </a:rPr>
              <a:t>льготы по собственному участию в инвестиционном. проекте (10-15%),</a:t>
            </a:r>
          </a:p>
          <a:p>
            <a:pPr lvl="0" defTabSz="914400">
              <a:defRPr/>
            </a:pPr>
            <a:endParaRPr lang="ru-RU" sz="1000" i="1" dirty="0">
              <a:solidFill>
                <a:srgbClr val="ED1B34"/>
              </a:solidFill>
              <a:latin typeface="Arial" charset="0"/>
              <a:ea typeface="Arial" charset="0"/>
              <a:cs typeface="Arial" charset="0"/>
            </a:endParaRPr>
          </a:p>
          <a:p>
            <a:pPr marL="171450" lvl="0" indent="-171450" defTabSz="914400">
              <a:buFont typeface="Wingdings" pitchFamily="2" charset="2"/>
              <a:buChar char="ü"/>
              <a:defRPr/>
            </a:pPr>
            <a:r>
              <a:rPr lang="ru-RU" sz="1000" i="1" dirty="0">
                <a:solidFill>
                  <a:srgbClr val="ED1B34"/>
                </a:solidFill>
                <a:latin typeface="Arial" charset="0"/>
                <a:ea typeface="Arial" charset="0"/>
                <a:cs typeface="Arial" charset="0"/>
              </a:rPr>
              <a:t>возможность погашения части (до 50%) суммы основного долга в конце срока,</a:t>
            </a:r>
          </a:p>
          <a:p>
            <a:pPr marL="171450" lvl="0" indent="-171450" defTabSz="914400">
              <a:buFont typeface="Wingdings" pitchFamily="2" charset="2"/>
              <a:buChar char="ü"/>
              <a:defRPr/>
            </a:pPr>
            <a:endParaRPr lang="ru-RU" sz="1000" i="1" dirty="0">
              <a:solidFill>
                <a:srgbClr val="ED1B34"/>
              </a:solidFill>
              <a:latin typeface="Arial" charset="0"/>
              <a:ea typeface="Arial" charset="0"/>
              <a:cs typeface="Arial" charset="0"/>
            </a:endParaRPr>
          </a:p>
          <a:p>
            <a:pPr marL="171450" lvl="0" indent="-171450" defTabSz="914400">
              <a:buFont typeface="Wingdings" pitchFamily="2" charset="2"/>
              <a:buChar char="ü"/>
              <a:defRPr/>
            </a:pPr>
            <a:r>
              <a:rPr lang="ru-RU" sz="1000" i="1" dirty="0">
                <a:solidFill>
                  <a:srgbClr val="ED1B34"/>
                </a:solidFill>
                <a:latin typeface="Arial" charset="0"/>
                <a:ea typeface="Arial" charset="0"/>
                <a:cs typeface="Arial" charset="0"/>
              </a:rPr>
              <a:t>возможность оформления </a:t>
            </a:r>
            <a:r>
              <a:rPr lang="ru-RU" sz="1000" i="1" dirty="0" err="1">
                <a:solidFill>
                  <a:srgbClr val="ED1B34"/>
                </a:solidFill>
                <a:latin typeface="Arial" charset="0"/>
                <a:ea typeface="Arial" charset="0"/>
                <a:cs typeface="Arial" charset="0"/>
              </a:rPr>
              <a:t>недообеспеченных</a:t>
            </a:r>
            <a:r>
              <a:rPr lang="ru-RU" sz="1000" i="1" dirty="0">
                <a:solidFill>
                  <a:srgbClr val="ED1B34"/>
                </a:solidFill>
                <a:latin typeface="Arial" charset="0"/>
                <a:ea typeface="Arial" charset="0"/>
                <a:cs typeface="Arial" charset="0"/>
              </a:rPr>
              <a:t> сделок (50-70% обеспечения) под рыночную </a:t>
            </a:r>
            <a:r>
              <a:rPr lang="ru-RU" sz="1000" i="1" dirty="0" smtClean="0">
                <a:solidFill>
                  <a:srgbClr val="ED1B34"/>
                </a:solidFill>
                <a:latin typeface="Arial" charset="0"/>
                <a:ea typeface="Arial" charset="0"/>
                <a:cs typeface="Arial" charset="0"/>
              </a:rPr>
              <a:t>ставку,</a:t>
            </a:r>
          </a:p>
          <a:p>
            <a:pPr marL="171450" lvl="0" indent="-171450" defTabSz="914400">
              <a:buFont typeface="Wingdings" pitchFamily="2" charset="2"/>
              <a:buChar char="ü"/>
              <a:defRPr/>
            </a:pPr>
            <a:endParaRPr lang="ru-RU" sz="1000" i="1" dirty="0">
              <a:solidFill>
                <a:srgbClr val="ED1B34"/>
              </a:solidFill>
              <a:latin typeface="Arial" charset="0"/>
              <a:ea typeface="Arial" charset="0"/>
              <a:cs typeface="Arial" charset="0"/>
            </a:endParaRPr>
          </a:p>
          <a:p>
            <a:pPr marL="171450" lvl="0" indent="-171450" defTabSz="914400">
              <a:buFont typeface="Wingdings" pitchFamily="2" charset="2"/>
              <a:buChar char="ü"/>
              <a:defRPr/>
            </a:pPr>
            <a:r>
              <a:rPr lang="ru-RU" sz="1000" i="1" dirty="0">
                <a:solidFill>
                  <a:srgbClr val="ED1B34"/>
                </a:solidFill>
                <a:latin typeface="Arial" charset="0"/>
                <a:ea typeface="Arial" charset="0"/>
                <a:cs typeface="Arial" charset="0"/>
              </a:rPr>
              <a:t>б</a:t>
            </a:r>
            <a:r>
              <a:rPr lang="ru-RU" sz="1000" i="1" dirty="0" smtClean="0">
                <a:solidFill>
                  <a:srgbClr val="ED1B34"/>
                </a:solidFill>
                <a:latin typeface="Arial" charset="0"/>
                <a:ea typeface="Arial" charset="0"/>
                <a:cs typeface="Arial" charset="0"/>
              </a:rPr>
              <a:t>олее простой процесс рассмотрения заявок…</a:t>
            </a:r>
            <a:endParaRPr lang="ru-RU" sz="1000" i="1" dirty="0">
              <a:solidFill>
                <a:srgbClr val="ED1B34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4835463" y="1981169"/>
            <a:ext cx="89969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" b="1" dirty="0">
                <a:cs typeface="Aharoni" pitchFamily="2" charset="-79"/>
              </a:rPr>
              <a:t>Сельхозкооперация</a:t>
            </a:r>
          </a:p>
        </p:txBody>
      </p:sp>
      <p:sp>
        <p:nvSpPr>
          <p:cNvPr id="139" name="TextBox 138"/>
          <p:cNvSpPr txBox="1"/>
          <p:nvPr/>
        </p:nvSpPr>
        <p:spPr>
          <a:xfrm>
            <a:off x="5571354" y="1988840"/>
            <a:ext cx="38028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" b="1" dirty="0">
                <a:cs typeface="Aharoni" pitchFamily="2" charset="-79"/>
              </a:rPr>
              <a:t>ДФО</a:t>
            </a:r>
          </a:p>
        </p:txBody>
      </p:sp>
      <p:sp>
        <p:nvSpPr>
          <p:cNvPr id="141" name="TextBox 140"/>
          <p:cNvSpPr txBox="1"/>
          <p:nvPr/>
        </p:nvSpPr>
        <p:spPr>
          <a:xfrm>
            <a:off x="5937033" y="1988840"/>
            <a:ext cx="61282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" b="1" dirty="0">
                <a:cs typeface="Aharoni" pitchFamily="2" charset="-79"/>
              </a:rPr>
              <a:t>Моногорода</a:t>
            </a:r>
          </a:p>
        </p:txBody>
      </p:sp>
      <p:sp>
        <p:nvSpPr>
          <p:cNvPr id="142" name="TextBox 141"/>
          <p:cNvSpPr txBox="1"/>
          <p:nvPr/>
        </p:nvSpPr>
        <p:spPr>
          <a:xfrm>
            <a:off x="5031127" y="2524254"/>
            <a:ext cx="52574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" b="1" dirty="0">
                <a:cs typeface="Aharoni" pitchFamily="2" charset="-79"/>
              </a:rPr>
              <a:t>Газели</a:t>
            </a:r>
          </a:p>
        </p:txBody>
      </p:sp>
      <p:sp>
        <p:nvSpPr>
          <p:cNvPr id="143" name="TextBox 142"/>
          <p:cNvSpPr txBox="1"/>
          <p:nvPr/>
        </p:nvSpPr>
        <p:spPr>
          <a:xfrm>
            <a:off x="5486356" y="2543515"/>
            <a:ext cx="52574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" b="1" dirty="0">
                <a:cs typeface="Aharoni" pitchFamily="2" charset="-79"/>
              </a:rPr>
              <a:t>Женщины</a:t>
            </a:r>
          </a:p>
        </p:txBody>
      </p:sp>
      <p:sp>
        <p:nvSpPr>
          <p:cNvPr id="144" name="TextBox 143"/>
          <p:cNvSpPr txBox="1"/>
          <p:nvPr/>
        </p:nvSpPr>
        <p:spPr>
          <a:xfrm>
            <a:off x="6024113" y="2538563"/>
            <a:ext cx="52574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" b="1" dirty="0">
                <a:cs typeface="Aharoni" pitchFamily="2" charset="-79"/>
              </a:rPr>
              <a:t>Спорт</a:t>
            </a:r>
          </a:p>
        </p:txBody>
      </p:sp>
      <p:sp>
        <p:nvSpPr>
          <p:cNvPr id="145" name="TextBox 144"/>
          <p:cNvSpPr txBox="1"/>
          <p:nvPr/>
        </p:nvSpPr>
        <p:spPr>
          <a:xfrm>
            <a:off x="4835463" y="3212976"/>
            <a:ext cx="89969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" b="1" dirty="0">
                <a:cs typeface="Aharoni" pitchFamily="2" charset="-79"/>
              </a:rPr>
              <a:t>Сельхозкооперация</a:t>
            </a:r>
          </a:p>
        </p:txBody>
      </p:sp>
      <p:sp>
        <p:nvSpPr>
          <p:cNvPr id="146" name="TextBox 145"/>
          <p:cNvSpPr txBox="1"/>
          <p:nvPr/>
        </p:nvSpPr>
        <p:spPr>
          <a:xfrm>
            <a:off x="5571354" y="3220647"/>
            <a:ext cx="38028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" b="1" dirty="0">
                <a:cs typeface="Aharoni" pitchFamily="2" charset="-79"/>
              </a:rPr>
              <a:t>ДФО</a:t>
            </a:r>
          </a:p>
        </p:txBody>
      </p:sp>
      <p:sp>
        <p:nvSpPr>
          <p:cNvPr id="147" name="TextBox 146"/>
          <p:cNvSpPr txBox="1"/>
          <p:nvPr/>
        </p:nvSpPr>
        <p:spPr>
          <a:xfrm>
            <a:off x="5818701" y="3220647"/>
            <a:ext cx="7820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" b="1" dirty="0">
                <a:cs typeface="Aharoni" pitchFamily="2" charset="-79"/>
              </a:rPr>
              <a:t>Серебряный бизнес</a:t>
            </a:r>
          </a:p>
        </p:txBody>
      </p:sp>
      <p:sp>
        <p:nvSpPr>
          <p:cNvPr id="148" name="TextBox 147"/>
          <p:cNvSpPr txBox="1"/>
          <p:nvPr/>
        </p:nvSpPr>
        <p:spPr>
          <a:xfrm>
            <a:off x="6468785" y="3220647"/>
            <a:ext cx="61282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" b="1" dirty="0">
                <a:cs typeface="Aharoni" pitchFamily="2" charset="-79"/>
              </a:rPr>
              <a:t>Моногорода</a:t>
            </a:r>
          </a:p>
        </p:txBody>
      </p:sp>
      <p:sp>
        <p:nvSpPr>
          <p:cNvPr id="149" name="TextBox 148"/>
          <p:cNvSpPr txBox="1"/>
          <p:nvPr/>
        </p:nvSpPr>
        <p:spPr>
          <a:xfrm>
            <a:off x="5044355" y="3729129"/>
            <a:ext cx="52574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" b="1" dirty="0">
                <a:cs typeface="Aharoni" pitchFamily="2" charset="-79"/>
              </a:rPr>
              <a:t>Газели</a:t>
            </a:r>
          </a:p>
        </p:txBody>
      </p:sp>
      <p:sp>
        <p:nvSpPr>
          <p:cNvPr id="150" name="TextBox 149"/>
          <p:cNvSpPr txBox="1"/>
          <p:nvPr/>
        </p:nvSpPr>
        <p:spPr>
          <a:xfrm>
            <a:off x="5499583" y="3748390"/>
            <a:ext cx="52574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" b="1" dirty="0">
                <a:cs typeface="Aharoni" pitchFamily="2" charset="-79"/>
              </a:rPr>
              <a:t>Женщины</a:t>
            </a:r>
          </a:p>
        </p:txBody>
      </p:sp>
      <p:sp>
        <p:nvSpPr>
          <p:cNvPr id="151" name="TextBox 150"/>
          <p:cNvSpPr txBox="1"/>
          <p:nvPr/>
        </p:nvSpPr>
        <p:spPr>
          <a:xfrm>
            <a:off x="6018107" y="3743438"/>
            <a:ext cx="52574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" b="1" dirty="0">
                <a:cs typeface="Aharoni" pitchFamily="2" charset="-79"/>
              </a:rPr>
              <a:t>Спорт</a:t>
            </a:r>
          </a:p>
        </p:txBody>
      </p:sp>
      <p:sp>
        <p:nvSpPr>
          <p:cNvPr id="152" name="TextBox 151"/>
          <p:cNvSpPr txBox="1"/>
          <p:nvPr/>
        </p:nvSpPr>
        <p:spPr>
          <a:xfrm>
            <a:off x="6408692" y="3719591"/>
            <a:ext cx="102147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" b="1" dirty="0">
                <a:cs typeface="Aharoni" pitchFamily="2" charset="-79"/>
              </a:rPr>
              <a:t>Семейный бизнес</a:t>
            </a:r>
          </a:p>
        </p:txBody>
      </p:sp>
      <p:sp>
        <p:nvSpPr>
          <p:cNvPr id="153" name="TextBox 152"/>
          <p:cNvSpPr txBox="1"/>
          <p:nvPr/>
        </p:nvSpPr>
        <p:spPr>
          <a:xfrm>
            <a:off x="5986300" y="4551847"/>
            <a:ext cx="52574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" b="1" dirty="0">
                <a:cs typeface="Aharoni" pitchFamily="2" charset="-79"/>
              </a:rPr>
              <a:t>Спорт</a:t>
            </a:r>
          </a:p>
        </p:txBody>
      </p:sp>
      <p:sp>
        <p:nvSpPr>
          <p:cNvPr id="154" name="TextBox 153"/>
          <p:cNvSpPr txBox="1"/>
          <p:nvPr/>
        </p:nvSpPr>
        <p:spPr>
          <a:xfrm>
            <a:off x="5419887" y="5370430"/>
            <a:ext cx="63053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" b="1" dirty="0">
                <a:cs typeface="Aharoni" pitchFamily="2" charset="-79"/>
              </a:rPr>
              <a:t>Опция «911»</a:t>
            </a:r>
          </a:p>
        </p:txBody>
      </p:sp>
      <p:sp>
        <p:nvSpPr>
          <p:cNvPr id="155" name="TextBox 154"/>
          <p:cNvSpPr txBox="1"/>
          <p:nvPr/>
        </p:nvSpPr>
        <p:spPr>
          <a:xfrm>
            <a:off x="5524468" y="6034368"/>
            <a:ext cx="38028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" b="1" dirty="0">
                <a:cs typeface="Aharoni" pitchFamily="2" charset="-79"/>
              </a:rPr>
              <a:t>ДФО</a:t>
            </a:r>
          </a:p>
        </p:txBody>
      </p:sp>
      <p:sp>
        <p:nvSpPr>
          <p:cNvPr id="156" name="TextBox 155"/>
          <p:cNvSpPr txBox="1"/>
          <p:nvPr/>
        </p:nvSpPr>
        <p:spPr>
          <a:xfrm>
            <a:off x="6432585" y="6034855"/>
            <a:ext cx="61282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" b="1" dirty="0">
                <a:cs typeface="Aharoni" pitchFamily="2" charset="-79"/>
              </a:rPr>
              <a:t>Моногорода</a:t>
            </a:r>
          </a:p>
        </p:txBody>
      </p:sp>
      <p:cxnSp>
        <p:nvCxnSpPr>
          <p:cNvPr id="157" name="Прямая со стрелкой 156"/>
          <p:cNvCxnSpPr/>
          <p:nvPr/>
        </p:nvCxnSpPr>
        <p:spPr>
          <a:xfrm flipV="1">
            <a:off x="7164289" y="2193831"/>
            <a:ext cx="243778" cy="6260"/>
          </a:xfrm>
          <a:prstGeom prst="straightConnector1">
            <a:avLst/>
          </a:prstGeom>
          <a:ln w="25400">
            <a:solidFill>
              <a:srgbClr val="0072B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Прямая со стрелкой 157"/>
          <p:cNvCxnSpPr/>
          <p:nvPr/>
        </p:nvCxnSpPr>
        <p:spPr>
          <a:xfrm flipV="1">
            <a:off x="7164289" y="3566756"/>
            <a:ext cx="243778" cy="6260"/>
          </a:xfrm>
          <a:prstGeom prst="straightConnector1">
            <a:avLst/>
          </a:prstGeom>
          <a:ln w="25400">
            <a:solidFill>
              <a:srgbClr val="0072B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Прямая со стрелкой 158"/>
          <p:cNvCxnSpPr/>
          <p:nvPr/>
        </p:nvCxnSpPr>
        <p:spPr>
          <a:xfrm flipV="1">
            <a:off x="7164289" y="4380787"/>
            <a:ext cx="243778" cy="6260"/>
          </a:xfrm>
          <a:prstGeom prst="straightConnector1">
            <a:avLst/>
          </a:prstGeom>
          <a:ln w="25400">
            <a:solidFill>
              <a:srgbClr val="0072B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Прямая со стрелкой 159"/>
          <p:cNvCxnSpPr/>
          <p:nvPr/>
        </p:nvCxnSpPr>
        <p:spPr>
          <a:xfrm flipV="1">
            <a:off x="7164289" y="5210183"/>
            <a:ext cx="243778" cy="6260"/>
          </a:xfrm>
          <a:prstGeom prst="straightConnector1">
            <a:avLst/>
          </a:prstGeom>
          <a:ln w="25400">
            <a:solidFill>
              <a:srgbClr val="0072B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Прямая со стрелкой 160"/>
          <p:cNvCxnSpPr/>
          <p:nvPr/>
        </p:nvCxnSpPr>
        <p:spPr>
          <a:xfrm flipV="1">
            <a:off x="7164289" y="5880125"/>
            <a:ext cx="243778" cy="6260"/>
          </a:xfrm>
          <a:prstGeom prst="straightConnector1">
            <a:avLst/>
          </a:prstGeom>
          <a:ln w="25400">
            <a:solidFill>
              <a:srgbClr val="0072B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Заголовок 1"/>
          <p:cNvSpPr txBox="1">
            <a:spLocks/>
          </p:cNvSpPr>
          <p:nvPr/>
        </p:nvSpPr>
        <p:spPr bwMode="auto">
          <a:xfrm>
            <a:off x="118583" y="6381328"/>
            <a:ext cx="8574490" cy="432048"/>
          </a:xfrm>
          <a:prstGeom prst="rect">
            <a:avLst/>
          </a:prstGeom>
          <a:ln w="12700">
            <a:solidFill>
              <a:schemeClr val="bg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80805" tIns="40403" rIns="80805" bIns="40403" rtlCol="0" anchor="ctr">
            <a:noAutofit/>
          </a:bodyPr>
          <a:lstStyle>
            <a:lvl1pPr algn="ctr" defTabSz="1072689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21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pPr algn="l"/>
            <a:r>
              <a:rPr lang="ru-RU" sz="800" dirty="0" smtClean="0">
                <a:latin typeface="Arial" pitchFamily="34" charset="0"/>
                <a:cs typeface="Arial" pitchFamily="34" charset="0"/>
              </a:rPr>
              <a:t>* – </a:t>
            </a:r>
            <a:r>
              <a:rPr lang="ru-RU" sz="800" dirty="0">
                <a:latin typeface="Arial" pitchFamily="34" charset="0"/>
                <a:cs typeface="Arial" pitchFamily="34" charset="0"/>
              </a:rPr>
              <a:t>соответствие целевым сегментам </a:t>
            </a:r>
            <a:r>
              <a:rPr lang="ru-RU" sz="800" dirty="0" smtClean="0">
                <a:latin typeface="Arial" pitchFamily="34" charset="0"/>
                <a:cs typeface="Arial" pitchFamily="34" charset="0"/>
              </a:rPr>
              <a:t>определяется </a:t>
            </a:r>
            <a:r>
              <a:rPr lang="ru-RU" sz="800" dirty="0">
                <a:latin typeface="Arial" pitchFamily="34" charset="0"/>
                <a:cs typeface="Arial" pitchFamily="34" charset="0"/>
              </a:rPr>
              <a:t>на основании </a:t>
            </a:r>
            <a:r>
              <a:rPr lang="ru-RU" sz="800" dirty="0" smtClean="0">
                <a:latin typeface="Arial" pitchFamily="34" charset="0"/>
                <a:cs typeface="Arial" pitchFamily="34" charset="0"/>
              </a:rPr>
              <a:t>чек-листа</a:t>
            </a:r>
          </a:p>
          <a:p>
            <a:pPr algn="l"/>
            <a:r>
              <a:rPr lang="ru-RU" sz="800" dirty="0">
                <a:latin typeface="Arial" pitchFamily="34" charset="0"/>
                <a:cs typeface="Arial" pitchFamily="34" charset="0"/>
              </a:rPr>
              <a:t>** – </a:t>
            </a:r>
            <a:r>
              <a:rPr lang="ru-RU" sz="800" dirty="0" smtClean="0">
                <a:latin typeface="Arial" pitchFamily="34" charset="0"/>
                <a:cs typeface="Arial" pitchFamily="34" charset="0"/>
              </a:rPr>
              <a:t>для приоритетных и неприоритетных отраслей в рамках Программы стимулирования кредитования субъектов МСП, см. Приложение 3</a:t>
            </a:r>
            <a:endParaRPr lang="ru-RU" sz="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2" descr="C:\Users\b05frv\Desktop\iceberg.png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1659" y="2142425"/>
            <a:ext cx="390284" cy="422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4" name="TextBox 123"/>
          <p:cNvSpPr txBox="1"/>
          <p:nvPr/>
        </p:nvSpPr>
        <p:spPr>
          <a:xfrm>
            <a:off x="6366661" y="2524254"/>
            <a:ext cx="6616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" b="1" dirty="0">
                <a:cs typeface="Aharoni" pitchFamily="2" charset="-79"/>
              </a:rPr>
              <a:t>Северный завоз</a:t>
            </a:r>
          </a:p>
        </p:txBody>
      </p:sp>
      <p:pic>
        <p:nvPicPr>
          <p:cNvPr id="125" name="Picture 2" descr="C:\Users\b05frv\Downloads\rocket.png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6039" y="1675915"/>
            <a:ext cx="293563" cy="3180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6" name="TextBox 125"/>
          <p:cNvSpPr txBox="1"/>
          <p:nvPr/>
        </p:nvSpPr>
        <p:spPr>
          <a:xfrm>
            <a:off x="6505574" y="1988840"/>
            <a:ext cx="52574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" b="1" dirty="0" err="1">
                <a:cs typeface="Aharoni" pitchFamily="2" charset="-79"/>
              </a:rPr>
              <a:t>Стартапы</a:t>
            </a:r>
            <a:endParaRPr lang="ru-RU" sz="600" b="1" dirty="0">
              <a:cs typeface="Aharoni" pitchFamily="2" charset="-79"/>
            </a:endParaRPr>
          </a:p>
        </p:txBody>
      </p:sp>
      <p:pic>
        <p:nvPicPr>
          <p:cNvPr id="127" name="Picture 2" descr="C:\Users\b05frv\Downloads\rocket.png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946" y="2870476"/>
            <a:ext cx="293563" cy="3180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8" name="TextBox 127"/>
          <p:cNvSpPr txBox="1"/>
          <p:nvPr/>
        </p:nvSpPr>
        <p:spPr>
          <a:xfrm>
            <a:off x="6960482" y="3212976"/>
            <a:ext cx="52574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" b="1" dirty="0" err="1">
                <a:cs typeface="Aharoni" pitchFamily="2" charset="-79"/>
              </a:rPr>
              <a:t>Стартапы</a:t>
            </a:r>
            <a:endParaRPr lang="ru-RU" sz="600" b="1" dirty="0">
              <a:cs typeface="Aharoni" pitchFamily="2" charset="-79"/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5827890" y="6032322"/>
            <a:ext cx="8818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" b="1" dirty="0" smtClean="0">
                <a:cs typeface="Aharoni" pitchFamily="2" charset="-79"/>
              </a:rPr>
              <a:t>Мама предприниматель</a:t>
            </a:r>
            <a:endParaRPr lang="ru-RU" sz="600" b="1" dirty="0">
              <a:cs typeface="Aharoni" pitchFamily="2" charset="-79"/>
            </a:endParaRPr>
          </a:p>
        </p:txBody>
      </p:sp>
      <p:pic>
        <p:nvPicPr>
          <p:cNvPr id="5" name="Picture 2" descr="C:\Users\b05frv\Desktop\maternity.png"/>
          <p:cNvPicPr>
            <a:picLocks noChangeAspect="1" noChangeArrowheads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4113" y="5685513"/>
            <a:ext cx="365779" cy="396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9" name="Freeform 5"/>
          <p:cNvSpPr/>
          <p:nvPr/>
        </p:nvSpPr>
        <p:spPr>
          <a:xfrm>
            <a:off x="137430" y="116632"/>
            <a:ext cx="8686063" cy="504056"/>
          </a:xfrm>
          <a:custGeom>
            <a:avLst/>
            <a:gdLst>
              <a:gd name="connsiteX0" fmla="*/ 0 w 1929407"/>
              <a:gd name="connsiteY0" fmla="*/ 128630 h 771763"/>
              <a:gd name="connsiteX1" fmla="*/ 128630 w 1929407"/>
              <a:gd name="connsiteY1" fmla="*/ 0 h 771763"/>
              <a:gd name="connsiteX2" fmla="*/ 321568 w 1929407"/>
              <a:gd name="connsiteY2" fmla="*/ 0 h 771763"/>
              <a:gd name="connsiteX3" fmla="*/ 321568 w 1929407"/>
              <a:gd name="connsiteY3" fmla="*/ 0 h 771763"/>
              <a:gd name="connsiteX4" fmla="*/ 803920 w 1929407"/>
              <a:gd name="connsiteY4" fmla="*/ 0 h 771763"/>
              <a:gd name="connsiteX5" fmla="*/ 1800777 w 1929407"/>
              <a:gd name="connsiteY5" fmla="*/ 0 h 771763"/>
              <a:gd name="connsiteX6" fmla="*/ 1929407 w 1929407"/>
              <a:gd name="connsiteY6" fmla="*/ 128630 h 771763"/>
              <a:gd name="connsiteX7" fmla="*/ 1929407 w 1929407"/>
              <a:gd name="connsiteY7" fmla="*/ 450195 h 771763"/>
              <a:gd name="connsiteX8" fmla="*/ 1929407 w 1929407"/>
              <a:gd name="connsiteY8" fmla="*/ 450195 h 771763"/>
              <a:gd name="connsiteX9" fmla="*/ 1929407 w 1929407"/>
              <a:gd name="connsiteY9" fmla="*/ 643136 h 771763"/>
              <a:gd name="connsiteX10" fmla="*/ 1929407 w 1929407"/>
              <a:gd name="connsiteY10" fmla="*/ 643133 h 771763"/>
              <a:gd name="connsiteX11" fmla="*/ 1800777 w 1929407"/>
              <a:gd name="connsiteY11" fmla="*/ 771763 h 771763"/>
              <a:gd name="connsiteX12" fmla="*/ 803920 w 1929407"/>
              <a:gd name="connsiteY12" fmla="*/ 771763 h 771763"/>
              <a:gd name="connsiteX13" fmla="*/ 562750 w 1929407"/>
              <a:gd name="connsiteY13" fmla="*/ 868233 h 771763"/>
              <a:gd name="connsiteX14" fmla="*/ 321568 w 1929407"/>
              <a:gd name="connsiteY14" fmla="*/ 771763 h 771763"/>
              <a:gd name="connsiteX15" fmla="*/ 128630 w 1929407"/>
              <a:gd name="connsiteY15" fmla="*/ 771763 h 771763"/>
              <a:gd name="connsiteX16" fmla="*/ 0 w 1929407"/>
              <a:gd name="connsiteY16" fmla="*/ 643133 h 771763"/>
              <a:gd name="connsiteX17" fmla="*/ 0 w 1929407"/>
              <a:gd name="connsiteY17" fmla="*/ 643136 h 771763"/>
              <a:gd name="connsiteX18" fmla="*/ 0 w 1929407"/>
              <a:gd name="connsiteY18" fmla="*/ 450195 h 771763"/>
              <a:gd name="connsiteX19" fmla="*/ 0 w 1929407"/>
              <a:gd name="connsiteY19" fmla="*/ 450195 h 771763"/>
              <a:gd name="connsiteX20" fmla="*/ 0 w 1929407"/>
              <a:gd name="connsiteY20" fmla="*/ 128630 h 771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929407" h="771763">
                <a:moveTo>
                  <a:pt x="0" y="128630"/>
                </a:moveTo>
                <a:cubicBezTo>
                  <a:pt x="0" y="57590"/>
                  <a:pt x="57590" y="0"/>
                  <a:pt x="128630" y="0"/>
                </a:cubicBezTo>
                <a:lnTo>
                  <a:pt x="321568" y="0"/>
                </a:lnTo>
                <a:lnTo>
                  <a:pt x="321568" y="0"/>
                </a:lnTo>
                <a:lnTo>
                  <a:pt x="803920" y="0"/>
                </a:lnTo>
                <a:lnTo>
                  <a:pt x="1800777" y="0"/>
                </a:lnTo>
                <a:cubicBezTo>
                  <a:pt x="1871817" y="0"/>
                  <a:pt x="1929407" y="57590"/>
                  <a:pt x="1929407" y="128630"/>
                </a:cubicBezTo>
                <a:lnTo>
                  <a:pt x="1929407" y="450195"/>
                </a:lnTo>
                <a:lnTo>
                  <a:pt x="1929407" y="450195"/>
                </a:lnTo>
                <a:lnTo>
                  <a:pt x="1929407" y="643136"/>
                </a:lnTo>
                <a:lnTo>
                  <a:pt x="1929407" y="643133"/>
                </a:lnTo>
                <a:cubicBezTo>
                  <a:pt x="1929407" y="714173"/>
                  <a:pt x="1871817" y="771763"/>
                  <a:pt x="1800777" y="771763"/>
                </a:cubicBezTo>
                <a:lnTo>
                  <a:pt x="803920" y="771763"/>
                </a:lnTo>
                <a:lnTo>
                  <a:pt x="562750" y="868233"/>
                </a:lnTo>
                <a:lnTo>
                  <a:pt x="321568" y="771763"/>
                </a:lnTo>
                <a:lnTo>
                  <a:pt x="128630" y="771763"/>
                </a:lnTo>
                <a:cubicBezTo>
                  <a:pt x="57590" y="771763"/>
                  <a:pt x="0" y="714173"/>
                  <a:pt x="0" y="643133"/>
                </a:cubicBezTo>
                <a:lnTo>
                  <a:pt x="0" y="643136"/>
                </a:lnTo>
                <a:lnTo>
                  <a:pt x="0" y="450195"/>
                </a:lnTo>
                <a:lnTo>
                  <a:pt x="0" y="450195"/>
                </a:lnTo>
                <a:lnTo>
                  <a:pt x="0" y="128630"/>
                </a:lnTo>
                <a:close/>
              </a:path>
            </a:pathLst>
          </a:custGeom>
          <a:solidFill>
            <a:srgbClr val="F37065"/>
          </a:solidFill>
          <a:ln w="19050"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65690" tIns="110826" rIns="165690" bIns="110826" spcCol="1270" anchor="ctr"/>
          <a:lstStyle/>
          <a:p>
            <a:pPr defTabSz="80010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Специальные продукты в рамках базовых продуктов</a:t>
            </a:r>
            <a:endParaRPr lang="en-US" sz="1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6814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271725"/>
              </p:ext>
            </p:extLst>
          </p:nvPr>
        </p:nvGraphicFramePr>
        <p:xfrm>
          <a:off x="185051" y="873204"/>
          <a:ext cx="8773898" cy="51227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8192"/>
                <a:gridCol w="704570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>
                          <a:latin typeface="Arial" pitchFamily="34" charset="0"/>
                          <a:cs typeface="Arial" pitchFamily="34" charset="0"/>
                        </a:rPr>
                        <a:t>Направление</a:t>
                      </a:r>
                      <a:endParaRPr lang="ru-RU" sz="10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>
                    <a:solidFill>
                      <a:srgbClr val="0072B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>
                          <a:latin typeface="Arial" pitchFamily="34" charset="0"/>
                          <a:cs typeface="Arial" pitchFamily="34" charset="0"/>
                        </a:rPr>
                        <a:t>Критерии</a:t>
                      </a:r>
                      <a:endParaRPr lang="ru-RU" sz="10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406" marR="84406">
                    <a:solidFill>
                      <a:srgbClr val="0072BC"/>
                    </a:solidFill>
                  </a:tcPr>
                </a:tc>
              </a:tr>
              <a:tr h="380608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Дальневосточный федеральный округ</a:t>
                      </a:r>
                    </a:p>
                  </a:txBody>
                  <a:tcPr marL="63305" marR="6330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Субъект МСП зарегистрирован на территории Дальневосточного федерального округа</a:t>
                      </a:r>
                    </a:p>
                  </a:txBody>
                  <a:tcPr marL="63305" marR="63305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err="1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Монопрофильные</a:t>
                      </a:r>
                      <a:r>
                        <a:rPr lang="ru-RU" sz="105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муниципальные подразделения (моногорода)</a:t>
                      </a:r>
                    </a:p>
                  </a:txBody>
                  <a:tcPr marL="63305" marR="6330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Субъект МСП зарегистрирован или осуществляет свою деятельность на территории </a:t>
                      </a:r>
                      <a:r>
                        <a:rPr lang="ru-RU" sz="1050" dirty="0" err="1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монопрофильного</a:t>
                      </a:r>
                      <a:r>
                        <a:rPr lang="ru-RU" sz="105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муниципального подразделения (моногорода)</a:t>
                      </a:r>
                    </a:p>
                  </a:txBody>
                  <a:tcPr marL="63305" marR="63305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Сельскохозяйственная кооперация</a:t>
                      </a:r>
                    </a:p>
                  </a:txBody>
                  <a:tcPr marL="63305" marR="6330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Субъект МСП является сельскохозяйственным производственным или потребительским кооперативом или членом сельскохозяйственного потребительского кооператива – крестьянским (фермерским) хозяйством</a:t>
                      </a:r>
                    </a:p>
                  </a:txBody>
                  <a:tcPr marL="63305" marR="63305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Женское предпринимательство</a:t>
                      </a:r>
                    </a:p>
                  </a:txBody>
                  <a:tcPr marL="63305" marR="6330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Субъект МСП является 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или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обществом с ограниченной ответственностью, при условии, что единоличным исполнительным органом такой организации является женщина – гражданка РФ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и/или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- 50% и более долей в уставном капитале организации принадлежит физическим лицам – женщинам, являющимся гражданами РФ, 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или 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Субъект МСП является индивидуальным предпринимателем–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женщиной, гражданкой РФ.</a:t>
                      </a:r>
                    </a:p>
                  </a:txBody>
                  <a:tcPr marL="63305" marR="63305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algn="just" defTabSz="1072689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kern="120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Серебряный бизнес</a:t>
                      </a:r>
                    </a:p>
                  </a:txBody>
                  <a:tcPr marL="63305" marR="63305" marT="0" marB="0" anchor="ctr"/>
                </a:tc>
                <a:tc>
                  <a:txBody>
                    <a:bodyPr/>
                    <a:lstStyle/>
                    <a:p>
                      <a:pPr marL="0" algn="just" defTabSz="1072689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kern="120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Индивидуальные предприниматели в возрасте не менее 45 лет и не более 65 лет или юридические лица, при условии, что единоличным исполнительным органом такого юридического лица является гражданин (-ка) РФ в возрасте не менее 45 лет и не более 65 лет и 50% и более долей в уставном капитале этой организации принадлежит указанному гражданину (-</a:t>
                      </a:r>
                      <a:r>
                        <a:rPr lang="ru-RU" sz="1050" kern="1200" dirty="0" err="1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ке</a:t>
                      </a:r>
                      <a:r>
                        <a:rPr lang="ru-RU" sz="1050" kern="120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) РФ.</a:t>
                      </a:r>
                    </a:p>
                    <a:p>
                      <a:pPr marL="0" algn="just" defTabSz="1072689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kern="120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или</a:t>
                      </a:r>
                    </a:p>
                    <a:p>
                      <a:pPr marL="0" algn="just" defTabSz="1072689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kern="120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субъект МСП, соответствующий любому из перечисленных </a:t>
                      </a:r>
                      <a:r>
                        <a:rPr lang="ru-RU" sz="1050" kern="1200" dirty="0" smtClean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условий:</a:t>
                      </a:r>
                      <a:endParaRPr lang="en-US" sz="1050" kern="1200" dirty="0" smtClean="0">
                        <a:solidFill>
                          <a:srgbClr val="4D4D4D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0" algn="just" defTabSz="1072689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50" kern="1200" dirty="0" smtClean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</a:t>
                      </a:r>
                      <a:r>
                        <a:rPr lang="en-US" sz="1050" kern="1200" baseline="0" dirty="0" smtClean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ru-RU" sz="1050" kern="1200" dirty="0" smtClean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доля </a:t>
                      </a:r>
                      <a:r>
                        <a:rPr lang="ru-RU" sz="1050" kern="120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сотрудников в возрасте от 45 лет в штате субъекта МСП превышает 30% от общего числа сотрудников в штате субъекта МСП на дату подачи кредитной заявки;</a:t>
                      </a:r>
                    </a:p>
                    <a:p>
                      <a:pPr marL="0" algn="just" defTabSz="1072689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50" kern="1200" dirty="0" smtClean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 </a:t>
                      </a:r>
                      <a:r>
                        <a:rPr lang="ru-RU" sz="1050" kern="1200" dirty="0" smtClean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доля </a:t>
                      </a:r>
                      <a:r>
                        <a:rPr lang="ru-RU" sz="1050" kern="120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сотрудников в возрасте от 45 лет, принятых субъектом МСП на работу в течение последних двух лет до даты подачи кредитной заявки, превышает 30% от общего числа сотрудников субъекта МСП, принятых им на работу в течение этого периода.</a:t>
                      </a:r>
                    </a:p>
                  </a:txBody>
                  <a:tcPr marL="63305" marR="63305" marT="0" marB="0"/>
                </a:tc>
              </a:tr>
            </a:tbl>
          </a:graphicData>
        </a:graphic>
      </p:graphicFrame>
      <p:sp>
        <p:nvSpPr>
          <p:cNvPr id="5" name="Freeform 5"/>
          <p:cNvSpPr/>
          <p:nvPr/>
        </p:nvSpPr>
        <p:spPr>
          <a:xfrm>
            <a:off x="137430" y="188640"/>
            <a:ext cx="8755049" cy="504056"/>
          </a:xfrm>
          <a:custGeom>
            <a:avLst/>
            <a:gdLst>
              <a:gd name="connsiteX0" fmla="*/ 0 w 1929407"/>
              <a:gd name="connsiteY0" fmla="*/ 128630 h 771763"/>
              <a:gd name="connsiteX1" fmla="*/ 128630 w 1929407"/>
              <a:gd name="connsiteY1" fmla="*/ 0 h 771763"/>
              <a:gd name="connsiteX2" fmla="*/ 321568 w 1929407"/>
              <a:gd name="connsiteY2" fmla="*/ 0 h 771763"/>
              <a:gd name="connsiteX3" fmla="*/ 321568 w 1929407"/>
              <a:gd name="connsiteY3" fmla="*/ 0 h 771763"/>
              <a:gd name="connsiteX4" fmla="*/ 803920 w 1929407"/>
              <a:gd name="connsiteY4" fmla="*/ 0 h 771763"/>
              <a:gd name="connsiteX5" fmla="*/ 1800777 w 1929407"/>
              <a:gd name="connsiteY5" fmla="*/ 0 h 771763"/>
              <a:gd name="connsiteX6" fmla="*/ 1929407 w 1929407"/>
              <a:gd name="connsiteY6" fmla="*/ 128630 h 771763"/>
              <a:gd name="connsiteX7" fmla="*/ 1929407 w 1929407"/>
              <a:gd name="connsiteY7" fmla="*/ 450195 h 771763"/>
              <a:gd name="connsiteX8" fmla="*/ 1929407 w 1929407"/>
              <a:gd name="connsiteY8" fmla="*/ 450195 h 771763"/>
              <a:gd name="connsiteX9" fmla="*/ 1929407 w 1929407"/>
              <a:gd name="connsiteY9" fmla="*/ 643136 h 771763"/>
              <a:gd name="connsiteX10" fmla="*/ 1929407 w 1929407"/>
              <a:gd name="connsiteY10" fmla="*/ 643133 h 771763"/>
              <a:gd name="connsiteX11" fmla="*/ 1800777 w 1929407"/>
              <a:gd name="connsiteY11" fmla="*/ 771763 h 771763"/>
              <a:gd name="connsiteX12" fmla="*/ 803920 w 1929407"/>
              <a:gd name="connsiteY12" fmla="*/ 771763 h 771763"/>
              <a:gd name="connsiteX13" fmla="*/ 562750 w 1929407"/>
              <a:gd name="connsiteY13" fmla="*/ 868233 h 771763"/>
              <a:gd name="connsiteX14" fmla="*/ 321568 w 1929407"/>
              <a:gd name="connsiteY14" fmla="*/ 771763 h 771763"/>
              <a:gd name="connsiteX15" fmla="*/ 128630 w 1929407"/>
              <a:gd name="connsiteY15" fmla="*/ 771763 h 771763"/>
              <a:gd name="connsiteX16" fmla="*/ 0 w 1929407"/>
              <a:gd name="connsiteY16" fmla="*/ 643133 h 771763"/>
              <a:gd name="connsiteX17" fmla="*/ 0 w 1929407"/>
              <a:gd name="connsiteY17" fmla="*/ 643136 h 771763"/>
              <a:gd name="connsiteX18" fmla="*/ 0 w 1929407"/>
              <a:gd name="connsiteY18" fmla="*/ 450195 h 771763"/>
              <a:gd name="connsiteX19" fmla="*/ 0 w 1929407"/>
              <a:gd name="connsiteY19" fmla="*/ 450195 h 771763"/>
              <a:gd name="connsiteX20" fmla="*/ 0 w 1929407"/>
              <a:gd name="connsiteY20" fmla="*/ 128630 h 771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929407" h="771763">
                <a:moveTo>
                  <a:pt x="0" y="128630"/>
                </a:moveTo>
                <a:cubicBezTo>
                  <a:pt x="0" y="57590"/>
                  <a:pt x="57590" y="0"/>
                  <a:pt x="128630" y="0"/>
                </a:cubicBezTo>
                <a:lnTo>
                  <a:pt x="321568" y="0"/>
                </a:lnTo>
                <a:lnTo>
                  <a:pt x="321568" y="0"/>
                </a:lnTo>
                <a:lnTo>
                  <a:pt x="803920" y="0"/>
                </a:lnTo>
                <a:lnTo>
                  <a:pt x="1800777" y="0"/>
                </a:lnTo>
                <a:cubicBezTo>
                  <a:pt x="1871817" y="0"/>
                  <a:pt x="1929407" y="57590"/>
                  <a:pt x="1929407" y="128630"/>
                </a:cubicBezTo>
                <a:lnTo>
                  <a:pt x="1929407" y="450195"/>
                </a:lnTo>
                <a:lnTo>
                  <a:pt x="1929407" y="450195"/>
                </a:lnTo>
                <a:lnTo>
                  <a:pt x="1929407" y="643136"/>
                </a:lnTo>
                <a:lnTo>
                  <a:pt x="1929407" y="643133"/>
                </a:lnTo>
                <a:cubicBezTo>
                  <a:pt x="1929407" y="714173"/>
                  <a:pt x="1871817" y="771763"/>
                  <a:pt x="1800777" y="771763"/>
                </a:cubicBezTo>
                <a:lnTo>
                  <a:pt x="803920" y="771763"/>
                </a:lnTo>
                <a:lnTo>
                  <a:pt x="562750" y="868233"/>
                </a:lnTo>
                <a:lnTo>
                  <a:pt x="321568" y="771763"/>
                </a:lnTo>
                <a:lnTo>
                  <a:pt x="128630" y="771763"/>
                </a:lnTo>
                <a:cubicBezTo>
                  <a:pt x="57590" y="771763"/>
                  <a:pt x="0" y="714173"/>
                  <a:pt x="0" y="643133"/>
                </a:cubicBezTo>
                <a:lnTo>
                  <a:pt x="0" y="643136"/>
                </a:lnTo>
                <a:lnTo>
                  <a:pt x="0" y="450195"/>
                </a:lnTo>
                <a:lnTo>
                  <a:pt x="0" y="450195"/>
                </a:lnTo>
                <a:lnTo>
                  <a:pt x="0" y="128630"/>
                </a:lnTo>
                <a:close/>
              </a:path>
            </a:pathLst>
          </a:custGeom>
          <a:solidFill>
            <a:srgbClr val="F37065"/>
          </a:solidFill>
          <a:ln w="19050"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65690" tIns="110826" rIns="165690" bIns="110826" spcCol="1270" anchor="ctr"/>
          <a:lstStyle/>
          <a:p>
            <a:pPr defTabSz="80010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Критерии отнесения к приоритетным направлениям</a:t>
            </a:r>
            <a:endParaRPr lang="en-US" sz="1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5802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7025400"/>
              </p:ext>
            </p:extLst>
          </p:nvPr>
        </p:nvGraphicFramePr>
        <p:xfrm>
          <a:off x="185051" y="873204"/>
          <a:ext cx="8773898" cy="5679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5254"/>
                <a:gridCol w="7178644"/>
              </a:tblGrid>
              <a:tr h="370840">
                <a:tc>
                  <a:txBody>
                    <a:bodyPr/>
                    <a:lstStyle/>
                    <a:p>
                      <a:pPr marL="0" algn="ctr" defTabSz="1072689" rtl="0" eaLnBrk="1" latinLnBrk="0" hangingPunct="1"/>
                      <a:r>
                        <a:rPr lang="ru-RU" sz="1000" b="1" kern="120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Направление</a:t>
                      </a:r>
                      <a:endParaRPr lang="ru-RU" sz="1000" b="1" kern="1200" dirty="0">
                        <a:solidFill>
                          <a:schemeClr val="lt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>
                    <a:solidFill>
                      <a:srgbClr val="0072B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72689" rtl="0" eaLnBrk="1" latinLnBrk="0" hangingPunct="1"/>
                      <a:r>
                        <a:rPr lang="ru-RU" sz="1000" b="1" kern="120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Критерии</a:t>
                      </a:r>
                      <a:endParaRPr lang="ru-RU" sz="1000" b="1" kern="1200" dirty="0">
                        <a:solidFill>
                          <a:schemeClr val="lt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4406" marR="84406">
                    <a:solidFill>
                      <a:srgbClr val="0072BC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err="1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Стартапы</a:t>
                      </a:r>
                      <a:endParaRPr lang="ru-RU" sz="1000" b="0" dirty="0">
                        <a:solidFill>
                          <a:srgbClr val="4D4D4D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3305" marR="6330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Субъект МСП, с даты регистрации которого на дату обращения в Банк прошло не более 5 лет, или субъект МСП, который с даты государственной регистрации не осуществлял производство (реализацию услуги) или осуществлял в незначительном объеме. Деятельность субъекта МСП и (или) реализуемый проект соответствуют одному из следующих критериев: 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– реализуется в высокотехнологичных отраслях (информационные технологии, биотехнологии, робототехника, станкостроение, фармацевтика) и (или) в отраслях экономики, в которых реализуются приоритетные направления развития науки, технологий и техники в Российской Федерации, а также критические технологии Российской Федерации, утвержденные Указом Президента Российской Федерации от 7 июля 2011 г. № 899 «Об утверждении приоритетных направлений развития науки, технологий и техники в Российской Федерации и перечня критических технологий Российской Федерации»; 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– деятельность субъекта МСП или реализация проекта осуществляется в Приоритетных отраслях с использованием инноваций и (или) высоких технологий, позволяющих создать новый для рынка продукт или продукт с более высокими качественными характеристиками по сравнению с существующими аналогичными продуктами на рынке или </a:t>
                      </a:r>
                      <a:r>
                        <a:rPr lang="ru-RU" sz="1000" b="0" dirty="0" err="1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экспортно</a:t>
                      </a:r>
                      <a:r>
                        <a:rPr lang="ru-RU" sz="1000" b="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ориентированный импортозамещающий продукт; 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– деятельность субъекта МСП или реализуемый проект, осуществляемые в Приоритетных отраслях экономики, масштабируемы; ежегодный прирост выручки на протяжении последних трех лет, завершившихся на дату представления заявки на получение гарантии, составил не менее 20% или прогнозные данные финансовой модели реализуемого проекта подтверждают ежегодный прирост выручки не менее 20% на протяжении не менее 3 лет с момента завершения инвестиционной фазы проекта. 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Соответствие деятельности субъекта МСП и (или) реализуемого им проекта критериям отнесения к Стартапу подтверждается заключением организаций, оказывающих услуги по проведению научной, технической экспертизы, бизнес-экспертизы проектов субъектов МСП, в том числе в целях развития исследований, разработок субъектов МСП и коммерциализации их результатов.</a:t>
                      </a:r>
                    </a:p>
                  </a:txBody>
                  <a:tcPr marL="63305" marR="63305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Газели</a:t>
                      </a:r>
                    </a:p>
                  </a:txBody>
                  <a:tcPr marL="63305" marR="63305" marT="0" marB="0" anchor="ctr"/>
                </a:tc>
                <a:tc>
                  <a:txBody>
                    <a:bodyPr/>
                    <a:lstStyle/>
                    <a:p>
                      <a:pPr marL="0" marR="87630" indent="20638" algn="just" fontAlgn="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Субъект МСП должен соответствовать критериям отнесения к быстрорастущим инновационным, высокотехнологичным предприятиям, утвержденным Рабочей группой по вопросам оказания поддержки субъектам малого и среднего предпринимательства высокотехнологичных секторов экономики, в том числе внедряющим инновации, осуществляющим проекты в сфере импортозамещения и (или) производящим экспортную продукцию и услуги, созданной АО «Корпорация «МСП» и иными институтами развития, в том числе следующим критериям:</a:t>
                      </a:r>
                      <a:endParaRPr lang="ru-RU" sz="1000" b="0" dirty="0">
                        <a:solidFill>
                          <a:srgbClr val="4D4D4D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marR="87630" indent="20638" algn="just" fontAlgn="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000" b="0" dirty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– осуществление деятельности не менее 3 </a:t>
                      </a:r>
                      <a:r>
                        <a:rPr lang="ru-RU" sz="1000" b="0" dirty="0" smtClean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лет;</a:t>
                      </a:r>
                      <a:endParaRPr lang="en-US" sz="1000" b="0" dirty="0" smtClean="0">
                        <a:solidFill>
                          <a:srgbClr val="4D4D4D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0" marR="87630" indent="20638" algn="just" fontAlgn="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000" b="0" dirty="0" smtClean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– деятельность субъекта МСП осуществляется в Приоритетных отраслях экономики и обеспечивает ежегодный прирост выручки не менее 20% на протяжении последних трех лет, завершившихся на дату представления заявки на получение гарантии,</a:t>
                      </a:r>
                      <a:r>
                        <a:rPr lang="ru-RU" sz="1000" b="0" baseline="0" dirty="0" smtClean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ru-RU" sz="1000" b="0" dirty="0" smtClean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имеет по данным бухгалтерской отчетности за последний календарный год положительный финансовый результат;</a:t>
                      </a:r>
                      <a:r>
                        <a:rPr lang="ru-RU" sz="1000" b="0" baseline="0" dirty="0" smtClean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ru-RU" sz="1000" b="0" dirty="0" smtClean="0">
                          <a:solidFill>
                            <a:srgbClr val="4D4D4D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имеет по данным бухгалтерской отчетности за последний календарный год положительные чистые активы</a:t>
                      </a:r>
                      <a:endParaRPr lang="ru-RU" sz="1000" b="0" dirty="0">
                        <a:solidFill>
                          <a:srgbClr val="4D4D4D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3305" marR="63305" marT="0" marB="0"/>
                </a:tc>
              </a:tr>
            </a:tbl>
          </a:graphicData>
        </a:graphic>
      </p:graphicFrame>
      <p:sp>
        <p:nvSpPr>
          <p:cNvPr id="5" name="Freeform 5"/>
          <p:cNvSpPr/>
          <p:nvPr/>
        </p:nvSpPr>
        <p:spPr>
          <a:xfrm>
            <a:off x="137430" y="188640"/>
            <a:ext cx="8755049" cy="504056"/>
          </a:xfrm>
          <a:custGeom>
            <a:avLst/>
            <a:gdLst>
              <a:gd name="connsiteX0" fmla="*/ 0 w 1929407"/>
              <a:gd name="connsiteY0" fmla="*/ 128630 h 771763"/>
              <a:gd name="connsiteX1" fmla="*/ 128630 w 1929407"/>
              <a:gd name="connsiteY1" fmla="*/ 0 h 771763"/>
              <a:gd name="connsiteX2" fmla="*/ 321568 w 1929407"/>
              <a:gd name="connsiteY2" fmla="*/ 0 h 771763"/>
              <a:gd name="connsiteX3" fmla="*/ 321568 w 1929407"/>
              <a:gd name="connsiteY3" fmla="*/ 0 h 771763"/>
              <a:gd name="connsiteX4" fmla="*/ 803920 w 1929407"/>
              <a:gd name="connsiteY4" fmla="*/ 0 h 771763"/>
              <a:gd name="connsiteX5" fmla="*/ 1800777 w 1929407"/>
              <a:gd name="connsiteY5" fmla="*/ 0 h 771763"/>
              <a:gd name="connsiteX6" fmla="*/ 1929407 w 1929407"/>
              <a:gd name="connsiteY6" fmla="*/ 128630 h 771763"/>
              <a:gd name="connsiteX7" fmla="*/ 1929407 w 1929407"/>
              <a:gd name="connsiteY7" fmla="*/ 450195 h 771763"/>
              <a:gd name="connsiteX8" fmla="*/ 1929407 w 1929407"/>
              <a:gd name="connsiteY8" fmla="*/ 450195 h 771763"/>
              <a:gd name="connsiteX9" fmla="*/ 1929407 w 1929407"/>
              <a:gd name="connsiteY9" fmla="*/ 643136 h 771763"/>
              <a:gd name="connsiteX10" fmla="*/ 1929407 w 1929407"/>
              <a:gd name="connsiteY10" fmla="*/ 643133 h 771763"/>
              <a:gd name="connsiteX11" fmla="*/ 1800777 w 1929407"/>
              <a:gd name="connsiteY11" fmla="*/ 771763 h 771763"/>
              <a:gd name="connsiteX12" fmla="*/ 803920 w 1929407"/>
              <a:gd name="connsiteY12" fmla="*/ 771763 h 771763"/>
              <a:gd name="connsiteX13" fmla="*/ 562750 w 1929407"/>
              <a:gd name="connsiteY13" fmla="*/ 868233 h 771763"/>
              <a:gd name="connsiteX14" fmla="*/ 321568 w 1929407"/>
              <a:gd name="connsiteY14" fmla="*/ 771763 h 771763"/>
              <a:gd name="connsiteX15" fmla="*/ 128630 w 1929407"/>
              <a:gd name="connsiteY15" fmla="*/ 771763 h 771763"/>
              <a:gd name="connsiteX16" fmla="*/ 0 w 1929407"/>
              <a:gd name="connsiteY16" fmla="*/ 643133 h 771763"/>
              <a:gd name="connsiteX17" fmla="*/ 0 w 1929407"/>
              <a:gd name="connsiteY17" fmla="*/ 643136 h 771763"/>
              <a:gd name="connsiteX18" fmla="*/ 0 w 1929407"/>
              <a:gd name="connsiteY18" fmla="*/ 450195 h 771763"/>
              <a:gd name="connsiteX19" fmla="*/ 0 w 1929407"/>
              <a:gd name="connsiteY19" fmla="*/ 450195 h 771763"/>
              <a:gd name="connsiteX20" fmla="*/ 0 w 1929407"/>
              <a:gd name="connsiteY20" fmla="*/ 128630 h 771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929407" h="771763">
                <a:moveTo>
                  <a:pt x="0" y="128630"/>
                </a:moveTo>
                <a:cubicBezTo>
                  <a:pt x="0" y="57590"/>
                  <a:pt x="57590" y="0"/>
                  <a:pt x="128630" y="0"/>
                </a:cubicBezTo>
                <a:lnTo>
                  <a:pt x="321568" y="0"/>
                </a:lnTo>
                <a:lnTo>
                  <a:pt x="321568" y="0"/>
                </a:lnTo>
                <a:lnTo>
                  <a:pt x="803920" y="0"/>
                </a:lnTo>
                <a:lnTo>
                  <a:pt x="1800777" y="0"/>
                </a:lnTo>
                <a:cubicBezTo>
                  <a:pt x="1871817" y="0"/>
                  <a:pt x="1929407" y="57590"/>
                  <a:pt x="1929407" y="128630"/>
                </a:cubicBezTo>
                <a:lnTo>
                  <a:pt x="1929407" y="450195"/>
                </a:lnTo>
                <a:lnTo>
                  <a:pt x="1929407" y="450195"/>
                </a:lnTo>
                <a:lnTo>
                  <a:pt x="1929407" y="643136"/>
                </a:lnTo>
                <a:lnTo>
                  <a:pt x="1929407" y="643133"/>
                </a:lnTo>
                <a:cubicBezTo>
                  <a:pt x="1929407" y="714173"/>
                  <a:pt x="1871817" y="771763"/>
                  <a:pt x="1800777" y="771763"/>
                </a:cubicBezTo>
                <a:lnTo>
                  <a:pt x="803920" y="771763"/>
                </a:lnTo>
                <a:lnTo>
                  <a:pt x="562750" y="868233"/>
                </a:lnTo>
                <a:lnTo>
                  <a:pt x="321568" y="771763"/>
                </a:lnTo>
                <a:lnTo>
                  <a:pt x="128630" y="771763"/>
                </a:lnTo>
                <a:cubicBezTo>
                  <a:pt x="57590" y="771763"/>
                  <a:pt x="0" y="714173"/>
                  <a:pt x="0" y="643133"/>
                </a:cubicBezTo>
                <a:lnTo>
                  <a:pt x="0" y="643136"/>
                </a:lnTo>
                <a:lnTo>
                  <a:pt x="0" y="450195"/>
                </a:lnTo>
                <a:lnTo>
                  <a:pt x="0" y="450195"/>
                </a:lnTo>
                <a:lnTo>
                  <a:pt x="0" y="128630"/>
                </a:lnTo>
                <a:close/>
              </a:path>
            </a:pathLst>
          </a:custGeom>
          <a:solidFill>
            <a:srgbClr val="F37065"/>
          </a:solidFill>
          <a:ln w="19050"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65690" tIns="110826" rIns="165690" bIns="110826" spcCol="1270" anchor="ctr"/>
          <a:lstStyle/>
          <a:p>
            <a:pPr defTabSz="80010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Критерии отнесения к приоритетным направлениям</a:t>
            </a:r>
            <a:endParaRPr lang="en-US" sz="1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2947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4904</TotalTime>
  <Words>2056</Words>
  <Application>Microsoft Office PowerPoint</Application>
  <PresentationFormat>Экран (4:3)</PresentationFormat>
  <Paragraphs>284</Paragraphs>
  <Slides>14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1" baseType="lpstr">
      <vt:lpstr>Aharoni</vt:lpstr>
      <vt:lpstr>Arial</vt:lpstr>
      <vt:lpstr>Arial Narrow</vt:lpstr>
      <vt:lpstr>Calibri</vt:lpstr>
      <vt:lpstr>Times New Roman</vt:lpstr>
      <vt:lpstr>Wingdings</vt:lpstr>
      <vt:lpstr>Специальное оформление</vt:lpstr>
      <vt:lpstr>Инструменты поддержки малого и среднего предпринимательства</vt:lpstr>
      <vt:lpstr>О Банке</vt:lpstr>
      <vt:lpstr>Продукты Банка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Благодарим за внимание!  Акционерное общество «Российский Банк  поддержки малого и среднего  предпринимательства» (АО «МСП Банк»)  115035, Россия, г. Москва,  ул. Садовническая, дом 79   8 800 30 20 100  info@mspbank.ru   www.mspbank.ru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Bigcomp</dc:creator>
  <cp:lastModifiedBy>Дронов Игорь Леонидович</cp:lastModifiedBy>
  <cp:revision>246</cp:revision>
  <cp:lastPrinted>2017-11-27T08:27:26Z</cp:lastPrinted>
  <dcterms:created xsi:type="dcterms:W3CDTF">2017-08-03T13:00:25Z</dcterms:created>
  <dcterms:modified xsi:type="dcterms:W3CDTF">2019-08-15T04:14:13Z</dcterms:modified>
</cp:coreProperties>
</file>