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34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8"/>
  </p:notesMasterIdLst>
  <p:sldIdLst>
    <p:sldId id="267" r:id="rId2"/>
    <p:sldId id="268" r:id="rId3"/>
    <p:sldId id="269" r:id="rId4"/>
    <p:sldId id="371" r:id="rId5"/>
    <p:sldId id="375" r:id="rId6"/>
    <p:sldId id="383" r:id="rId7"/>
    <p:sldId id="384" r:id="rId8"/>
    <p:sldId id="385" r:id="rId9"/>
    <p:sldId id="392" r:id="rId10"/>
    <p:sldId id="393" r:id="rId11"/>
    <p:sldId id="373" r:id="rId12"/>
    <p:sldId id="391" r:id="rId13"/>
    <p:sldId id="413" r:id="rId14"/>
    <p:sldId id="409" r:id="rId15"/>
    <p:sldId id="412" r:id="rId16"/>
    <p:sldId id="399" r:id="rId17"/>
    <p:sldId id="400" r:id="rId18"/>
    <p:sldId id="410" r:id="rId19"/>
    <p:sldId id="401" r:id="rId20"/>
    <p:sldId id="408" r:id="rId21"/>
    <p:sldId id="377" r:id="rId22"/>
    <p:sldId id="402" r:id="rId23"/>
    <p:sldId id="403" r:id="rId24"/>
    <p:sldId id="404" r:id="rId25"/>
    <p:sldId id="406" r:id="rId26"/>
    <p:sldId id="374" r:id="rId27"/>
    <p:sldId id="395" r:id="rId28"/>
    <p:sldId id="388" r:id="rId29"/>
    <p:sldId id="387" r:id="rId30"/>
    <p:sldId id="381" r:id="rId31"/>
    <p:sldId id="359" r:id="rId32"/>
    <p:sldId id="286" r:id="rId33"/>
    <p:sldId id="363" r:id="rId34"/>
    <p:sldId id="360" r:id="rId35"/>
    <p:sldId id="361" r:id="rId36"/>
    <p:sldId id="362" r:id="rId37"/>
    <p:sldId id="357" r:id="rId38"/>
    <p:sldId id="334" r:id="rId39"/>
    <p:sldId id="396" r:id="rId40"/>
    <p:sldId id="335" r:id="rId41"/>
    <p:sldId id="342" r:id="rId42"/>
    <p:sldId id="343" r:id="rId43"/>
    <p:sldId id="332" r:id="rId44"/>
    <p:sldId id="330" r:id="rId45"/>
    <p:sldId id="328" r:id="rId46"/>
    <p:sldId id="327" r:id="rId47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69D813F9-F28E-0C44-A346-DEC14CF922E5}">
          <p14:sldIdLst>
            <p14:sldId id="267"/>
            <p14:sldId id="268"/>
            <p14:sldId id="269"/>
            <p14:sldId id="371"/>
            <p14:sldId id="375"/>
            <p14:sldId id="383"/>
            <p14:sldId id="384"/>
            <p14:sldId id="385"/>
            <p14:sldId id="392"/>
            <p14:sldId id="393"/>
            <p14:sldId id="373"/>
            <p14:sldId id="391"/>
            <p14:sldId id="413"/>
            <p14:sldId id="409"/>
            <p14:sldId id="412"/>
            <p14:sldId id="399"/>
            <p14:sldId id="400"/>
            <p14:sldId id="410"/>
            <p14:sldId id="401"/>
            <p14:sldId id="408"/>
            <p14:sldId id="377"/>
            <p14:sldId id="402"/>
            <p14:sldId id="403"/>
            <p14:sldId id="404"/>
            <p14:sldId id="406"/>
            <p14:sldId id="374"/>
            <p14:sldId id="395"/>
            <p14:sldId id="388"/>
            <p14:sldId id="387"/>
            <p14:sldId id="381"/>
            <p14:sldId id="359"/>
            <p14:sldId id="286"/>
            <p14:sldId id="363"/>
            <p14:sldId id="360"/>
            <p14:sldId id="361"/>
            <p14:sldId id="362"/>
            <p14:sldId id="357"/>
            <p14:sldId id="334"/>
            <p14:sldId id="396"/>
            <p14:sldId id="335"/>
            <p14:sldId id="342"/>
            <p14:sldId id="343"/>
            <p14:sldId id="332"/>
            <p14:sldId id="330"/>
            <p14:sldId id="328"/>
            <p14:sldId id="32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D1D1"/>
    <a:srgbClr val="4756A0"/>
    <a:srgbClr val="B1C1E4"/>
    <a:srgbClr val="B9B9B9"/>
    <a:srgbClr val="F1F1F1"/>
    <a:srgbClr val="A6A6A6"/>
    <a:srgbClr val="595959"/>
    <a:srgbClr val="FBFBFB"/>
    <a:srgbClr val="FCFCFC"/>
    <a:srgbClr val="FEFE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54"/>
    <p:restoredTop sz="94719"/>
  </p:normalViewPr>
  <p:slideViewPr>
    <p:cSldViewPr snapToGrid="0">
      <p:cViewPr varScale="1">
        <p:scale>
          <a:sx n="109" d="100"/>
          <a:sy n="109" d="100"/>
        </p:scale>
        <p:origin x="1404" y="108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6850039391194496"/>
          <c:y val="9.0156754660335875E-2"/>
          <c:w val="0.26130368841143758"/>
          <c:h val="0.8292279489049115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B1C1E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D536-F044-9683-AF306EA15244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D536-F044-9683-AF306EA15244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D536-F044-9683-AF306EA15244}"/>
              </c:ext>
            </c:extLst>
          </c:dPt>
          <c:dPt>
            <c:idx val="3"/>
            <c:invertIfNegative val="0"/>
            <c:bubble3D val="0"/>
            <c:spPr>
              <a:solidFill>
                <a:srgbClr val="4756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D536-F044-9683-AF306EA15244}"/>
              </c:ext>
            </c:extLst>
          </c:dPt>
          <c:dLbls>
            <c:dLbl>
              <c:idx val="3"/>
              <c:layout>
                <c:manualLayout>
                  <c:x val="0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536-F044-9683-AF306EA1524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rgbClr val="4756A0"/>
                    </a:solidFill>
                    <a:latin typeface="Arial Black" panose="020B0604020202020204" pitchFamily="34" charset="0"/>
                    <a:ea typeface="+mn-ea"/>
                    <a:cs typeface="Arial Black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прочие</c:v>
                </c:pt>
                <c:pt idx="1">
                  <c:v>здравохранение, соц. услуги</c:v>
                </c:pt>
                <c:pt idx="2">
                  <c:v>обеспечение электрической энергией, газом и паром; конденсирование воздуха</c:v>
                </c:pt>
                <c:pt idx="3">
                  <c:v>обрабатывающее производство</c:v>
                </c:pt>
              </c:strCache>
            </c:strRef>
          </c:cat>
          <c:val>
            <c:numRef>
              <c:f>Лист1!$B$2:$B$5</c:f>
              <c:numCache>
                <c:formatCode>0.00%</c:formatCode>
                <c:ptCount val="4"/>
                <c:pt idx="0">
                  <c:v>3.9E-2</c:v>
                </c:pt>
                <c:pt idx="1">
                  <c:v>1.7999999999999999E-2</c:v>
                </c:pt>
                <c:pt idx="2">
                  <c:v>4.5999999999999999E-2</c:v>
                </c:pt>
                <c:pt idx="3">
                  <c:v>0.89700000000000002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536-F044-9683-AF306EA1524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73888640"/>
        <c:axId val="173904256"/>
      </c:barChart>
      <c:catAx>
        <c:axId val="17388864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 algn="just">
              <a:defRPr sz="7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73904256"/>
        <c:crosses val="autoZero"/>
        <c:auto val="1"/>
        <c:lblAlgn val="ctr"/>
        <c:lblOffset val="100"/>
        <c:noMultiLvlLbl val="0"/>
      </c:catAx>
      <c:valAx>
        <c:axId val="173904256"/>
        <c:scaling>
          <c:orientation val="minMax"/>
        </c:scaling>
        <c:delete val="1"/>
        <c:axPos val="b"/>
        <c:numFmt formatCode="0.00%" sourceLinked="1"/>
        <c:majorTickMark val="none"/>
        <c:minorTickMark val="none"/>
        <c:tickLblPos val="nextTo"/>
        <c:crossAx val="1738886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278460460183083"/>
          <c:y val="0.17946189503711626"/>
          <c:w val="0.69833255363568891"/>
          <c:h val="0.66824759311484971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bg1">
                  <a:alpha val="75023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AB2-6441-9DFA-CB6BDEBE33B9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AB2-6441-9DFA-CB6BDEBE33B9}"/>
              </c:ext>
            </c:extLst>
          </c:dPt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AB2-6441-9DFA-CB6BDEBE33B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rgbClr val="4756A0"/>
                    </a:solidFill>
                    <a:latin typeface="Arial Black" panose="020B0604020202020204" pitchFamily="34" charset="0"/>
                    <a:ea typeface="+mn-ea"/>
                    <a:cs typeface="Arial Black" panose="020B0604020202020204" pitchFamily="34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реализовали свои проекты</c:v>
                </c:pt>
                <c:pt idx="1">
                  <c:v>не реализовали свои проекты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0.28999999999999998</c:v>
                </c:pt>
                <c:pt idx="1">
                  <c:v>0.71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AB2-6441-9DFA-CB6BDEBE33B9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631938309813412"/>
          <c:y val="0.18764965122671115"/>
          <c:w val="0.69089511819258098"/>
          <c:h val="0.49204759469882836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4756A0">
                  <a:alpha val="75023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979-6641-AAD1-E0472809C39F}"/>
              </c:ext>
            </c:extLst>
          </c:dPt>
          <c:dPt>
            <c:idx val="1"/>
            <c:bubble3D val="0"/>
            <c:spPr>
              <a:solidFill>
                <a:srgbClr val="4756A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6979-6641-AAD1-E0472809C39F}"/>
              </c:ext>
            </c:extLst>
          </c:dPt>
          <c:dPt>
            <c:idx val="2"/>
            <c:bubble3D val="0"/>
            <c:spPr>
              <a:solidFill>
                <a:srgbClr val="4756A0">
                  <a:alpha val="55312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6979-6641-AAD1-E0472809C39F}"/>
              </c:ext>
            </c:extLst>
          </c:dPt>
          <c:dPt>
            <c:idx val="3"/>
            <c:bubble3D val="0"/>
            <c:spPr>
              <a:solidFill>
                <a:srgbClr val="4756A0">
                  <a:alpha val="39658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979-6641-AAD1-E0472809C39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bg1"/>
                    </a:solidFill>
                    <a:latin typeface="Arial Black" panose="020B0604020202020204" pitchFamily="34" charset="0"/>
                    <a:ea typeface="+mn-ea"/>
                    <a:cs typeface="Arial Black" panose="020B0604020202020204" pitchFamily="34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Лист1!$A$2:$A$5</c:f>
              <c:strCache>
                <c:ptCount val="4"/>
                <c:pt idx="0">
                  <c:v>нет необходимости во взаимодействии</c:v>
                </c:pt>
                <c:pt idx="1">
                  <c:v>удовлетворены взаимодействием</c:v>
                </c:pt>
                <c:pt idx="2">
                  <c:v>частично удовлетворены взаимодействием</c:v>
                </c:pt>
                <c:pt idx="3">
                  <c:v>не удовлетворены взаимодействием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0.34</c:v>
                </c:pt>
                <c:pt idx="1">
                  <c:v>0.32</c:v>
                </c:pt>
                <c:pt idx="2">
                  <c:v>0.22</c:v>
                </c:pt>
                <c:pt idx="3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979-6641-AAD1-E0472809C39F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6.6476714905923676E-2"/>
          <c:y val="0.70479870102915176"/>
          <c:w val="0.86311546493034985"/>
          <c:h val="0.2312077410370027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3120621387412206"/>
          <c:y val="9.0156754660335875E-2"/>
          <c:w val="0.41854047734500277"/>
          <c:h val="0.8292279489049115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4756A0"/>
            </a:solidFill>
            <a:ln>
              <a:noFill/>
            </a:ln>
            <a:effectLst>
              <a:softEdge rad="0"/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rgbClr val="B1C1E4"/>
              </a:solidFill>
              <a:ln>
                <a:noFill/>
              </a:ln>
              <a:effectLst>
                <a:softEdge rad="0"/>
              </a:effectLst>
            </c:spPr>
            <c:extLst>
              <c:ext xmlns:c16="http://schemas.microsoft.com/office/drawing/2014/chart" uri="{C3380CC4-5D6E-409C-BE32-E72D297353CC}">
                <c16:uniqueId val="{00000001-74CC-7149-9EE5-F5E81176CC68}"/>
              </c:ext>
            </c:extLst>
          </c:dPt>
          <c:dPt>
            <c:idx val="1"/>
            <c:invertIfNegative val="0"/>
            <c:bubble3D val="0"/>
            <c:spPr>
              <a:solidFill>
                <a:srgbClr val="B1C1E4"/>
              </a:solidFill>
              <a:ln>
                <a:noFill/>
              </a:ln>
              <a:effectLst>
                <a:softEdge rad="0"/>
              </a:effectLst>
            </c:spPr>
            <c:extLst>
              <c:ext xmlns:c16="http://schemas.microsoft.com/office/drawing/2014/chart" uri="{C3380CC4-5D6E-409C-BE32-E72D297353CC}">
                <c16:uniqueId val="{00000003-74CC-7149-9EE5-F5E81176CC68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74CC-7149-9EE5-F5E81176CC6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rgbClr val="4756A0"/>
                    </a:solidFill>
                    <a:latin typeface="Arial Black" panose="020B0604020202020204" pitchFamily="34" charset="0"/>
                    <a:ea typeface="+mn-ea"/>
                    <a:cs typeface="Arial Black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малый и микро бизнес</c:v>
                </c:pt>
                <c:pt idx="1">
                  <c:v>средний бизес</c:v>
                </c:pt>
                <c:pt idx="2">
                  <c:v>крубный бизес</c:v>
                </c:pt>
              </c:strCache>
            </c:strRef>
          </c:cat>
          <c:val>
            <c:numRef>
              <c:f>Лист1!$B$2:$B$4</c:f>
              <c:numCache>
                <c:formatCode>#,##0\ [$₽-419]</c:formatCode>
                <c:ptCount val="3"/>
                <c:pt idx="0">
                  <c:v>33500</c:v>
                </c:pt>
                <c:pt idx="1">
                  <c:v>34475</c:v>
                </c:pt>
                <c:pt idx="2">
                  <c:v>42911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4CC-7149-9EE5-F5E81176CC6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74585344"/>
        <c:axId val="174597248"/>
      </c:barChart>
      <c:catAx>
        <c:axId val="17458534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 algn="just">
              <a:defRPr sz="7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74597248"/>
        <c:crosses val="autoZero"/>
        <c:auto val="1"/>
        <c:lblAlgn val="ctr"/>
        <c:lblOffset val="100"/>
        <c:noMultiLvlLbl val="0"/>
      </c:catAx>
      <c:valAx>
        <c:axId val="174597248"/>
        <c:scaling>
          <c:orientation val="minMax"/>
        </c:scaling>
        <c:delete val="1"/>
        <c:axPos val="b"/>
        <c:numFmt formatCode="#,##0\ [$₽-419]" sourceLinked="1"/>
        <c:majorTickMark val="none"/>
        <c:minorTickMark val="none"/>
        <c:tickLblPos val="nextTo"/>
        <c:crossAx val="1745853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"/>
          <c:y val="9.0156754660335875E-2"/>
          <c:w val="0.5"/>
          <c:h val="0.8292279489049115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B1C1E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6D2E-2D4B-B55A-631E22352E35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6D2E-2D4B-B55A-631E22352E35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6D2E-2D4B-B55A-631E22352E35}"/>
              </c:ext>
            </c:extLst>
          </c:dPt>
          <c:dPt>
            <c:idx val="3"/>
            <c:invertIfNegative val="0"/>
            <c:bubble3D val="0"/>
            <c:spPr>
              <a:solidFill>
                <a:srgbClr val="4756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D2E-2D4B-B55A-631E22352E35}"/>
              </c:ext>
            </c:extLst>
          </c:dPt>
          <c:dLbls>
            <c:dLbl>
              <c:idx val="3"/>
              <c:layout>
                <c:manualLayout>
                  <c:x val="0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D2E-2D4B-B55A-631E22352E3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rgbClr val="4756A0"/>
                    </a:solidFill>
                    <a:latin typeface="Arial Black" panose="020B0604020202020204" pitchFamily="34" charset="0"/>
                    <a:ea typeface="+mn-ea"/>
                    <a:cs typeface="Arial Black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сельское, лесное хозяйство, охота </c:v>
                </c:pt>
                <c:pt idx="1">
                  <c:v>ос. управление. соцобеспечение, безопасность</c:v>
                </c:pt>
                <c:pt idx="2">
                  <c:v>обеспечение электрической энергией, газом и паром</c:v>
                </c:pt>
                <c:pt idx="3">
                  <c:v>обрабатывающее производство</c:v>
                </c:pt>
              </c:strCache>
            </c:strRef>
          </c:cat>
          <c:val>
            <c:numRef>
              <c:f>Лист1!$B$2:$B$5</c:f>
              <c:numCache>
                <c:formatCode>#,##0\ [$₽-419]</c:formatCode>
                <c:ptCount val="4"/>
                <c:pt idx="0">
                  <c:v>35900</c:v>
                </c:pt>
                <c:pt idx="1">
                  <c:v>47194</c:v>
                </c:pt>
                <c:pt idx="2">
                  <c:v>48586</c:v>
                </c:pt>
                <c:pt idx="3">
                  <c:v>49590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D2E-2D4B-B55A-631E22352E3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13"/>
        <c:overlap val="-18"/>
        <c:axId val="174627072"/>
        <c:axId val="174634496"/>
      </c:barChart>
      <c:catAx>
        <c:axId val="1746270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 algn="just">
              <a:defRPr sz="7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74634496"/>
        <c:crosses val="autoZero"/>
        <c:auto val="1"/>
        <c:lblAlgn val="ctr"/>
        <c:lblOffset val="100"/>
        <c:noMultiLvlLbl val="0"/>
      </c:catAx>
      <c:valAx>
        <c:axId val="174634496"/>
        <c:scaling>
          <c:orientation val="minMax"/>
        </c:scaling>
        <c:delete val="1"/>
        <c:axPos val="b"/>
        <c:numFmt formatCode="#,##0\ [$₽-419]" sourceLinked="1"/>
        <c:majorTickMark val="none"/>
        <c:minorTickMark val="none"/>
        <c:tickLblPos val="nextTo"/>
        <c:crossAx val="1746270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521345193441841"/>
          <c:y val="1.0093565194484445E-2"/>
          <c:w val="0.6610892722345918"/>
          <c:h val="0.9674746077521266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4756A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7.0293673883382299E-2"/>
                  <c:y val="-1.0010983271383605E-1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B0B-BB48-8F4E-2B18E56A5E8D}"/>
                </c:ext>
              </c:extLst>
            </c:dLbl>
            <c:dLbl>
              <c:idx val="1"/>
              <c:layout>
                <c:manualLayout>
                  <c:x val="5.1191877043913835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B0B-BB48-8F4E-2B18E56A5E8D}"/>
                </c:ext>
              </c:extLst>
            </c:dLbl>
            <c:dLbl>
              <c:idx val="2"/>
              <c:layout>
                <c:manualLayout>
                  <c:x val="0.12759870344568686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B0B-BB48-8F4E-2B18E56A5E8D}"/>
                </c:ext>
              </c:extLst>
            </c:dLbl>
            <c:dLbl>
              <c:idx val="3"/>
              <c:layout>
                <c:manualLayout>
                  <c:x val="0.12759870344568686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B0B-BB48-8F4E-2B18E56A5E8D}"/>
                </c:ext>
              </c:extLst>
            </c:dLbl>
            <c:dLbl>
              <c:idx val="4"/>
              <c:layout>
                <c:manualLayout>
                  <c:x val="8.5575111354957004E-2"/>
                  <c:y val="-6.2568645446147532E-18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B0B-BB48-8F4E-2B18E56A5E8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clip" vert="horz" wrap="square" lIns="0" tIns="0" rIns="0" bIns="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rgbClr val="4756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0.1</c:v>
                </c:pt>
                <c:pt idx="1">
                  <c:v>0.05</c:v>
                </c:pt>
                <c:pt idx="2">
                  <c:v>0.35</c:v>
                </c:pt>
                <c:pt idx="3">
                  <c:v>0.35</c:v>
                </c:pt>
                <c:pt idx="4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B0B-BB48-8F4E-2B18E56A5E8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1F1F1"/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Лист1!$C$2:$C$6</c:f>
              <c:numCache>
                <c:formatCode>0%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B0B-BB48-8F4E-2B18E56A5E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76804224"/>
        <c:axId val="176805760"/>
      </c:barChart>
      <c:catAx>
        <c:axId val="1768042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76805760"/>
        <c:crosses val="autoZero"/>
        <c:auto val="1"/>
        <c:lblAlgn val="ctr"/>
        <c:lblOffset val="100"/>
        <c:noMultiLvlLbl val="0"/>
      </c:catAx>
      <c:valAx>
        <c:axId val="176805760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768042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521345193441841"/>
          <c:y val="1.0093565194484445E-2"/>
          <c:w val="0.6610892722345918"/>
          <c:h val="0.9674746077521266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4756A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12087012077591124"/>
                  <c:y val="-1.0010983271383605E-1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6B4-714B-88A1-E827ED00EAFC}"/>
                </c:ext>
              </c:extLst>
            </c:dLbl>
            <c:dLbl>
              <c:idx val="1"/>
              <c:layout>
                <c:manualLayout>
                  <c:x val="9.646623977591845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6B4-714B-88A1-E827ED00EAFC}"/>
                </c:ext>
              </c:extLst>
            </c:dLbl>
            <c:dLbl>
              <c:idx val="2"/>
              <c:layout>
                <c:manualLayout>
                  <c:x val="0.10378462471394229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6B4-714B-88A1-E827ED00EAFC}"/>
                </c:ext>
              </c:extLst>
            </c:dLbl>
            <c:dLbl>
              <c:idx val="3"/>
              <c:layout>
                <c:manualLayout>
                  <c:x val="9.646623977591845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6B4-714B-88A1-E827ED00EAFC}"/>
                </c:ext>
              </c:extLst>
            </c:dLbl>
            <c:dLbl>
              <c:idx val="4"/>
              <c:layout>
                <c:manualLayout>
                  <c:x val="2.4650414016647297E-2"/>
                  <c:y val="-6.2568645446147532E-18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6B4-714B-88A1-E827ED00EAF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clip" vert="horz" wrap="square" lIns="0" tIns="0" rIns="0" bIns="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rgbClr val="4756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0.35</c:v>
                </c:pt>
                <c:pt idx="1">
                  <c:v>0.2</c:v>
                </c:pt>
                <c:pt idx="2">
                  <c:v>0.25</c:v>
                </c:pt>
                <c:pt idx="3">
                  <c:v>0.2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6B4-714B-88A1-E827ED00EAF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1F1F1"/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Лист1!$C$2:$C$6</c:f>
              <c:numCache>
                <c:formatCode>0%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6B4-714B-88A1-E827ED00EA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76858624"/>
        <c:axId val="176860160"/>
      </c:barChart>
      <c:catAx>
        <c:axId val="1768586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76860160"/>
        <c:crosses val="autoZero"/>
        <c:auto val="1"/>
        <c:lblAlgn val="ctr"/>
        <c:lblOffset val="100"/>
        <c:noMultiLvlLbl val="0"/>
      </c:catAx>
      <c:valAx>
        <c:axId val="176860160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768586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521345193441841"/>
          <c:y val="1.0093565194484445E-2"/>
          <c:w val="0.6610892722345918"/>
          <c:h val="0.9674746077521266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4756A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12087012077591124"/>
                  <c:y val="-1.0010983271383605E-1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05D-724B-B20F-F0C2DB9EBDDC}"/>
                </c:ext>
              </c:extLst>
            </c:dLbl>
            <c:dLbl>
              <c:idx val="1"/>
              <c:layout>
                <c:manualLayout>
                  <c:x val="9.646623977591845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05D-724B-B20F-F0C2DB9EBDDC}"/>
                </c:ext>
              </c:extLst>
            </c:dLbl>
            <c:dLbl>
              <c:idx val="2"/>
              <c:layout>
                <c:manualLayout>
                  <c:x val="0.10378462471394229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05D-724B-B20F-F0C2DB9EBDDC}"/>
                </c:ext>
              </c:extLst>
            </c:dLbl>
            <c:dLbl>
              <c:idx val="3"/>
              <c:layout>
                <c:manualLayout>
                  <c:x val="9.646623977591845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05D-724B-B20F-F0C2DB9EBDDC}"/>
                </c:ext>
              </c:extLst>
            </c:dLbl>
            <c:dLbl>
              <c:idx val="4"/>
              <c:layout>
                <c:manualLayout>
                  <c:x val="2.4650414016647297E-2"/>
                  <c:y val="-6.2568645446147532E-18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05D-724B-B20F-F0C2DB9EBDD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clip" vert="horz" wrap="square" lIns="0" tIns="0" rIns="0" bIns="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rgbClr val="4756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0.35</c:v>
                </c:pt>
                <c:pt idx="1">
                  <c:v>0.2</c:v>
                </c:pt>
                <c:pt idx="2">
                  <c:v>0.25</c:v>
                </c:pt>
                <c:pt idx="3">
                  <c:v>0.2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05D-724B-B20F-F0C2DB9EBDD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1F1F1"/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Лист1!$C$2:$C$6</c:f>
              <c:numCache>
                <c:formatCode>0%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05D-724B-B20F-F0C2DB9EBD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76933504"/>
        <c:axId val="177279360"/>
      </c:barChart>
      <c:catAx>
        <c:axId val="17693350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77279360"/>
        <c:crosses val="autoZero"/>
        <c:auto val="1"/>
        <c:lblAlgn val="ctr"/>
        <c:lblOffset val="100"/>
        <c:noMultiLvlLbl val="0"/>
      </c:catAx>
      <c:valAx>
        <c:axId val="177279360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769335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521345193441841"/>
          <c:y val="1.0093565194484445E-2"/>
          <c:w val="0.6610892722345918"/>
          <c:h val="0.9674746077521266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4756A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10836876719053429"/>
                  <c:y val="-1.0010983271383605E-1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A7E-5846-BE71-A5093F4F9B4F}"/>
                </c:ext>
              </c:extLst>
            </c:dLbl>
            <c:dLbl>
              <c:idx val="1"/>
              <c:layout>
                <c:manualLayout>
                  <c:x val="8.0937547375488195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A7E-5846-BE71-A5093F4F9B4F}"/>
                </c:ext>
              </c:extLst>
            </c:dLbl>
            <c:dLbl>
              <c:idx val="2"/>
              <c:layout>
                <c:manualLayout>
                  <c:x val="0.14524115477075678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A7E-5846-BE71-A5093F4F9B4F}"/>
                </c:ext>
              </c:extLst>
            </c:dLbl>
            <c:dLbl>
              <c:idx val="3"/>
              <c:layout>
                <c:manualLayout>
                  <c:x val="8.0937547375488195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A7E-5846-BE71-A5093F4F9B4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clip" vert="horz" wrap="square" lIns="0" tIns="0" rIns="0" bIns="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rgbClr val="4756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0.25</c:v>
                </c:pt>
                <c:pt idx="1">
                  <c:v>0.15</c:v>
                </c:pt>
                <c:pt idx="2">
                  <c:v>0.45</c:v>
                </c:pt>
                <c:pt idx="3">
                  <c:v>0.15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A7E-5846-BE71-A5093F4F9B4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1F1F1"/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Лист1!$C$2:$C$6</c:f>
              <c:numCache>
                <c:formatCode>0%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A7E-5846-BE71-A5093F4F9B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77315200"/>
        <c:axId val="177316992"/>
      </c:barChart>
      <c:catAx>
        <c:axId val="1773152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77316992"/>
        <c:crosses val="autoZero"/>
        <c:auto val="1"/>
        <c:lblAlgn val="ctr"/>
        <c:lblOffset val="100"/>
        <c:noMultiLvlLbl val="0"/>
      </c:catAx>
      <c:valAx>
        <c:axId val="177316992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773152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521345193441841"/>
          <c:y val="1.0093565194484445E-2"/>
          <c:w val="0.6610892722345918"/>
          <c:h val="0.9674746077521266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4756A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7.0444553533399262E-2"/>
                  <c:y val="-1.0010983271383605E-1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212-634C-A62A-12AA39319824}"/>
                </c:ext>
              </c:extLst>
            </c:dLbl>
            <c:dLbl>
              <c:idx val="1"/>
              <c:layout>
                <c:manualLayout>
                  <c:x val="4.6040672533406442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212-634C-A62A-12AA39319824}"/>
                </c:ext>
              </c:extLst>
            </c:dLbl>
            <c:dLbl>
              <c:idx val="2"/>
              <c:layout>
                <c:manualLayout>
                  <c:x val="0.12212119462031028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212-634C-A62A-12AA39319824}"/>
                </c:ext>
              </c:extLst>
            </c:dLbl>
            <c:dLbl>
              <c:idx val="3"/>
              <c:layout>
                <c:manualLayout>
                  <c:x val="0.12397109463547043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212-634C-A62A-12AA39319824}"/>
                </c:ext>
              </c:extLst>
            </c:dLbl>
            <c:dLbl>
              <c:idx val="4"/>
              <c:layout>
                <c:manualLayout>
                  <c:x val="2.4650414016647297E-2"/>
                  <c:y val="-6.2568645446147532E-18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212-634C-A62A-12AA3931982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clip" vert="horz" wrap="square" lIns="0" tIns="0" rIns="0" bIns="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rgbClr val="4756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0.1</c:v>
                </c:pt>
                <c:pt idx="1">
                  <c:v>0.05</c:v>
                </c:pt>
                <c:pt idx="2">
                  <c:v>0.35</c:v>
                </c:pt>
                <c:pt idx="3">
                  <c:v>0.35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212-634C-A62A-12AA3931982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1F1F1"/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Лист1!$C$2:$C$6</c:f>
              <c:numCache>
                <c:formatCode>0%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212-634C-A62A-12AA393198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77386240"/>
        <c:axId val="177387776"/>
      </c:barChart>
      <c:catAx>
        <c:axId val="17738624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77387776"/>
        <c:crosses val="autoZero"/>
        <c:auto val="1"/>
        <c:lblAlgn val="ctr"/>
        <c:lblOffset val="100"/>
        <c:noMultiLvlLbl val="0"/>
      </c:catAx>
      <c:valAx>
        <c:axId val="177387776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773862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521345193441841"/>
          <c:y val="1.0093565194484445E-2"/>
          <c:w val="0.6610892722345918"/>
          <c:h val="0.9674746077521266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4756A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8.4196980963175252E-2"/>
                  <c:y val="-1.0010983271383605E-1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DE7-8647-B230-7DCE5B9EB0F1}"/>
                </c:ext>
              </c:extLst>
            </c:dLbl>
            <c:dLbl>
              <c:idx val="1"/>
              <c:layout>
                <c:manualLayout>
                  <c:x val="8.271381234614246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DE7-8647-B230-7DCE5B9EB0F1}"/>
                </c:ext>
              </c:extLst>
            </c:dLbl>
            <c:dLbl>
              <c:idx val="2"/>
              <c:layout>
                <c:manualLayout>
                  <c:x val="9.4616339760758297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DE7-8647-B230-7DCE5B9EB0F1}"/>
                </c:ext>
              </c:extLst>
            </c:dLbl>
            <c:dLbl>
              <c:idx val="3"/>
              <c:layout>
                <c:manualLayout>
                  <c:x val="0.12397109463547043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DE7-8647-B230-7DCE5B9EB0F1}"/>
                </c:ext>
              </c:extLst>
            </c:dLbl>
            <c:dLbl>
              <c:idx val="4"/>
              <c:layout>
                <c:manualLayout>
                  <c:x val="7.9660123735751265E-2"/>
                  <c:y val="-6.2568645446147532E-18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DE7-8647-B230-7DCE5B9EB0F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clip" vert="horz" wrap="square" lIns="0" tIns="0" rIns="0" bIns="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rgbClr val="4756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0.15</c:v>
                </c:pt>
                <c:pt idx="1">
                  <c:v>0.15</c:v>
                </c:pt>
                <c:pt idx="2">
                  <c:v>0.2</c:v>
                </c:pt>
                <c:pt idx="3">
                  <c:v>0.35</c:v>
                </c:pt>
                <c:pt idx="4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DE7-8647-B230-7DCE5B9EB0F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1F1F1"/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Лист1!$C$2:$C$6</c:f>
              <c:numCache>
                <c:formatCode>0%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DE7-8647-B230-7DCE5B9EB0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86681216"/>
        <c:axId val="186682752"/>
      </c:barChart>
      <c:catAx>
        <c:axId val="1866812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86682752"/>
        <c:crosses val="autoZero"/>
        <c:auto val="1"/>
        <c:lblAlgn val="ctr"/>
        <c:lblOffset val="100"/>
        <c:noMultiLvlLbl val="0"/>
      </c:catAx>
      <c:valAx>
        <c:axId val="186682752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866812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DB37D7-8989-964D-A8C1-BF06A633812A}" type="datetimeFigureOut">
              <a:rPr lang="x-none" smtClean="0"/>
              <a:t>29.12.2025</a:t>
            </a:fld>
            <a:endParaRPr lang="x-none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D20CD8-132A-1A42-9C3F-9E9662FD4B9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10699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183451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E51B15-0416-0886-5BCE-0F9225147E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23E3169A-EDE9-9E99-32A0-5E2588E9CC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05A73575-0100-34F0-A108-21C074372D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1968C2B-C0CC-A7CE-D8C7-E739E7AB55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17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044257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2561FA-9976-CAF5-DD77-B92DDE17FC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13D878AB-4BD7-15A7-CB63-B319F6CB56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6268BAC2-3D8D-FED3-772D-3D3029876A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66881B8-A6F6-C951-5903-60E3EE9087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18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886266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9A78B7-45C9-6973-AA8F-F0E752135A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3D37853A-B8AF-55A1-7B01-3E1F40E2AC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86B8B35C-4133-E1D6-9F51-498BF5B2B6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F0A3BA0-D286-A1E5-3AB7-E4C28AD8A6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19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218455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F79C1-152E-6DD3-914F-0975F60646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33440153-E37B-8928-C321-4FF7191F96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6B100BCA-CCC8-C840-A107-7B63A6D370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CBA88BC-B174-F26A-60B2-81DA885D49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20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912661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6BCC1B-C639-1BB8-956F-A6C62B6E82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DF1485FD-BE14-D346-9FB3-2D5150BEAB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B5966B83-3494-8F01-AF2D-1BEBA2A723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F3A82F7-7F86-790C-AC05-42214FC789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22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101147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1FBC2B-3D3B-A620-2B50-897CB7596D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BC66017F-911B-DACE-F3DA-90E1F118D3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5B64317A-118B-3084-C73D-A03300587C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0535602-0E5A-E078-5840-1ABA122566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23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566865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B31559-EADC-79EB-7F8B-04D5738274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A9AC4695-8094-06C7-FE0F-93C5DEBC1D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105C56B6-71B7-84DB-5AF2-66510E68B5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CDA50FF-5113-9FAF-68FB-99BD561CEB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24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346235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5991B9-6FAC-DECA-05DE-82A1DD46FA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B973ABF1-4A70-539E-2CD9-D1F1E5D7AA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2F273FE0-17F5-ED0D-FED7-1FB3347D12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C3F4B7D-1084-D9EE-59E5-F2ED93093A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25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271697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F7F9D7-69DD-4EB2-972F-98B8249711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AB7D7F1A-BE5B-66EE-342D-3538B66086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C4178875-FF37-EE86-DAD7-380DFAB7B5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B63DEEC-3F28-764A-E6C2-61F16D030F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27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535772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28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192970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537869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29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918419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30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984639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32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096918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33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599835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34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266873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35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818734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36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1937433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37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7045980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38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35933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9E5B55-D29D-80FE-F0DE-7D3594B465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00FB5411-F93B-2173-942B-083CE1A1C0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D627847D-F29A-E4E8-FBFD-69FB8A0EAA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CD6BE24-4CFA-E703-FC78-9B770F7806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39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365181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828454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40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2111443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41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4641801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42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38652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43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0918933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44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045142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11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960606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12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707142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FEE848-E41B-A1B8-4AC0-0D75774601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ED2D8F3F-87A9-9214-6BBF-7ADA34AB94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F20DAD4F-891F-3AFF-D81F-EDE67BB05D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5530A5D-6A41-8892-BB6A-9B2EEEE272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13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426526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9EFA0D-6428-3827-D96C-1BB124B05E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8916B94C-70F6-B99C-CB43-DE5BC9AA4D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9F8BAAF5-7963-8DEE-5344-3AA996BB52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8C3EC21-D4F7-DE0F-7A01-52679D2165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14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048281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387960-28E4-7815-99D9-313CF635A5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3DA2913B-9A35-EB12-F0F4-6B10F339C4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69A7AF89-1190-B616-3F7D-22A7024935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41CCF27-DA1B-E069-F741-60B8BE1108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15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443846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A5556C-60AF-46D0-83AA-90621BEB13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64349C55-90A8-9A67-51C2-D5D720A79C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04A92E0C-4553-9AB7-61F2-5BAF1D3765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B2BC01F-2F9B-625E-9FB0-1DAD601E05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16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23738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08016-56EC-0A43-ADB2-8D6B320CC239}" type="datetime1">
              <a:rPr lang="ru-RU" smtClean="0"/>
              <a:t>29.12.2025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62644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C25D4-5D07-C84F-8F5B-C0FCE56BAA04}" type="datetime1">
              <a:rPr lang="ru-RU" smtClean="0"/>
              <a:t>29.12.2025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09393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25FE6-9F58-E04A-AF5D-E0D3CED08D0B}" type="datetime1">
              <a:rPr lang="ru-RU" smtClean="0"/>
              <a:t>29.12.2025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55683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93C6A-949B-8546-BF85-B80F61ADB7C8}" type="datetime1">
              <a:rPr lang="ru-RU" smtClean="0"/>
              <a:t>29.12.2025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99226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B1187-46BE-9D44-A2D2-7AB336D6874D}" type="datetime1">
              <a:rPr lang="ru-RU" smtClean="0"/>
              <a:t>29.12.2025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43686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ED714-477C-8E4F-80B2-8100E37C6C45}" type="datetime1">
              <a:rPr lang="ru-RU" smtClean="0"/>
              <a:t>29.12.2025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41443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6"/>
            <a:ext cx="8543925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9CC66-20DE-6A40-94F2-95386CD16213}" type="datetime1">
              <a:rPr lang="ru-RU" smtClean="0"/>
              <a:t>29.12.2025</a:t>
            </a:fld>
            <a:endParaRPr lang="x-non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10799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C66C4-FF1D-DE42-949B-EFC34EECAF9A}" type="datetime1">
              <a:rPr lang="ru-RU" smtClean="0"/>
              <a:t>29.12.2025</a:t>
            </a:fld>
            <a:endParaRPr 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20264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60058-7471-E142-87EA-3597FEA11B8A}" type="datetime1">
              <a:rPr lang="ru-RU" smtClean="0"/>
              <a:t>29.12.2025</a:t>
            </a:fld>
            <a:endParaRPr lang="x-non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67107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EBD9B-40A4-764D-8305-4622582737AA}" type="datetime1">
              <a:rPr lang="ru-RU" smtClean="0"/>
              <a:t>29.12.2025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07033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6164F-07BA-6243-AF5E-D22E108E4987}" type="datetime1">
              <a:rPr lang="ru-RU" smtClean="0"/>
              <a:t>29.12.2025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32521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29ACFB-CE6A-F744-9AEA-E08B5B8BAE3D}" type="datetime1">
              <a:rPr lang="ru-RU" smtClean="0"/>
              <a:t>29.12.2025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99224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7" Type="http://schemas.openxmlformats.org/officeDocument/2006/relationships/chart" Target="../charts/chart9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8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.png"/><Relationship Id="rId18" Type="http://schemas.openxmlformats.org/officeDocument/2006/relationships/image" Target="../media/image46.jpeg"/><Relationship Id="rId3" Type="http://schemas.openxmlformats.org/officeDocument/2006/relationships/image" Target="../media/image42.png"/><Relationship Id="rId21" Type="http://schemas.openxmlformats.org/officeDocument/2006/relationships/image" Target="../media/image49.png"/><Relationship Id="rId12" Type="http://schemas.openxmlformats.org/officeDocument/2006/relationships/image" Target="../media/image91.svg"/><Relationship Id="rId17" Type="http://schemas.openxmlformats.org/officeDocument/2006/relationships/image" Target="../media/image45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93.svg"/><Relationship Id="rId20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43.png"/><Relationship Id="rId15" Type="http://schemas.openxmlformats.org/officeDocument/2006/relationships/image" Target="../media/image44.png"/><Relationship Id="rId10" Type="http://schemas.openxmlformats.org/officeDocument/2006/relationships/image" Target="../media/image89.svg"/><Relationship Id="rId19" Type="http://schemas.openxmlformats.org/officeDocument/2006/relationships/image" Target="../media/image47.png"/><Relationship Id="rId14" Type="http://schemas.openxmlformats.org/officeDocument/2006/relationships/image" Target="../media/image24.svg"/><Relationship Id="rId22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svg"/><Relationship Id="rId3" Type="http://schemas.openxmlformats.org/officeDocument/2006/relationships/image" Target="../media/image51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.svg"/><Relationship Id="rId5" Type="http://schemas.openxmlformats.org/officeDocument/2006/relationships/image" Target="../media/image52.png"/><Relationship Id="rId10" Type="http://schemas.openxmlformats.org/officeDocument/2006/relationships/image" Target="../media/image108.svg"/><Relationship Id="rId4" Type="http://schemas.openxmlformats.org/officeDocument/2006/relationships/image" Target="../media/image102.svg"/><Relationship Id="rId9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svg"/><Relationship Id="rId5" Type="http://schemas.openxmlformats.org/officeDocument/2006/relationships/image" Target="../media/image56.png"/><Relationship Id="rId4" Type="http://schemas.openxmlformats.org/officeDocument/2006/relationships/image" Target="../media/image110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svg"/><Relationship Id="rId5" Type="http://schemas.openxmlformats.org/officeDocument/2006/relationships/image" Target="../media/image56.png"/><Relationship Id="rId4" Type="http://schemas.openxmlformats.org/officeDocument/2006/relationships/image" Target="../media/image110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15.xml"/><Relationship Id="rId18" Type="http://schemas.openxmlformats.org/officeDocument/2006/relationships/slide" Target="slide21.xml"/><Relationship Id="rId26" Type="http://schemas.openxmlformats.org/officeDocument/2006/relationships/slide" Target="slide30.xml"/><Relationship Id="rId3" Type="http://schemas.openxmlformats.org/officeDocument/2006/relationships/slide" Target="slide4.xml"/><Relationship Id="rId21" Type="http://schemas.openxmlformats.org/officeDocument/2006/relationships/slide" Target="slide24.xml"/><Relationship Id="rId34" Type="http://schemas.openxmlformats.org/officeDocument/2006/relationships/slide" Target="slide33.xml"/><Relationship Id="rId7" Type="http://schemas.openxmlformats.org/officeDocument/2006/relationships/slide" Target="slide8.xml"/><Relationship Id="rId12" Type="http://schemas.openxmlformats.org/officeDocument/2006/relationships/slide" Target="slide14.xml"/><Relationship Id="rId17" Type="http://schemas.openxmlformats.org/officeDocument/2006/relationships/slide" Target="slide20.xml"/><Relationship Id="rId25" Type="http://schemas.openxmlformats.org/officeDocument/2006/relationships/slide" Target="slide29.xml"/><Relationship Id="rId33" Type="http://schemas.openxmlformats.org/officeDocument/2006/relationships/slide" Target="slide43.xml"/><Relationship Id="rId2" Type="http://schemas.openxmlformats.org/officeDocument/2006/relationships/slide" Target="slide3.xml"/><Relationship Id="rId16" Type="http://schemas.openxmlformats.org/officeDocument/2006/relationships/slide" Target="slide19.xml"/><Relationship Id="rId20" Type="http://schemas.openxmlformats.org/officeDocument/2006/relationships/slide" Target="slide25.xml"/><Relationship Id="rId29" Type="http://schemas.openxmlformats.org/officeDocument/2006/relationships/slide" Target="slide3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7.xml"/><Relationship Id="rId11" Type="http://schemas.openxmlformats.org/officeDocument/2006/relationships/slide" Target="slide13.xml"/><Relationship Id="rId24" Type="http://schemas.openxmlformats.org/officeDocument/2006/relationships/slide" Target="slide28.xml"/><Relationship Id="rId32" Type="http://schemas.openxmlformats.org/officeDocument/2006/relationships/slide" Target="slide45.xml"/><Relationship Id="rId37" Type="http://schemas.openxmlformats.org/officeDocument/2006/relationships/image" Target="../media/image3.jpg"/><Relationship Id="rId5" Type="http://schemas.openxmlformats.org/officeDocument/2006/relationships/slide" Target="slide6.xml"/><Relationship Id="rId15" Type="http://schemas.openxmlformats.org/officeDocument/2006/relationships/slide" Target="slide18.xml"/><Relationship Id="rId23" Type="http://schemas.openxmlformats.org/officeDocument/2006/relationships/slide" Target="slide26.xml"/><Relationship Id="rId28" Type="http://schemas.openxmlformats.org/officeDocument/2006/relationships/slide" Target="slide32.xml"/><Relationship Id="rId36" Type="http://schemas.openxmlformats.org/officeDocument/2006/relationships/slide" Target="slide23.xml"/><Relationship Id="rId10" Type="http://schemas.openxmlformats.org/officeDocument/2006/relationships/slide" Target="slide11.xml"/><Relationship Id="rId19" Type="http://schemas.openxmlformats.org/officeDocument/2006/relationships/slide" Target="slide22.xml"/><Relationship Id="rId31" Type="http://schemas.openxmlformats.org/officeDocument/2006/relationships/slide" Target="slide40.xml"/><Relationship Id="rId4" Type="http://schemas.openxmlformats.org/officeDocument/2006/relationships/slide" Target="slide5.xml"/><Relationship Id="rId9" Type="http://schemas.openxmlformats.org/officeDocument/2006/relationships/slide" Target="slide10.xml"/><Relationship Id="rId14" Type="http://schemas.openxmlformats.org/officeDocument/2006/relationships/slide" Target="slide16.xml"/><Relationship Id="rId22" Type="http://schemas.openxmlformats.org/officeDocument/2006/relationships/slide" Target="slide27.xml"/><Relationship Id="rId27" Type="http://schemas.openxmlformats.org/officeDocument/2006/relationships/slide" Target="slide31.xml"/><Relationship Id="rId30" Type="http://schemas.openxmlformats.org/officeDocument/2006/relationships/slide" Target="slide41.xml"/><Relationship Id="rId35" Type="http://schemas.openxmlformats.org/officeDocument/2006/relationships/slide" Target="slide3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6.svg"/><Relationship Id="rId10" Type="http://schemas.openxmlformats.org/officeDocument/2006/relationships/image" Target="../media/image39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svg"/><Relationship Id="rId3" Type="http://schemas.openxmlformats.org/officeDocument/2006/relationships/image" Target="../media/image59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svg"/><Relationship Id="rId5" Type="http://schemas.openxmlformats.org/officeDocument/2006/relationships/image" Target="../media/image9.png"/><Relationship Id="rId4" Type="http://schemas.openxmlformats.org/officeDocument/2006/relationships/image" Target="../media/image123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svg"/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10" Type="http://schemas.openxmlformats.org/officeDocument/2006/relationships/image" Target="../media/image131.svg"/><Relationship Id="rId9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svg"/><Relationship Id="rId3" Type="http://schemas.openxmlformats.org/officeDocument/2006/relationships/image" Target="../media/image63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svg"/><Relationship Id="rId5" Type="http://schemas.openxmlformats.org/officeDocument/2006/relationships/image" Target="../media/image16.png"/><Relationship Id="rId10" Type="http://schemas.openxmlformats.org/officeDocument/2006/relationships/image" Target="../media/image137.svg"/><Relationship Id="rId4" Type="http://schemas.openxmlformats.org/officeDocument/2006/relationships/image" Target="../media/image133.svg"/><Relationship Id="rId9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67.png"/><Relationship Id="rId12" Type="http://schemas.openxmlformats.org/officeDocument/2006/relationships/image" Target="../media/image16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30.png"/><Relationship Id="rId10" Type="http://schemas.openxmlformats.org/officeDocument/2006/relationships/image" Target="../media/image159.svg"/><Relationship Id="rId9" Type="http://schemas.openxmlformats.org/officeDocument/2006/relationships/image" Target="../media/image66.png"/><Relationship Id="rId14" Type="http://schemas.openxmlformats.org/officeDocument/2006/relationships/image" Target="../media/image162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svg"/><Relationship Id="rId3" Type="http://schemas.openxmlformats.org/officeDocument/2006/relationships/image" Target="../media/image68.png"/><Relationship Id="rId7" Type="http://schemas.openxmlformats.org/officeDocument/2006/relationships/image" Target="../media/image70.png"/><Relationship Id="rId12" Type="http://schemas.openxmlformats.org/officeDocument/2006/relationships/image" Target="../media/image188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2.svg"/><Relationship Id="rId11" Type="http://schemas.openxmlformats.org/officeDocument/2006/relationships/image" Target="../media/image72.png"/><Relationship Id="rId5" Type="http://schemas.openxmlformats.org/officeDocument/2006/relationships/image" Target="../media/image69.png"/><Relationship Id="rId10" Type="http://schemas.openxmlformats.org/officeDocument/2006/relationships/image" Target="../media/image186.svg"/><Relationship Id="rId4" Type="http://schemas.openxmlformats.org/officeDocument/2006/relationships/image" Target="../media/image180.svg"/><Relationship Id="rId9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svg"/><Relationship Id="rId13" Type="http://schemas.openxmlformats.org/officeDocument/2006/relationships/image" Target="../media/image29.png"/><Relationship Id="rId18" Type="http://schemas.openxmlformats.org/officeDocument/2006/relationships/image" Target="../media/image196.svg"/><Relationship Id="rId3" Type="http://schemas.openxmlformats.org/officeDocument/2006/relationships/image" Target="../media/image73.png"/><Relationship Id="rId21" Type="http://schemas.openxmlformats.org/officeDocument/2006/relationships/image" Target="../media/image77.png"/><Relationship Id="rId7" Type="http://schemas.openxmlformats.org/officeDocument/2006/relationships/image" Target="../media/image30.png"/><Relationship Id="rId12" Type="http://schemas.openxmlformats.org/officeDocument/2006/relationships/image" Target="../media/image194.svg"/><Relationship Id="rId2" Type="http://schemas.openxmlformats.org/officeDocument/2006/relationships/notesSlide" Target="../notesSlides/notesSlide20.xml"/><Relationship Id="rId20" Type="http://schemas.openxmlformats.org/officeDocument/2006/relationships/image" Target="../media/image197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2.svg"/><Relationship Id="rId11" Type="http://schemas.openxmlformats.org/officeDocument/2006/relationships/image" Target="../media/image75.png"/><Relationship Id="rId5" Type="http://schemas.openxmlformats.org/officeDocument/2006/relationships/image" Target="../media/image74.png"/><Relationship Id="rId15" Type="http://schemas.openxmlformats.org/officeDocument/2006/relationships/image" Target="../media/image76.png"/><Relationship Id="rId10" Type="http://schemas.openxmlformats.org/officeDocument/2006/relationships/image" Target="../media/image26.svg"/><Relationship Id="rId19" Type="http://schemas.openxmlformats.org/officeDocument/2006/relationships/image" Target="../media/image63.png"/><Relationship Id="rId4" Type="http://schemas.openxmlformats.org/officeDocument/2006/relationships/image" Target="../media/image190.svg"/><Relationship Id="rId9" Type="http://schemas.openxmlformats.org/officeDocument/2006/relationships/image" Target="../media/image16.png"/><Relationship Id="rId14" Type="http://schemas.openxmlformats.org/officeDocument/2006/relationships/image" Target="../media/image57.svg"/><Relationship Id="rId22" Type="http://schemas.openxmlformats.org/officeDocument/2006/relationships/image" Target="../media/image19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.sv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5" Type="http://schemas.openxmlformats.org/officeDocument/2006/relationships/image" Target="../media/image17.svg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image" Target="../media/image11.svg"/><Relationship Id="rId1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78.png"/><Relationship Id="rId7" Type="http://schemas.openxmlformats.org/officeDocument/2006/relationships/image" Target="../media/image19.png"/><Relationship Id="rId12" Type="http://schemas.openxmlformats.org/officeDocument/2006/relationships/image" Target="../media/image207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3.svg"/><Relationship Id="rId11" Type="http://schemas.openxmlformats.org/officeDocument/2006/relationships/image" Target="../media/image81.png"/><Relationship Id="rId5" Type="http://schemas.openxmlformats.org/officeDocument/2006/relationships/image" Target="../media/image79.png"/><Relationship Id="rId10" Type="http://schemas.openxmlformats.org/officeDocument/2006/relationships/image" Target="../media/image205.svg"/><Relationship Id="rId4" Type="http://schemas.openxmlformats.org/officeDocument/2006/relationships/image" Target="../media/image201.svg"/><Relationship Id="rId9" Type="http://schemas.openxmlformats.org/officeDocument/2006/relationships/image" Target="../media/image8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87.png"/><Relationship Id="rId3" Type="http://schemas.openxmlformats.org/officeDocument/2006/relationships/image" Target="../media/image83.png"/><Relationship Id="rId7" Type="http://schemas.openxmlformats.org/officeDocument/2006/relationships/image" Target="../media/image17.png"/><Relationship Id="rId12" Type="http://schemas.openxmlformats.org/officeDocument/2006/relationships/image" Target="../media/image216.sv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2.svg"/><Relationship Id="rId11" Type="http://schemas.openxmlformats.org/officeDocument/2006/relationships/image" Target="../media/image86.png"/><Relationship Id="rId5" Type="http://schemas.openxmlformats.org/officeDocument/2006/relationships/image" Target="../media/image84.png"/><Relationship Id="rId10" Type="http://schemas.openxmlformats.org/officeDocument/2006/relationships/image" Target="../media/image214.svg"/><Relationship Id="rId4" Type="http://schemas.openxmlformats.org/officeDocument/2006/relationships/image" Target="../media/image210.svg"/><Relationship Id="rId9" Type="http://schemas.openxmlformats.org/officeDocument/2006/relationships/image" Target="../media/image85.png"/><Relationship Id="rId14" Type="http://schemas.openxmlformats.org/officeDocument/2006/relationships/image" Target="../media/image218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0.jpg"/><Relationship Id="rId4" Type="http://schemas.openxmlformats.org/officeDocument/2006/relationships/image" Target="../media/image89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229.svg"/><Relationship Id="rId3" Type="http://schemas.openxmlformats.org/officeDocument/2006/relationships/image" Target="../media/image88.jpg"/><Relationship Id="rId7" Type="http://schemas.openxmlformats.org/officeDocument/2006/relationships/image" Target="../media/image225.svg"/><Relationship Id="rId12" Type="http://schemas.openxmlformats.org/officeDocument/2006/relationships/image" Target="../media/image9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png"/><Relationship Id="rId11" Type="http://schemas.openxmlformats.org/officeDocument/2006/relationships/image" Target="../media/image227.svg"/><Relationship Id="rId5" Type="http://schemas.openxmlformats.org/officeDocument/2006/relationships/image" Target="../media/image223.svg"/><Relationship Id="rId15" Type="http://schemas.openxmlformats.org/officeDocument/2006/relationships/image" Target="../media/image231.svg"/><Relationship Id="rId10" Type="http://schemas.openxmlformats.org/officeDocument/2006/relationships/image" Target="../media/image94.png"/><Relationship Id="rId4" Type="http://schemas.openxmlformats.org/officeDocument/2006/relationships/image" Target="../media/image91.png"/><Relationship Id="rId9" Type="http://schemas.openxmlformats.org/officeDocument/2006/relationships/image" Target="../media/image164.svg"/><Relationship Id="rId14" Type="http://schemas.openxmlformats.org/officeDocument/2006/relationships/image" Target="../media/image9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135.svg"/><Relationship Id="rId18" Type="http://schemas.openxmlformats.org/officeDocument/2006/relationships/image" Target="../media/image99.png"/><Relationship Id="rId3" Type="http://schemas.openxmlformats.org/officeDocument/2006/relationships/image" Target="../media/image91.png"/><Relationship Id="rId21" Type="http://schemas.openxmlformats.org/officeDocument/2006/relationships/image" Target="../media/image239.svg"/><Relationship Id="rId7" Type="http://schemas.openxmlformats.org/officeDocument/2006/relationships/image" Target="../media/image89.jpg"/><Relationship Id="rId12" Type="http://schemas.openxmlformats.org/officeDocument/2006/relationships/image" Target="../media/image64.png"/><Relationship Id="rId17" Type="http://schemas.openxmlformats.org/officeDocument/2006/relationships/image" Target="../media/image235.sv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98.png"/><Relationship Id="rId20" Type="http://schemas.openxmlformats.org/officeDocument/2006/relationships/image" Target="../media/image10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5.svg"/><Relationship Id="rId11" Type="http://schemas.openxmlformats.org/officeDocument/2006/relationships/image" Target="../media/image233.svg"/><Relationship Id="rId5" Type="http://schemas.openxmlformats.org/officeDocument/2006/relationships/image" Target="../media/image92.png"/><Relationship Id="rId15" Type="http://schemas.openxmlformats.org/officeDocument/2006/relationships/image" Target="../media/image199.svg"/><Relationship Id="rId23" Type="http://schemas.openxmlformats.org/officeDocument/2006/relationships/image" Target="../media/image241.svg"/><Relationship Id="rId10" Type="http://schemas.openxmlformats.org/officeDocument/2006/relationships/image" Target="../media/image97.png"/><Relationship Id="rId19" Type="http://schemas.openxmlformats.org/officeDocument/2006/relationships/image" Target="../media/image237.svg"/><Relationship Id="rId4" Type="http://schemas.openxmlformats.org/officeDocument/2006/relationships/image" Target="../media/image223.svg"/><Relationship Id="rId9" Type="http://schemas.openxmlformats.org/officeDocument/2006/relationships/image" Target="../media/image91.svg"/><Relationship Id="rId14" Type="http://schemas.openxmlformats.org/officeDocument/2006/relationships/image" Target="../media/image77.png"/><Relationship Id="rId22" Type="http://schemas.openxmlformats.org/officeDocument/2006/relationships/image" Target="../media/image10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1.png"/><Relationship Id="rId7" Type="http://schemas.openxmlformats.org/officeDocument/2006/relationships/image" Target="../media/image218.sv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png"/><Relationship Id="rId11" Type="http://schemas.openxmlformats.org/officeDocument/2006/relationships/image" Target="../media/image199.svg"/><Relationship Id="rId5" Type="http://schemas.openxmlformats.org/officeDocument/2006/relationships/image" Target="../media/image90.jpg"/><Relationship Id="rId10" Type="http://schemas.openxmlformats.org/officeDocument/2006/relationships/image" Target="../media/image77.png"/><Relationship Id="rId4" Type="http://schemas.openxmlformats.org/officeDocument/2006/relationships/image" Target="../media/image223.svg"/><Relationship Id="rId9" Type="http://schemas.openxmlformats.org/officeDocument/2006/relationships/image" Target="../media/image239.sv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3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svg"/><Relationship Id="rId3" Type="http://schemas.openxmlformats.org/officeDocument/2006/relationships/image" Target="../media/image56.pn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.svg"/><Relationship Id="rId5" Type="http://schemas.openxmlformats.org/officeDocument/2006/relationships/image" Target="../media/image55.png"/><Relationship Id="rId4" Type="http://schemas.openxmlformats.org/officeDocument/2006/relationships/image" Target="../media/image11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9.svg"/><Relationship Id="rId18" Type="http://schemas.openxmlformats.org/officeDocument/2006/relationships/image" Target="../media/image19.png"/><Relationship Id="rId21" Type="http://schemas.openxmlformats.org/officeDocument/2006/relationships/image" Target="../media/image37.svg"/><Relationship Id="rId7" Type="http://schemas.openxmlformats.org/officeDocument/2006/relationships/image" Target="../media/image15.png"/><Relationship Id="rId12" Type="http://schemas.openxmlformats.org/officeDocument/2006/relationships/image" Target="../media/image28.svg"/><Relationship Id="rId17" Type="http://schemas.openxmlformats.org/officeDocument/2006/relationships/image" Target="../media/image33.svg"/><Relationship Id="rId2" Type="http://schemas.openxmlformats.org/officeDocument/2006/relationships/image" Target="../media/image13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svg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0" Type="http://schemas.openxmlformats.org/officeDocument/2006/relationships/image" Target="../media/image26.svg"/><Relationship Id="rId19" Type="http://schemas.openxmlformats.org/officeDocument/2006/relationships/image" Target="../media/image35.svg"/><Relationship Id="rId4" Type="http://schemas.openxmlformats.org/officeDocument/2006/relationships/image" Target="../media/image20.svg"/><Relationship Id="rId9" Type="http://schemas.openxmlformats.org/officeDocument/2006/relationships/image" Target="../media/image16.png"/><Relationship Id="rId14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102.jpg"/><Relationship Id="rId7" Type="http://schemas.openxmlformats.org/officeDocument/2006/relationships/image" Target="../media/image245.sv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5.png"/><Relationship Id="rId5" Type="http://schemas.openxmlformats.org/officeDocument/2006/relationships/image" Target="../media/image112.svg"/><Relationship Id="rId4" Type="http://schemas.openxmlformats.org/officeDocument/2006/relationships/image" Target="../media/image56.png"/><Relationship Id="rId9" Type="http://schemas.openxmlformats.org/officeDocument/2006/relationships/image" Target="../media/image180.sv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102.jpg"/><Relationship Id="rId7" Type="http://schemas.openxmlformats.org/officeDocument/2006/relationships/image" Target="../media/image180.sv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5" Type="http://schemas.openxmlformats.org/officeDocument/2006/relationships/image" Target="../media/image245.svg"/><Relationship Id="rId4" Type="http://schemas.openxmlformats.org/officeDocument/2006/relationships/image" Target="../media/image105.png"/><Relationship Id="rId9" Type="http://schemas.openxmlformats.org/officeDocument/2006/relationships/image" Target="../media/image112.sv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g"/><Relationship Id="rId3" Type="http://schemas.openxmlformats.org/officeDocument/2006/relationships/image" Target="../media/image105.png"/><Relationship Id="rId7" Type="http://schemas.openxmlformats.org/officeDocument/2006/relationships/image" Target="../media/image180.sv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5" Type="http://schemas.openxmlformats.org/officeDocument/2006/relationships/image" Target="../media/image245.svg"/><Relationship Id="rId10" Type="http://schemas.openxmlformats.org/officeDocument/2006/relationships/image" Target="../media/image112.svg"/><Relationship Id="rId9" Type="http://schemas.openxmlformats.org/officeDocument/2006/relationships/image" Target="../media/image5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129.sv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chart" Target="../charts/chart10.xml"/><Relationship Id="rId4" Type="http://schemas.openxmlformats.org/officeDocument/2006/relationships/image" Target="../media/image196.sv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106.jpg"/><Relationship Id="rId7" Type="http://schemas.openxmlformats.org/officeDocument/2006/relationships/image" Target="../media/image91.sv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253.svg"/><Relationship Id="rId4" Type="http://schemas.openxmlformats.org/officeDocument/2006/relationships/image" Target="../media/image76.png"/><Relationship Id="rId9" Type="http://schemas.openxmlformats.org/officeDocument/2006/relationships/image" Target="../media/image231.sv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5.svg"/><Relationship Id="rId5" Type="http://schemas.openxmlformats.org/officeDocument/2006/relationships/image" Target="../media/image107.png"/><Relationship Id="rId4" Type="http://schemas.openxmlformats.org/officeDocument/2006/relationships/image" Target="../media/image253.sv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.png"/><Relationship Id="rId5" Type="http://schemas.openxmlformats.org/officeDocument/2006/relationships/image" Target="../media/image4.png"/><Relationship Id="rId4" Type="http://schemas.openxmlformats.org/officeDocument/2006/relationships/image" Target="../media/image10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chart" Target="../charts/chart2.xml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svg"/><Relationship Id="rId5" Type="http://schemas.openxmlformats.org/officeDocument/2006/relationships/image" Target="../media/image21.png"/><Relationship Id="rId4" Type="http://schemas.openxmlformats.org/officeDocument/2006/relationships/chart" Target="../charts/char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openxmlformats.org/officeDocument/2006/relationships/image" Target="../media/image27.png"/><Relationship Id="rId18" Type="http://schemas.openxmlformats.org/officeDocument/2006/relationships/image" Target="../media/image57.svg"/><Relationship Id="rId3" Type="http://schemas.openxmlformats.org/officeDocument/2006/relationships/image" Target="../media/image23.png"/><Relationship Id="rId12" Type="http://schemas.openxmlformats.org/officeDocument/2006/relationships/image" Target="../media/image51.sv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5.svg"/><Relationship Id="rId20" Type="http://schemas.openxmlformats.org/officeDocument/2006/relationships/image" Target="../media/image59.svg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26.png"/><Relationship Id="rId5" Type="http://schemas.openxmlformats.org/officeDocument/2006/relationships/image" Target="../media/image24.png"/><Relationship Id="rId15" Type="http://schemas.openxmlformats.org/officeDocument/2006/relationships/image" Target="../media/image28.png"/><Relationship Id="rId10" Type="http://schemas.openxmlformats.org/officeDocument/2006/relationships/image" Target="../media/image49.svg"/><Relationship Id="rId19" Type="http://schemas.openxmlformats.org/officeDocument/2006/relationships/image" Target="../media/image30.png"/><Relationship Id="rId4" Type="http://schemas.openxmlformats.org/officeDocument/2006/relationships/image" Target="../media/image43.svg"/><Relationship Id="rId9" Type="http://schemas.openxmlformats.org/officeDocument/2006/relationships/image" Target="../media/image25.png"/><Relationship Id="rId14" Type="http://schemas.openxmlformats.org/officeDocument/2006/relationships/image" Target="../media/image5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svg"/><Relationship Id="rId5" Type="http://schemas.openxmlformats.org/officeDocument/2006/relationships/image" Target="../media/image32.png"/><Relationship Id="rId10" Type="http://schemas.openxmlformats.org/officeDocument/2006/relationships/image" Target="../media/image67.svg"/><Relationship Id="rId4" Type="http://schemas.openxmlformats.org/officeDocument/2006/relationships/image" Target="../media/image61.svg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77.svg"/><Relationship Id="rId3" Type="http://schemas.openxmlformats.org/officeDocument/2006/relationships/image" Target="../media/image69.svg"/><Relationship Id="rId7" Type="http://schemas.openxmlformats.org/officeDocument/2006/relationships/image" Target="../media/image73.svg"/><Relationship Id="rId12" Type="http://schemas.openxmlformats.org/officeDocument/2006/relationships/image" Target="../media/image39.png"/><Relationship Id="rId17" Type="http://schemas.openxmlformats.org/officeDocument/2006/relationships/image" Target="../media/image81.svg"/><Relationship Id="rId2" Type="http://schemas.openxmlformats.org/officeDocument/2006/relationships/image" Target="../media/image35.png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75.svg"/><Relationship Id="rId5" Type="http://schemas.openxmlformats.org/officeDocument/2006/relationships/image" Target="../media/image71.svg"/><Relationship Id="rId15" Type="http://schemas.openxmlformats.org/officeDocument/2006/relationships/image" Target="../media/image79.svg"/><Relationship Id="rId10" Type="http://schemas.openxmlformats.org/officeDocument/2006/relationships/image" Target="../media/image38.png"/><Relationship Id="rId4" Type="http://schemas.openxmlformats.org/officeDocument/2006/relationships/image" Target="../media/image36.png"/><Relationship Id="rId9" Type="http://schemas.openxmlformats.org/officeDocument/2006/relationships/image" Target="../media/image22.svg"/><Relationship Id="rId1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F35A2E48-CBA7-81AD-1A95-7B102E7F945B}"/>
              </a:ext>
            </a:extLst>
          </p:cNvPr>
          <p:cNvSpPr/>
          <p:nvPr/>
        </p:nvSpPr>
        <p:spPr>
          <a:xfrm>
            <a:off x="7575476" y="158307"/>
            <a:ext cx="2153465" cy="727622"/>
          </a:xfrm>
          <a:prstGeom prst="roundRect">
            <a:avLst>
              <a:gd name="adj" fmla="val 27462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Республика</a:t>
            </a:r>
            <a:r>
              <a:rPr kumimoji="0" lang="ru-RU" sz="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Тыва</a:t>
            </a:r>
            <a:endParaRPr kumimoji="0" lang="x-none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Рисунок 14" descr="Местное самоуправление Балахнинского муниципального округа | Официальный  сайт Правительства Нижегородской области">
            <a:extLst>
              <a:ext uri="{FF2B5EF4-FFF2-40B4-BE49-F238E27FC236}">
                <a16:creationId xmlns:a16="http://schemas.microsoft.com/office/drawing/2014/main" id="{27ADD95D-5C91-58E1-5040-4A8B960DBC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rgbClr val="B1C1E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4" t="2667" r="4954" b="8247"/>
          <a:stretch/>
        </p:blipFill>
        <p:spPr bwMode="auto">
          <a:xfrm>
            <a:off x="7634135" y="1256553"/>
            <a:ext cx="2153464" cy="2896381"/>
          </a:xfrm>
          <a:custGeom>
            <a:avLst/>
            <a:gdLst>
              <a:gd name="connsiteX0" fmla="*/ 222517 w 2153464"/>
              <a:gd name="connsiteY0" fmla="*/ 0 h 2896381"/>
              <a:gd name="connsiteX1" fmla="*/ 1930947 w 2153464"/>
              <a:gd name="connsiteY1" fmla="*/ 0 h 2896381"/>
              <a:gd name="connsiteX2" fmla="*/ 2153464 w 2153464"/>
              <a:gd name="connsiteY2" fmla="*/ 222517 h 2896381"/>
              <a:gd name="connsiteX3" fmla="*/ 2153464 w 2153464"/>
              <a:gd name="connsiteY3" fmla="*/ 2673864 h 2896381"/>
              <a:gd name="connsiteX4" fmla="*/ 1930947 w 2153464"/>
              <a:gd name="connsiteY4" fmla="*/ 2896381 h 2896381"/>
              <a:gd name="connsiteX5" fmla="*/ 222517 w 2153464"/>
              <a:gd name="connsiteY5" fmla="*/ 2896381 h 2896381"/>
              <a:gd name="connsiteX6" fmla="*/ 0 w 2153464"/>
              <a:gd name="connsiteY6" fmla="*/ 2673864 h 2896381"/>
              <a:gd name="connsiteX7" fmla="*/ 0 w 2153464"/>
              <a:gd name="connsiteY7" fmla="*/ 222517 h 2896381"/>
              <a:gd name="connsiteX8" fmla="*/ 222517 w 2153464"/>
              <a:gd name="connsiteY8" fmla="*/ 0 h 289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3464" h="2896381">
                <a:moveTo>
                  <a:pt x="222517" y="0"/>
                </a:moveTo>
                <a:lnTo>
                  <a:pt x="1930947" y="0"/>
                </a:lnTo>
                <a:cubicBezTo>
                  <a:pt x="2053840" y="0"/>
                  <a:pt x="2153464" y="99624"/>
                  <a:pt x="2153464" y="222517"/>
                </a:cubicBezTo>
                <a:lnTo>
                  <a:pt x="2153464" y="2673864"/>
                </a:lnTo>
                <a:cubicBezTo>
                  <a:pt x="2153464" y="2796757"/>
                  <a:pt x="2053840" y="2896381"/>
                  <a:pt x="1930947" y="2896381"/>
                </a:cubicBezTo>
                <a:lnTo>
                  <a:pt x="222517" y="2896381"/>
                </a:lnTo>
                <a:cubicBezTo>
                  <a:pt x="99624" y="2896381"/>
                  <a:pt x="0" y="2796757"/>
                  <a:pt x="0" y="2673864"/>
                </a:cubicBezTo>
                <a:lnTo>
                  <a:pt x="0" y="222517"/>
                </a:lnTo>
                <a:cubicBezTo>
                  <a:pt x="0" y="99624"/>
                  <a:pt x="99624" y="0"/>
                  <a:pt x="222517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Скругленный прямоугольник 18">
            <a:extLst>
              <a:ext uri="{FF2B5EF4-FFF2-40B4-BE49-F238E27FC236}">
                <a16:creationId xmlns:a16="http://schemas.microsoft.com/office/drawing/2014/main" id="{F5C67211-303C-B1E1-A395-221ED7DB4133}"/>
              </a:ext>
            </a:extLst>
          </p:cNvPr>
          <p:cNvSpPr/>
          <p:nvPr/>
        </p:nvSpPr>
        <p:spPr>
          <a:xfrm>
            <a:off x="9039194" y="158307"/>
            <a:ext cx="727622" cy="727622"/>
          </a:xfrm>
          <a:prstGeom prst="roundRect">
            <a:avLst>
              <a:gd name="adj" fmla="val 28568"/>
            </a:avLst>
          </a:prstGeom>
          <a:solidFill>
            <a:srgbClr val="FEFEFE"/>
          </a:solidFill>
          <a:ln>
            <a:noFill/>
          </a:ln>
          <a:effectLst>
            <a:outerShdw blurRad="106087" sx="89633" sy="89633" algn="ctr" rotWithShape="0">
              <a:prstClr val="black">
                <a:alpha val="92292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764D62F-467F-93C4-0D21-78D376D4E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B1C1E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" t="10560" r="2695" b="14707"/>
          <a:stretch>
            <a:fillRect/>
          </a:stretch>
        </p:blipFill>
        <p:spPr bwMode="auto">
          <a:xfrm>
            <a:off x="627015" y="1256553"/>
            <a:ext cx="6888719" cy="2896381"/>
          </a:xfrm>
          <a:custGeom>
            <a:avLst/>
            <a:gdLst>
              <a:gd name="connsiteX0" fmla="*/ 229480 w 6888719"/>
              <a:gd name="connsiteY0" fmla="*/ 0 h 2896381"/>
              <a:gd name="connsiteX1" fmla="*/ 6659239 w 6888719"/>
              <a:gd name="connsiteY1" fmla="*/ 0 h 2896381"/>
              <a:gd name="connsiteX2" fmla="*/ 6888719 w 6888719"/>
              <a:gd name="connsiteY2" fmla="*/ 229480 h 2896381"/>
              <a:gd name="connsiteX3" fmla="*/ 6888719 w 6888719"/>
              <a:gd name="connsiteY3" fmla="*/ 2666901 h 2896381"/>
              <a:gd name="connsiteX4" fmla="*/ 6659239 w 6888719"/>
              <a:gd name="connsiteY4" fmla="*/ 2896381 h 2896381"/>
              <a:gd name="connsiteX5" fmla="*/ 229480 w 6888719"/>
              <a:gd name="connsiteY5" fmla="*/ 2896381 h 2896381"/>
              <a:gd name="connsiteX6" fmla="*/ 0 w 6888719"/>
              <a:gd name="connsiteY6" fmla="*/ 2666901 h 2896381"/>
              <a:gd name="connsiteX7" fmla="*/ 0 w 6888719"/>
              <a:gd name="connsiteY7" fmla="*/ 229480 h 2896381"/>
              <a:gd name="connsiteX8" fmla="*/ 229480 w 6888719"/>
              <a:gd name="connsiteY8" fmla="*/ 0 h 289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8719" h="2896381">
                <a:moveTo>
                  <a:pt x="229480" y="0"/>
                </a:moveTo>
                <a:lnTo>
                  <a:pt x="6659239" y="0"/>
                </a:lnTo>
                <a:cubicBezTo>
                  <a:pt x="6785977" y="0"/>
                  <a:pt x="6888719" y="102742"/>
                  <a:pt x="6888719" y="229480"/>
                </a:cubicBezTo>
                <a:lnTo>
                  <a:pt x="6888719" y="2666901"/>
                </a:lnTo>
                <a:cubicBezTo>
                  <a:pt x="6888719" y="2793639"/>
                  <a:pt x="6785977" y="2896381"/>
                  <a:pt x="6659239" y="2896381"/>
                </a:cubicBezTo>
                <a:lnTo>
                  <a:pt x="229480" y="2896381"/>
                </a:lnTo>
                <a:cubicBezTo>
                  <a:pt x="102742" y="2896381"/>
                  <a:pt x="0" y="2793639"/>
                  <a:pt x="0" y="2666901"/>
                </a:cubicBezTo>
                <a:lnTo>
                  <a:pt x="0" y="229480"/>
                </a:lnTo>
                <a:cubicBezTo>
                  <a:pt x="0" y="102742"/>
                  <a:pt x="102742" y="0"/>
                  <a:pt x="2294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5" y="5029039"/>
            <a:ext cx="731788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24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ЧАА-ХОЛЬСКОГО РАЙОНА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hlinkClick r:id="" action="ppaction://noaction"/>
            <a:extLst>
              <a:ext uri="{FF2B5EF4-FFF2-40B4-BE49-F238E27FC236}">
                <a16:creationId xmlns:a16="http://schemas.microsoft.com/office/drawing/2014/main" id="{D7BE9CA9-5727-5842-39D5-ACBFE391C63F}"/>
              </a:ext>
            </a:extLst>
          </p:cNvPr>
          <p:cNvSpPr txBox="1"/>
          <p:nvPr/>
        </p:nvSpPr>
        <p:spPr>
          <a:xfrm>
            <a:off x="7944898" y="6607261"/>
            <a:ext cx="15861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ССЫЛКА НА ИНСТРУКЦИЮ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48A14C-7E6E-E9C5-E8DE-FFE2EB5D9135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@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МАТЕРИАЛ ПОДГОТОВЛЕН ПРОЕКТНЫМ ОФИСОМ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АДМИНИСТРАЦИИ ЧАА-ХОЛЬСКОГО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 descr="Изображение выглядит как корона, дизайн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7CE88262-BAE3-F081-9C71-6007A2B868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5650" y="224205"/>
            <a:ext cx="434709" cy="5687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D8FDDAF-2233-3B22-2472-B4AB898D053E}"/>
              </a:ext>
            </a:extLst>
          </p:cNvPr>
          <p:cNvSpPr txBox="1"/>
          <p:nvPr/>
        </p:nvSpPr>
        <p:spPr>
          <a:xfrm>
            <a:off x="9290859" y="459640"/>
            <a:ext cx="22429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300" b="1" dirty="0">
                <a:latin typeface="Arial" panose="020B0604020202020204" pitchFamily="34" charset="0"/>
                <a:cs typeface="Arial" panose="020B0604020202020204" pitchFamily="34" charset="0"/>
              </a:rPr>
              <a:t>поместить герб области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31722E-E874-1A99-07C5-CE6DC9B6B33C}"/>
              </a:ext>
            </a:extLst>
          </p:cNvPr>
          <p:cNvSpPr txBox="1"/>
          <p:nvPr/>
        </p:nvSpPr>
        <p:spPr>
          <a:xfrm>
            <a:off x="7856283" y="3510169"/>
            <a:ext cx="1674800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РАМКЕ СЛЕДУЕТ КРУПНО РАЗМЕСТИТЬ ГЕРБ ВАШЕГО МУНИЦИПАЛИТЕТА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7ED1A0-48E0-A223-6067-DBC0A849975B}"/>
              </a:ext>
            </a:extLst>
          </p:cNvPr>
          <p:cNvSpPr txBox="1"/>
          <p:nvPr/>
        </p:nvSpPr>
        <p:spPr>
          <a:xfrm>
            <a:off x="858321" y="3510169"/>
            <a:ext cx="1744919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РАМКЕ СЛЕДУЕТ РАЗМЕСТИТЬ ФОТО ВАШЕГО МУНИЦИПАЛИТЕТА</a:t>
            </a:r>
          </a:p>
        </p:txBody>
      </p:sp>
      <p:pic>
        <p:nvPicPr>
          <p:cNvPr id="13" name="Рисунок 12" descr="17chaaholski_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135" y="1256553"/>
            <a:ext cx="2132680" cy="3143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15" y="1210361"/>
            <a:ext cx="6888719" cy="2942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58316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27DE7D-0010-3BC8-3EAE-B3A5A3C87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Скругленный прямоугольник 55">
            <a:extLst>
              <a:ext uri="{FF2B5EF4-FFF2-40B4-BE49-F238E27FC236}">
                <a16:creationId xmlns:a16="http://schemas.microsoft.com/office/drawing/2014/main" id="{9FA1CCCC-27F8-04AE-2D67-9FEF7E4963DB}"/>
              </a:ext>
            </a:extLst>
          </p:cNvPr>
          <p:cNvSpPr/>
          <p:nvPr/>
        </p:nvSpPr>
        <p:spPr>
          <a:xfrm>
            <a:off x="5305521" y="1429319"/>
            <a:ext cx="4497842" cy="1080000"/>
          </a:xfrm>
          <a:prstGeom prst="roundRect">
            <a:avLst>
              <a:gd name="adj" fmla="val 24486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57" name="Скругленный прямоугольник 56">
            <a:extLst>
              <a:ext uri="{FF2B5EF4-FFF2-40B4-BE49-F238E27FC236}">
                <a16:creationId xmlns:a16="http://schemas.microsoft.com/office/drawing/2014/main" id="{37F814F7-C72C-DEBF-A8E0-D0157782DA7F}"/>
              </a:ext>
            </a:extLst>
          </p:cNvPr>
          <p:cNvSpPr/>
          <p:nvPr/>
        </p:nvSpPr>
        <p:spPr>
          <a:xfrm>
            <a:off x="5305521" y="2692175"/>
            <a:ext cx="4497842" cy="1080000"/>
          </a:xfrm>
          <a:prstGeom prst="roundRect">
            <a:avLst>
              <a:gd name="adj" fmla="val 2715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58" name="Скругленный прямоугольник 57">
            <a:extLst>
              <a:ext uri="{FF2B5EF4-FFF2-40B4-BE49-F238E27FC236}">
                <a16:creationId xmlns:a16="http://schemas.microsoft.com/office/drawing/2014/main" id="{82B9E135-49A8-AFAE-B5ED-1983DB685625}"/>
              </a:ext>
            </a:extLst>
          </p:cNvPr>
          <p:cNvSpPr/>
          <p:nvPr/>
        </p:nvSpPr>
        <p:spPr>
          <a:xfrm>
            <a:off x="5305521" y="3955031"/>
            <a:ext cx="4497842" cy="1080000"/>
          </a:xfrm>
          <a:prstGeom prst="roundRect">
            <a:avLst>
              <a:gd name="adj" fmla="val 2626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7A8C65-2FFC-FA19-1043-FD5C616916B7}"/>
              </a:ext>
            </a:extLst>
          </p:cNvPr>
          <p:cNvSpPr txBox="1"/>
          <p:nvPr/>
        </p:nvSpPr>
        <p:spPr>
          <a:xfrm>
            <a:off x="627016" y="550177"/>
            <a:ext cx="731788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 dirty="0">
                <a:latin typeface="Arial" panose="020B0604020202020204" pitchFamily="34" charset="0"/>
                <a:cs typeface="Arial" panose="020B0604020202020204" pitchFamily="34" charset="0"/>
              </a:rPr>
              <a:t>ОЦЕНКА УСЛУГ ПО ЖИЗНЕОБЕСПЕЧЕНИЮ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0E7AEE1B-6493-2AAC-9706-2C996F25F138}"/>
              </a:ext>
            </a:extLst>
          </p:cNvPr>
          <p:cNvSpPr/>
          <p:nvPr/>
        </p:nvSpPr>
        <p:spPr>
          <a:xfrm>
            <a:off x="627018" y="163628"/>
            <a:ext cx="2108434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 услуг по жизнеобеспечению</a:t>
            </a: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id="{96D46BCC-52CE-113E-98A7-2CFA709EE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id="{75F4BDB2-1DD7-9775-89B1-819D0A2A7FFF}"/>
              </a:ext>
            </a:extLst>
          </p:cNvPr>
          <p:cNvSpPr/>
          <p:nvPr/>
        </p:nvSpPr>
        <p:spPr>
          <a:xfrm>
            <a:off x="627016" y="5217886"/>
            <a:ext cx="9176347" cy="1080000"/>
          </a:xfrm>
          <a:prstGeom prst="roundRect">
            <a:avLst>
              <a:gd name="adj" fmla="val 253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24" name="Скругленный прямоугольник 23">
            <a:extLst>
              <a:ext uri="{FF2B5EF4-FFF2-40B4-BE49-F238E27FC236}">
                <a16:creationId xmlns:a16="http://schemas.microsoft.com/office/drawing/2014/main" id="{A2AD330D-FF13-7864-9E54-AAB88FE0D0E9}"/>
              </a:ext>
            </a:extLst>
          </p:cNvPr>
          <p:cNvSpPr/>
          <p:nvPr/>
        </p:nvSpPr>
        <p:spPr>
          <a:xfrm>
            <a:off x="627016" y="1429319"/>
            <a:ext cx="4497842" cy="1080000"/>
          </a:xfrm>
          <a:prstGeom prst="roundRect">
            <a:avLst>
              <a:gd name="adj" fmla="val 24486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2B503AD-0885-7A92-B50F-6D6B23E4B90F}"/>
              </a:ext>
            </a:extLst>
          </p:cNvPr>
          <p:cNvSpPr txBox="1"/>
          <p:nvPr/>
        </p:nvSpPr>
        <p:spPr>
          <a:xfrm>
            <a:off x="872824" y="1616025"/>
            <a:ext cx="336797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ТРАНСПОРТНОЕ ОБСЛУЖИВАНИЕ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id="{901A812C-12AC-0269-B78F-98A858EE1EF6}"/>
              </a:ext>
            </a:extLst>
          </p:cNvPr>
          <p:cNvSpPr/>
          <p:nvPr/>
        </p:nvSpPr>
        <p:spPr>
          <a:xfrm>
            <a:off x="627016" y="2692175"/>
            <a:ext cx="4497842" cy="1080000"/>
          </a:xfrm>
          <a:prstGeom prst="roundRect">
            <a:avLst>
              <a:gd name="adj" fmla="val 2715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id="{2D3A55BF-3247-B000-6EA4-E0D6AB1E9AFD}"/>
              </a:ext>
            </a:extLst>
          </p:cNvPr>
          <p:cNvSpPr/>
          <p:nvPr/>
        </p:nvSpPr>
        <p:spPr>
          <a:xfrm>
            <a:off x="627016" y="3955031"/>
            <a:ext cx="4497842" cy="1080000"/>
          </a:xfrm>
          <a:prstGeom prst="roundRect">
            <a:avLst>
              <a:gd name="adj" fmla="val 2626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A15FB1C-D0D1-CE8C-F8E6-994D5BF27E92}"/>
              </a:ext>
            </a:extLst>
          </p:cNvPr>
          <p:cNvSpPr txBox="1"/>
          <p:nvPr/>
        </p:nvSpPr>
        <p:spPr>
          <a:xfrm>
            <a:off x="872824" y="2878881"/>
            <a:ext cx="336797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ЭЛЕКТРОСНАБЖЕНИЯ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85C49D6-BF39-8137-2806-6E756A76C75E}"/>
              </a:ext>
            </a:extLst>
          </p:cNvPr>
          <p:cNvSpPr txBox="1"/>
          <p:nvPr/>
        </p:nvSpPr>
        <p:spPr>
          <a:xfrm>
            <a:off x="872824" y="4142829"/>
            <a:ext cx="336797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ВОДОСНАБЖЕНИЯ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EF38B41A-CEBF-CCE2-493A-938216893052}"/>
              </a:ext>
            </a:extLst>
          </p:cNvPr>
          <p:cNvSpPr txBox="1"/>
          <p:nvPr/>
        </p:nvSpPr>
        <p:spPr>
          <a:xfrm>
            <a:off x="5551329" y="1616025"/>
            <a:ext cx="336797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ТЕПЛОСНАБЖЕНИЯ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49D6839A-39A6-4F5E-B5FE-686F0C2ED13D}"/>
              </a:ext>
            </a:extLst>
          </p:cNvPr>
          <p:cNvSpPr txBox="1"/>
          <p:nvPr/>
        </p:nvSpPr>
        <p:spPr>
          <a:xfrm>
            <a:off x="5551329" y="2878881"/>
            <a:ext cx="336797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КАЧЕСТВО АВТОМОБИЛЬНЫХ ДОРОГ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0EE053FA-A557-1414-8ECE-9262B61E39F3}"/>
              </a:ext>
            </a:extLst>
          </p:cNvPr>
          <p:cNvSpPr txBox="1"/>
          <p:nvPr/>
        </p:nvSpPr>
        <p:spPr>
          <a:xfrm>
            <a:off x="5551329" y="4142829"/>
            <a:ext cx="336797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ГАЗОСНАБЖЕНИЯ 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DF09B481-63E6-4827-EEE1-C4395D37642B}"/>
              </a:ext>
            </a:extLst>
          </p:cNvPr>
          <p:cNvSpPr txBox="1"/>
          <p:nvPr/>
        </p:nvSpPr>
        <p:spPr>
          <a:xfrm>
            <a:off x="627015" y="5404523"/>
            <a:ext cx="916058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ВЫВОДЫ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7" name="Диаграмма 136">
            <a:extLst>
              <a:ext uri="{FF2B5EF4-FFF2-40B4-BE49-F238E27FC236}">
                <a16:creationId xmlns:a16="http://schemas.microsoft.com/office/drawing/2014/main" id="{C51C3D30-2B31-37DD-003E-863B1BF9B3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55595915"/>
              </p:ext>
            </p:extLst>
          </p:nvPr>
        </p:nvGraphicFramePr>
        <p:xfrm>
          <a:off x="5551329" y="1848679"/>
          <a:ext cx="2770420" cy="581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9" name="Диаграмма 138">
            <a:extLst>
              <a:ext uri="{FF2B5EF4-FFF2-40B4-BE49-F238E27FC236}">
                <a16:creationId xmlns:a16="http://schemas.microsoft.com/office/drawing/2014/main" id="{97A1D79B-4DF1-ADD5-E150-13F835D6F9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35744474"/>
              </p:ext>
            </p:extLst>
          </p:nvPr>
        </p:nvGraphicFramePr>
        <p:xfrm>
          <a:off x="5557264" y="3110373"/>
          <a:ext cx="2770420" cy="581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1" name="Диаграмма 140">
            <a:extLst>
              <a:ext uri="{FF2B5EF4-FFF2-40B4-BE49-F238E27FC236}">
                <a16:creationId xmlns:a16="http://schemas.microsoft.com/office/drawing/2014/main" id="{742B76D2-5D93-71F4-1341-2C5463DC047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0277578"/>
              </p:ext>
            </p:extLst>
          </p:nvPr>
        </p:nvGraphicFramePr>
        <p:xfrm>
          <a:off x="5557264" y="4372067"/>
          <a:ext cx="2770420" cy="581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3" name="Диаграмма 142">
            <a:extLst>
              <a:ext uri="{FF2B5EF4-FFF2-40B4-BE49-F238E27FC236}">
                <a16:creationId xmlns:a16="http://schemas.microsoft.com/office/drawing/2014/main" id="{FA8C9C48-A45C-D0E3-548B-CB6A14B902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24267011"/>
              </p:ext>
            </p:extLst>
          </p:nvPr>
        </p:nvGraphicFramePr>
        <p:xfrm>
          <a:off x="872824" y="1848679"/>
          <a:ext cx="2770420" cy="581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44" name="Диаграмма 143">
            <a:extLst>
              <a:ext uri="{FF2B5EF4-FFF2-40B4-BE49-F238E27FC236}">
                <a16:creationId xmlns:a16="http://schemas.microsoft.com/office/drawing/2014/main" id="{31E09409-6A4A-5B0C-B3C4-AF3F5C017F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58752772"/>
              </p:ext>
            </p:extLst>
          </p:nvPr>
        </p:nvGraphicFramePr>
        <p:xfrm>
          <a:off x="878759" y="3110373"/>
          <a:ext cx="2770420" cy="581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45" name="Диаграмма 144">
            <a:extLst>
              <a:ext uri="{FF2B5EF4-FFF2-40B4-BE49-F238E27FC236}">
                <a16:creationId xmlns:a16="http://schemas.microsoft.com/office/drawing/2014/main" id="{19E1FE89-1D22-621D-B790-2E2FDB94C25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33634848"/>
              </p:ext>
            </p:extLst>
          </p:nvPr>
        </p:nvGraphicFramePr>
        <p:xfrm>
          <a:off x="878759" y="4372067"/>
          <a:ext cx="2770420" cy="581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142B7C9-C8A4-AD18-9E68-F31C31721362}"/>
              </a:ext>
            </a:extLst>
          </p:cNvPr>
          <p:cNvSpPr txBox="1"/>
          <p:nvPr/>
        </p:nvSpPr>
        <p:spPr>
          <a:xfrm>
            <a:off x="872825" y="5721154"/>
            <a:ext cx="273600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хорошее качество услуг водоснабжения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CE461E-F443-47C2-E7FF-BE4E6CF5C7C2}"/>
              </a:ext>
            </a:extLst>
          </p:cNvPr>
          <p:cNvSpPr txBox="1"/>
          <p:nvPr/>
        </p:nvSpPr>
        <p:spPr>
          <a:xfrm>
            <a:off x="3862274" y="5716498"/>
            <a:ext cx="2736000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удовлетворительное качество услуг теплоснабжения, электроснабжения                 и транспортного обслуживания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0FAD5A-EE6F-8C60-E3B8-C76D8952E3A6}"/>
              </a:ext>
            </a:extLst>
          </p:cNvPr>
          <p:cNvSpPr txBox="1"/>
          <p:nvPr/>
        </p:nvSpPr>
        <p:spPr>
          <a:xfrm>
            <a:off x="6851723" y="5716497"/>
            <a:ext cx="273600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плохое качество автомобильных дорог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27B8DF-37F1-A614-442C-D33BA1425CAD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(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НАИМЕНОВАНИЕ ВАШЕГО МУНИЦИПАЛИТЕТА)</a:t>
            </a:r>
          </a:p>
        </p:txBody>
      </p:sp>
    </p:spTree>
    <p:extLst>
      <p:ext uri="{BB962C8B-B14F-4D97-AF65-F5344CB8AC3E}">
        <p14:creationId xmlns:p14="http://schemas.microsoft.com/office/powerpoint/2010/main" val="22832904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Скругленный прямоугольник 131">
            <a:extLst>
              <a:ext uri="{FF2B5EF4-FFF2-40B4-BE49-F238E27FC236}">
                <a16:creationId xmlns:a16="http://schemas.microsoft.com/office/drawing/2014/main" id="{965B5596-9886-1EDD-8689-79E3A0147044}"/>
              </a:ext>
            </a:extLst>
          </p:cNvPr>
          <p:cNvSpPr/>
          <p:nvPr/>
        </p:nvSpPr>
        <p:spPr>
          <a:xfrm>
            <a:off x="627016" y="1401546"/>
            <a:ext cx="6056289" cy="4906277"/>
          </a:xfrm>
          <a:prstGeom prst="roundRect">
            <a:avLst>
              <a:gd name="adj" fmla="val 502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8" name="Скругленный прямоугольник 167">
            <a:extLst>
              <a:ext uri="{FF2B5EF4-FFF2-40B4-BE49-F238E27FC236}">
                <a16:creationId xmlns:a16="http://schemas.microsoft.com/office/drawing/2014/main" id="{406DE531-59AB-987E-57EA-AF99FD6084E2}"/>
              </a:ext>
            </a:extLst>
          </p:cNvPr>
          <p:cNvSpPr/>
          <p:nvPr/>
        </p:nvSpPr>
        <p:spPr>
          <a:xfrm>
            <a:off x="750639" y="1525351"/>
            <a:ext cx="2836778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73" name="Скругленный прямоугольник 172">
            <a:extLst>
              <a:ext uri="{FF2B5EF4-FFF2-40B4-BE49-F238E27FC236}">
                <a16:creationId xmlns:a16="http://schemas.microsoft.com/office/drawing/2014/main" id="{EB7D65FA-C463-3087-D7E8-6B8E7319F8D2}"/>
              </a:ext>
            </a:extLst>
          </p:cNvPr>
          <p:cNvSpPr/>
          <p:nvPr/>
        </p:nvSpPr>
        <p:spPr>
          <a:xfrm>
            <a:off x="3722882" y="1525351"/>
            <a:ext cx="2836800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91" name="Скругленный прямоугольник 190">
            <a:extLst>
              <a:ext uri="{FF2B5EF4-FFF2-40B4-BE49-F238E27FC236}">
                <a16:creationId xmlns:a16="http://schemas.microsoft.com/office/drawing/2014/main" id="{3DAEEDE2-CD4E-EEAA-1E55-446D41A95687}"/>
              </a:ext>
            </a:extLst>
          </p:cNvPr>
          <p:cNvSpPr/>
          <p:nvPr/>
        </p:nvSpPr>
        <p:spPr>
          <a:xfrm>
            <a:off x="715321" y="4736292"/>
            <a:ext cx="2836778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92" name="Скругленный прямоугольник 191">
            <a:extLst>
              <a:ext uri="{FF2B5EF4-FFF2-40B4-BE49-F238E27FC236}">
                <a16:creationId xmlns:a16="http://schemas.microsoft.com/office/drawing/2014/main" id="{08E356B1-B150-5CBC-DA11-99103B9B0653}"/>
              </a:ext>
            </a:extLst>
          </p:cNvPr>
          <p:cNvSpPr/>
          <p:nvPr/>
        </p:nvSpPr>
        <p:spPr>
          <a:xfrm>
            <a:off x="3722881" y="4714888"/>
            <a:ext cx="2836800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98" name="Скругленный прямоугольник 197">
            <a:extLst>
              <a:ext uri="{FF2B5EF4-FFF2-40B4-BE49-F238E27FC236}">
                <a16:creationId xmlns:a16="http://schemas.microsoft.com/office/drawing/2014/main" id="{8D370FB6-20C6-B96E-C580-63F3005FCF57}"/>
              </a:ext>
            </a:extLst>
          </p:cNvPr>
          <p:cNvSpPr/>
          <p:nvPr/>
        </p:nvSpPr>
        <p:spPr>
          <a:xfrm>
            <a:off x="3722881" y="3120117"/>
            <a:ext cx="2836800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pic>
        <p:nvPicPr>
          <p:cNvPr id="244" name="Рисунок 243" descr="Центр обработки вызовов со сплошной заливкой">
            <a:extLst>
              <a:ext uri="{FF2B5EF4-FFF2-40B4-BE49-F238E27FC236}">
                <a16:creationId xmlns:a16="http://schemas.microsoft.com/office/drawing/2014/main" id="{51B19BD5-3927-9DC1-E411-B1C3999E4F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321526" y="4031628"/>
            <a:ext cx="360000" cy="360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7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 dirty="0">
                <a:latin typeface="Arial" panose="020B0604020202020204" pitchFamily="34" charset="0"/>
                <a:cs typeface="Arial" panose="020B0604020202020204" pitchFamily="34" charset="0"/>
              </a:rPr>
              <a:t>(НАИМЕНОВАНИЕ ГЛАВНОЙ ТУРИСТИЧЕСКОЙ ДОСТОПРИМЕЧАТЕЛЬНОСТИ МО)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66511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туризм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" name="Скругленный прямоугольник 134">
            <a:extLst>
              <a:ext uri="{FF2B5EF4-FFF2-40B4-BE49-F238E27FC236}">
                <a16:creationId xmlns:a16="http://schemas.microsoft.com/office/drawing/2014/main" id="{C4AB92F1-CEB6-26D4-2A1E-FF237173ABDF}"/>
              </a:ext>
            </a:extLst>
          </p:cNvPr>
          <p:cNvSpPr/>
          <p:nvPr/>
        </p:nvSpPr>
        <p:spPr>
          <a:xfrm>
            <a:off x="6835241" y="1429319"/>
            <a:ext cx="2968121" cy="1116000"/>
          </a:xfrm>
          <a:prstGeom prst="roundRect">
            <a:avLst>
              <a:gd name="adj" fmla="val 2270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41" name="Скругленный прямоугольник 140">
            <a:extLst>
              <a:ext uri="{FF2B5EF4-FFF2-40B4-BE49-F238E27FC236}">
                <a16:creationId xmlns:a16="http://schemas.microsoft.com/office/drawing/2014/main" id="{C7EEC72E-3ED9-E267-43BA-E4A3E81CE2BE}"/>
              </a:ext>
            </a:extLst>
          </p:cNvPr>
          <p:cNvSpPr/>
          <p:nvPr/>
        </p:nvSpPr>
        <p:spPr>
          <a:xfrm>
            <a:off x="6835241" y="2680175"/>
            <a:ext cx="2968121" cy="1116000"/>
          </a:xfrm>
          <a:prstGeom prst="roundRect">
            <a:avLst>
              <a:gd name="adj" fmla="val 24486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47" name="Скругленный прямоугольник 146">
            <a:extLst>
              <a:ext uri="{FF2B5EF4-FFF2-40B4-BE49-F238E27FC236}">
                <a16:creationId xmlns:a16="http://schemas.microsoft.com/office/drawing/2014/main" id="{57911A3B-BCB5-2A47-5B07-3112694A3637}"/>
              </a:ext>
            </a:extLst>
          </p:cNvPr>
          <p:cNvSpPr/>
          <p:nvPr/>
        </p:nvSpPr>
        <p:spPr>
          <a:xfrm>
            <a:off x="6835241" y="3931031"/>
            <a:ext cx="2968121" cy="1116000"/>
          </a:xfrm>
          <a:prstGeom prst="roundRect">
            <a:avLst>
              <a:gd name="adj" fmla="val 235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53" name="Скругленный прямоугольник 152">
            <a:extLst>
              <a:ext uri="{FF2B5EF4-FFF2-40B4-BE49-F238E27FC236}">
                <a16:creationId xmlns:a16="http://schemas.microsoft.com/office/drawing/2014/main" id="{D55725BD-9CEF-A6C4-CE2F-1F1ED6085E54}"/>
              </a:ext>
            </a:extLst>
          </p:cNvPr>
          <p:cNvSpPr/>
          <p:nvPr/>
        </p:nvSpPr>
        <p:spPr>
          <a:xfrm>
            <a:off x="6835241" y="5181886"/>
            <a:ext cx="2968121" cy="1116000"/>
          </a:xfrm>
          <a:prstGeom prst="roundRect">
            <a:avLst>
              <a:gd name="adj" fmla="val 25377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AC190EDA-2C05-15EC-A1DE-437FDD6DF9D3}"/>
              </a:ext>
            </a:extLst>
          </p:cNvPr>
          <p:cNvSpPr txBox="1"/>
          <p:nvPr/>
        </p:nvSpPr>
        <p:spPr>
          <a:xfrm>
            <a:off x="2652016" y="2689140"/>
            <a:ext cx="694107" cy="215444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Буддийская Ниша</a:t>
            </a:r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99D6DE6B-139E-8832-E11F-631D17E87F79}"/>
              </a:ext>
            </a:extLst>
          </p:cNvPr>
          <p:cNvSpPr txBox="1"/>
          <p:nvPr/>
        </p:nvSpPr>
        <p:spPr>
          <a:xfrm>
            <a:off x="5612418" y="2579017"/>
            <a:ext cx="947263" cy="323165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Минеральный источник «</a:t>
            </a:r>
            <a:r>
              <a:rPr lang="ru-RU" sz="7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Ажыг-Суг</a:t>
            </a:r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FB1FF055-40B5-BA60-4F7B-23BB5E57A5CD}"/>
              </a:ext>
            </a:extLst>
          </p:cNvPr>
          <p:cNvSpPr txBox="1"/>
          <p:nvPr/>
        </p:nvSpPr>
        <p:spPr>
          <a:xfrm>
            <a:off x="2652015" y="5878677"/>
            <a:ext cx="694107" cy="215444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Буддийский храм </a:t>
            </a:r>
            <a:r>
              <a:rPr lang="ru-RU" sz="7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Хурээ</a:t>
            </a:r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id="{F4A7FBB4-FAD5-3479-086F-23409394A391}"/>
              </a:ext>
            </a:extLst>
          </p:cNvPr>
          <p:cNvSpPr txBox="1"/>
          <p:nvPr/>
        </p:nvSpPr>
        <p:spPr>
          <a:xfrm>
            <a:off x="5732291" y="5844134"/>
            <a:ext cx="574233" cy="215444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Висячий мост </a:t>
            </a:r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7F5D904E-0764-D556-8F34-50AF2D1830C7}"/>
              </a:ext>
            </a:extLst>
          </p:cNvPr>
          <p:cNvSpPr txBox="1"/>
          <p:nvPr/>
        </p:nvSpPr>
        <p:spPr>
          <a:xfrm>
            <a:off x="2652015" y="4391628"/>
            <a:ext cx="694107" cy="10772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Сакса</a:t>
            </a:r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2" name="TextBox 201">
            <a:extLst>
              <a:ext uri="{FF2B5EF4-FFF2-40B4-BE49-F238E27FC236}">
                <a16:creationId xmlns:a16="http://schemas.microsoft.com/office/drawing/2014/main" id="{12850D73-BA0F-E934-9B3B-1FF7EEC63AD8}"/>
              </a:ext>
            </a:extLst>
          </p:cNvPr>
          <p:cNvSpPr txBox="1"/>
          <p:nvPr/>
        </p:nvSpPr>
        <p:spPr>
          <a:xfrm>
            <a:off x="5612417" y="4176183"/>
            <a:ext cx="694107" cy="323165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Минеральный источник «Кара-</a:t>
            </a:r>
            <a:r>
              <a:rPr lang="ru-RU" sz="7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Суг</a:t>
            </a:r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id="{8F3092DA-AABD-96D8-DAB8-50B4A3BEB105}"/>
              </a:ext>
            </a:extLst>
          </p:cNvPr>
          <p:cNvSpPr txBox="1"/>
          <p:nvPr/>
        </p:nvSpPr>
        <p:spPr>
          <a:xfrm>
            <a:off x="7051059" y="1906955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10 063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человек</a:t>
            </a:r>
          </a:p>
        </p:txBody>
      </p:sp>
      <p:sp>
        <p:nvSpPr>
          <p:cNvPr id="204" name="TextBox 203">
            <a:extLst>
              <a:ext uri="{FF2B5EF4-FFF2-40B4-BE49-F238E27FC236}">
                <a16:creationId xmlns:a16="http://schemas.microsoft.com/office/drawing/2014/main" id="{B405BEA9-0290-005C-0FFF-80B4B01D78C5}"/>
              </a:ext>
            </a:extLst>
          </p:cNvPr>
          <p:cNvSpPr txBox="1"/>
          <p:nvPr/>
        </p:nvSpPr>
        <p:spPr>
          <a:xfrm>
            <a:off x="7051059" y="2284971"/>
            <a:ext cx="1481322" cy="3847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осетили достопримечательности в 2024 </a:t>
            </a: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</a:t>
            </a:r>
          </a:p>
        </p:txBody>
      </p:sp>
      <p:sp>
        <p:nvSpPr>
          <p:cNvPr id="205" name="Скругленный прямоугольник 204">
            <a:extLst>
              <a:ext uri="{FF2B5EF4-FFF2-40B4-BE49-F238E27FC236}">
                <a16:creationId xmlns:a16="http://schemas.microsoft.com/office/drawing/2014/main" id="{0EE3CC0B-A20D-6AAF-CF54-F2982CA05721}"/>
              </a:ext>
            </a:extLst>
          </p:cNvPr>
          <p:cNvSpPr/>
          <p:nvPr/>
        </p:nvSpPr>
        <p:spPr>
          <a:xfrm>
            <a:off x="7051059" y="1556260"/>
            <a:ext cx="589768" cy="180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+559%</a:t>
            </a:r>
            <a:r>
              <a:rPr lang="en-US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</a:t>
            </a:r>
            <a:endParaRPr lang="x-none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8" name="Рисунок 207" descr="Банк со сплошной заливкой">
            <a:extLst>
              <a:ext uri="{FF2B5EF4-FFF2-40B4-BE49-F238E27FC236}">
                <a16:creationId xmlns:a16="http://schemas.microsoft.com/office/drawing/2014/main" id="{76133FDC-F09D-1A40-4856-434A0276F33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327035" y="1502704"/>
            <a:ext cx="360000" cy="360000"/>
          </a:xfrm>
          <a:prstGeom prst="rect">
            <a:avLst/>
          </a:prstGeom>
        </p:spPr>
      </p:pic>
      <p:sp>
        <p:nvSpPr>
          <p:cNvPr id="210" name="TextBox 209">
            <a:extLst>
              <a:ext uri="{FF2B5EF4-FFF2-40B4-BE49-F238E27FC236}">
                <a16:creationId xmlns:a16="http://schemas.microsoft.com/office/drawing/2014/main" id="{31BFC30A-9CC5-E6E2-F85C-B6EFC1138044}"/>
              </a:ext>
            </a:extLst>
          </p:cNvPr>
          <p:cNvSpPr txBox="1"/>
          <p:nvPr/>
        </p:nvSpPr>
        <p:spPr>
          <a:xfrm>
            <a:off x="7051059" y="3158955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5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экскурсий</a:t>
            </a: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id="{93D18ECF-A386-4937-AA7D-760DB0FD36AC}"/>
              </a:ext>
            </a:extLst>
          </p:cNvPr>
          <p:cNvSpPr txBox="1"/>
          <p:nvPr/>
        </p:nvSpPr>
        <p:spPr>
          <a:xfrm>
            <a:off x="7051059" y="3536971"/>
            <a:ext cx="1481322" cy="1282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проведено в </a:t>
            </a:r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</a:t>
            </a: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</a:t>
            </a:r>
          </a:p>
        </p:txBody>
      </p:sp>
      <p:sp>
        <p:nvSpPr>
          <p:cNvPr id="212" name="Скругленный прямоугольник 211">
            <a:extLst>
              <a:ext uri="{FF2B5EF4-FFF2-40B4-BE49-F238E27FC236}">
                <a16:creationId xmlns:a16="http://schemas.microsoft.com/office/drawing/2014/main" id="{EF3E43EC-A155-BABE-59F4-F2F66FC0AFD4}"/>
              </a:ext>
            </a:extLst>
          </p:cNvPr>
          <p:cNvSpPr/>
          <p:nvPr/>
        </p:nvSpPr>
        <p:spPr>
          <a:xfrm>
            <a:off x="7051059" y="2808260"/>
            <a:ext cx="589768" cy="180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r>
              <a:rPr lang="en-US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</a:t>
            </a:r>
            <a:endParaRPr lang="x-none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5" name="Прямая соединительная линия 214">
            <a:extLst>
              <a:ext uri="{FF2B5EF4-FFF2-40B4-BE49-F238E27FC236}">
                <a16:creationId xmlns:a16="http://schemas.microsoft.com/office/drawing/2014/main" id="{A1D634EA-C74C-CC81-4667-B8ECEF23337C}"/>
              </a:ext>
            </a:extLst>
          </p:cNvPr>
          <p:cNvCxnSpPr>
            <a:cxnSpLocks/>
          </p:cNvCxnSpPr>
          <p:nvPr/>
        </p:nvCxnSpPr>
        <p:spPr>
          <a:xfrm>
            <a:off x="8311139" y="3178086"/>
            <a:ext cx="0" cy="288646"/>
          </a:xfrm>
          <a:prstGeom prst="line">
            <a:avLst/>
          </a:prstGeom>
          <a:ln w="12700">
            <a:solidFill>
              <a:srgbClr val="4756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7" name="TextBox 216">
            <a:extLst>
              <a:ext uri="{FF2B5EF4-FFF2-40B4-BE49-F238E27FC236}">
                <a16:creationId xmlns:a16="http://schemas.microsoft.com/office/drawing/2014/main" id="{FBEEAE70-6840-7A11-B794-6BEA822187D0}"/>
              </a:ext>
            </a:extLst>
          </p:cNvPr>
          <p:cNvSpPr txBox="1"/>
          <p:nvPr/>
        </p:nvSpPr>
        <p:spPr>
          <a:xfrm>
            <a:off x="8446301" y="3189733"/>
            <a:ext cx="89383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них — </a:t>
            </a: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пешеходных</a:t>
            </a:r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выездных</a:t>
            </a:r>
          </a:p>
        </p:txBody>
      </p:sp>
      <p:sp>
        <p:nvSpPr>
          <p:cNvPr id="220" name="TextBox 219">
            <a:extLst>
              <a:ext uri="{FF2B5EF4-FFF2-40B4-BE49-F238E27FC236}">
                <a16:creationId xmlns:a16="http://schemas.microsoft.com/office/drawing/2014/main" id="{7E0849A3-C1B7-174D-F8FC-4331E6E8CF51}"/>
              </a:ext>
            </a:extLst>
          </p:cNvPr>
          <p:cNvSpPr txBox="1"/>
          <p:nvPr/>
        </p:nvSpPr>
        <p:spPr>
          <a:xfrm>
            <a:off x="7051059" y="4409811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130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человек</a:t>
            </a:r>
          </a:p>
        </p:txBody>
      </p:sp>
      <p:sp>
        <p:nvSpPr>
          <p:cNvPr id="221" name="TextBox 220">
            <a:extLst>
              <a:ext uri="{FF2B5EF4-FFF2-40B4-BE49-F238E27FC236}">
                <a16:creationId xmlns:a16="http://schemas.microsoft.com/office/drawing/2014/main" id="{274B9E21-F2CE-7A7D-DD68-76C0B7F2B2A9}"/>
              </a:ext>
            </a:extLst>
          </p:cNvPr>
          <p:cNvSpPr txBox="1"/>
          <p:nvPr/>
        </p:nvSpPr>
        <p:spPr>
          <a:xfrm>
            <a:off x="7051059" y="4787827"/>
            <a:ext cx="1481322" cy="1282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обслужено экскурсиями</a:t>
            </a:r>
          </a:p>
        </p:txBody>
      </p:sp>
      <p:sp>
        <p:nvSpPr>
          <p:cNvPr id="222" name="Скругленный прямоугольник 221">
            <a:extLst>
              <a:ext uri="{FF2B5EF4-FFF2-40B4-BE49-F238E27FC236}">
                <a16:creationId xmlns:a16="http://schemas.microsoft.com/office/drawing/2014/main" id="{FA563426-A606-79B1-A5F7-DD5BE611BA68}"/>
              </a:ext>
            </a:extLst>
          </p:cNvPr>
          <p:cNvSpPr/>
          <p:nvPr/>
        </p:nvSpPr>
        <p:spPr>
          <a:xfrm>
            <a:off x="7051059" y="4059116"/>
            <a:ext cx="589768" cy="180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+8%</a:t>
            </a:r>
            <a:r>
              <a:rPr lang="en-US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</a:t>
            </a:r>
            <a:endParaRPr lang="x-none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4" name="Прямая соединительная линия 223">
            <a:extLst>
              <a:ext uri="{FF2B5EF4-FFF2-40B4-BE49-F238E27FC236}">
                <a16:creationId xmlns:a16="http://schemas.microsoft.com/office/drawing/2014/main" id="{DCBDE1CB-3585-DE0D-B192-CCEC93B165CF}"/>
              </a:ext>
            </a:extLst>
          </p:cNvPr>
          <p:cNvCxnSpPr>
            <a:cxnSpLocks/>
          </p:cNvCxnSpPr>
          <p:nvPr/>
        </p:nvCxnSpPr>
        <p:spPr>
          <a:xfrm>
            <a:off x="8311139" y="4428942"/>
            <a:ext cx="0" cy="288646"/>
          </a:xfrm>
          <a:prstGeom prst="line">
            <a:avLst/>
          </a:prstGeom>
          <a:ln w="12700">
            <a:solidFill>
              <a:srgbClr val="4756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" name="TextBox 224">
            <a:extLst>
              <a:ext uri="{FF2B5EF4-FFF2-40B4-BE49-F238E27FC236}">
                <a16:creationId xmlns:a16="http://schemas.microsoft.com/office/drawing/2014/main" id="{666679B6-FEC7-312A-D5D8-9B8E195FC32D}"/>
              </a:ext>
            </a:extLst>
          </p:cNvPr>
          <p:cNvSpPr txBox="1"/>
          <p:nvPr/>
        </p:nvSpPr>
        <p:spPr>
          <a:xfrm>
            <a:off x="8446302" y="4440589"/>
            <a:ext cx="82559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индивидуальных посетителей — </a:t>
            </a:r>
            <a:endParaRPr lang="ru-RU" sz="6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человек</a:t>
            </a:r>
          </a:p>
        </p:txBody>
      </p:sp>
      <p:sp>
        <p:nvSpPr>
          <p:cNvPr id="234" name="TextBox 233">
            <a:extLst>
              <a:ext uri="{FF2B5EF4-FFF2-40B4-BE49-F238E27FC236}">
                <a16:creationId xmlns:a16="http://schemas.microsoft.com/office/drawing/2014/main" id="{F2AD49D8-CFBB-2002-4B05-BC3FEC616920}"/>
              </a:ext>
            </a:extLst>
          </p:cNvPr>
          <p:cNvSpPr txBox="1"/>
          <p:nvPr/>
        </p:nvSpPr>
        <p:spPr>
          <a:xfrm>
            <a:off x="7051059" y="5313683"/>
            <a:ext cx="1600145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география туристов</a:t>
            </a:r>
            <a:endParaRPr lang="ru-RU" sz="9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9" name="TextBox 238">
            <a:extLst>
              <a:ext uri="{FF2B5EF4-FFF2-40B4-BE49-F238E27FC236}">
                <a16:creationId xmlns:a16="http://schemas.microsoft.com/office/drawing/2014/main" id="{1720A437-E917-8D9D-E318-B644F0E3B647}"/>
              </a:ext>
            </a:extLst>
          </p:cNvPr>
          <p:cNvSpPr txBox="1"/>
          <p:nvPr/>
        </p:nvSpPr>
        <p:spPr>
          <a:xfrm>
            <a:off x="7051059" y="5555161"/>
            <a:ext cx="825594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Москва </a:t>
            </a: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Республика Башкирия</a:t>
            </a: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Республика Монголия </a:t>
            </a: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Красноярский край </a:t>
            </a: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0" name="TextBox 239">
            <a:extLst>
              <a:ext uri="{FF2B5EF4-FFF2-40B4-BE49-F238E27FC236}">
                <a16:creationId xmlns:a16="http://schemas.microsoft.com/office/drawing/2014/main" id="{EC006853-1759-BDB6-6911-2586A3F1D762}"/>
              </a:ext>
            </a:extLst>
          </p:cNvPr>
          <p:cNvSpPr txBox="1"/>
          <p:nvPr/>
        </p:nvSpPr>
        <p:spPr>
          <a:xfrm>
            <a:off x="8311139" y="5558264"/>
            <a:ext cx="825594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Республика Бурятия </a:t>
            </a: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Республика Хакасия </a:t>
            </a: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Республика Якутия </a:t>
            </a: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Новосибирская область </a:t>
            </a: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2" name="Рисунок 241" descr="Пользователь со сплошной заливкой">
            <a:extLst>
              <a:ext uri="{FF2B5EF4-FFF2-40B4-BE49-F238E27FC236}">
                <a16:creationId xmlns:a16="http://schemas.microsoft.com/office/drawing/2014/main" id="{8CF82E8F-65AA-3A35-D6F5-B314FC10FB4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321526" y="2779435"/>
            <a:ext cx="360000" cy="360000"/>
          </a:xfrm>
          <a:prstGeom prst="rect">
            <a:avLst/>
          </a:prstGeom>
        </p:spPr>
      </p:pic>
      <p:pic>
        <p:nvPicPr>
          <p:cNvPr id="246" name="Рисунок 245" descr="Карта с кнопкой со сплошной заливкой">
            <a:extLst>
              <a:ext uri="{FF2B5EF4-FFF2-40B4-BE49-F238E27FC236}">
                <a16:creationId xmlns:a16="http://schemas.microsoft.com/office/drawing/2014/main" id="{1CE77E23-3B18-38FC-9A54-0800D019A65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327035" y="5251022"/>
            <a:ext cx="360000" cy="36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A0C883-2A19-D9B2-9303-2BB59504A36E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ЧАА-ХОЛЬСКОГО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Picutre 6"/>
          <p:cNvPicPr/>
          <p:nvPr/>
        </p:nvPicPr>
        <p:blipFill>
          <a:blip r:embed="rId17"/>
          <a:stretch/>
        </p:blipFill>
        <p:spPr>
          <a:xfrm>
            <a:off x="716806" y="1408814"/>
            <a:ext cx="1818883" cy="1493368"/>
          </a:xfrm>
          <a:prstGeom prst="rect">
            <a:avLst/>
          </a:prstGeom>
        </p:spPr>
      </p:pic>
      <p:pic>
        <p:nvPicPr>
          <p:cNvPr id="52" name="Рисунок 51" descr="D:\Мои документы\Анай-Хаак\Ажыг-суг (уур-сайыр)\Маиериалы к слайду Уур-Сайыр\10. Сакса.JPG"/>
          <p:cNvPicPr/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25" b="33176"/>
          <a:stretch/>
        </p:blipFill>
        <p:spPr bwMode="auto">
          <a:xfrm>
            <a:off x="750638" y="2988260"/>
            <a:ext cx="1717735" cy="1403368"/>
          </a:xfrm>
          <a:prstGeom prst="rect">
            <a:avLst/>
          </a:prstGeom>
          <a:ln w="88900" cap="sq" cmpd="thickThin">
            <a:solidFill>
              <a:srgbClr val="EEECE1">
                <a:lumMod val="90000"/>
              </a:srgb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3" name="Рисунок 52"/>
          <p:cNvPicPr/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38" y="4787827"/>
            <a:ext cx="1711076" cy="1449101"/>
          </a:xfrm>
          <a:prstGeom prst="rect">
            <a:avLst/>
          </a:prstGeom>
          <a:ln w="88900" cap="sq" cmpd="thickThin">
            <a:solidFill>
              <a:srgbClr val="EEECE1">
                <a:lumMod val="90000"/>
              </a:srgb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4" name="Picutre 8"/>
          <p:cNvPicPr/>
          <p:nvPr/>
        </p:nvPicPr>
        <p:blipFill>
          <a:blip r:embed="rId20"/>
          <a:stretch/>
        </p:blipFill>
        <p:spPr>
          <a:xfrm>
            <a:off x="3692542" y="1594760"/>
            <a:ext cx="1871718" cy="1341459"/>
          </a:xfrm>
          <a:prstGeom prst="rect">
            <a:avLst/>
          </a:prstGeom>
        </p:spPr>
      </p:pic>
      <p:pic>
        <p:nvPicPr>
          <p:cNvPr id="55" name="Рисунок 54"/>
          <p:cNvPicPr/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459" y="3005627"/>
            <a:ext cx="1843418" cy="1409961"/>
          </a:xfrm>
          <a:prstGeom prst="rect">
            <a:avLst/>
          </a:prstGeom>
          <a:noFill/>
          <a:ln w="63500" algn="in">
            <a:solidFill>
              <a:srgbClr val="F2F2F2"/>
            </a:solidFill>
            <a:miter lim="800000"/>
            <a:headEnd/>
            <a:tailEnd/>
          </a:ln>
          <a:effectLst>
            <a:outerShdw dist="99190" dir="3011666" algn="ctr" rotWithShape="0">
              <a:srgbClr val="B2B2B2">
                <a:alpha val="50000"/>
              </a:srgbClr>
            </a:outerShdw>
          </a:effectLst>
        </p:spPr>
      </p:pic>
      <p:pic>
        <p:nvPicPr>
          <p:cNvPr id="56" name="Рисунок 55"/>
          <p:cNvPicPr/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7" t="3947" r="4556" b="5921"/>
          <a:stretch/>
        </p:blipFill>
        <p:spPr bwMode="auto">
          <a:xfrm>
            <a:off x="3767917" y="4843139"/>
            <a:ext cx="1793592" cy="1291046"/>
          </a:xfrm>
          <a:prstGeom prst="rect">
            <a:avLst/>
          </a:prstGeom>
          <a:ln w="88900" cap="sq" cmpd="thickThin">
            <a:solidFill>
              <a:srgbClr val="EEECE1">
                <a:lumMod val="75000"/>
              </a:srgb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034281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731788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2400" b="1" dirty="0">
                <a:latin typeface="Arial" panose="020B0604020202020204" pitchFamily="34" charset="0"/>
                <a:cs typeface="Arial" panose="020B0604020202020204" pitchFamily="34" charset="0"/>
              </a:rPr>
              <a:t>ТУРИЗМ</a:t>
            </a:r>
          </a:p>
          <a:p>
            <a:r>
              <a:rPr lang="x-none" sz="2400" dirty="0">
                <a:latin typeface="Arial" panose="020B0604020202020204" pitchFamily="34" charset="0"/>
                <a:cs typeface="Arial" panose="020B0604020202020204" pitchFamily="34" charset="0"/>
              </a:rPr>
              <a:t>ТУРИСТИЧЕСКИЕ МАРШРУТЫ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66511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туризм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3E6210EF-3CE9-687B-D58A-316299AB2051}"/>
              </a:ext>
            </a:extLst>
          </p:cNvPr>
          <p:cNvSpPr/>
          <p:nvPr/>
        </p:nvSpPr>
        <p:spPr>
          <a:xfrm>
            <a:off x="627016" y="1401546"/>
            <a:ext cx="3977403" cy="775597"/>
          </a:xfrm>
          <a:prstGeom prst="roundRect">
            <a:avLst>
              <a:gd name="adj" fmla="val 324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РАЗРАБОТАНЫ 4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ТУРИСТИЧЕСКИХ 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МАРШРУТА 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2E6E61-8778-3D82-B66B-86675CBE24C0}"/>
              </a:ext>
            </a:extLst>
          </p:cNvPr>
          <p:cNvSpPr txBox="1"/>
          <p:nvPr/>
        </p:nvSpPr>
        <p:spPr>
          <a:xfrm>
            <a:off x="1171671" y="2434822"/>
            <a:ext cx="149815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«Дорога </a:t>
            </a:r>
            <a:r>
              <a:rPr lang="ru-RU" sz="1400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Чингис-Хаана</a:t>
            </a:r>
            <a:r>
              <a:rPr lang="ru-RU" sz="14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14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11473CE6-90F5-AEE0-DE2C-741B3FB20BBD}"/>
              </a:ext>
            </a:extLst>
          </p:cNvPr>
          <p:cNvSpPr/>
          <p:nvPr/>
        </p:nvSpPr>
        <p:spPr>
          <a:xfrm>
            <a:off x="852980" y="2564070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F099476-09E3-2F37-3B67-A28244658081}"/>
              </a:ext>
            </a:extLst>
          </p:cNvPr>
          <p:cNvSpPr txBox="1"/>
          <p:nvPr/>
        </p:nvSpPr>
        <p:spPr>
          <a:xfrm>
            <a:off x="1171671" y="3038715"/>
            <a:ext cx="126966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4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Путешествие в </a:t>
            </a:r>
            <a:r>
              <a:rPr lang="ru-RU" sz="1400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Джакуль</a:t>
            </a:r>
            <a:r>
              <a:rPr lang="ru-RU" sz="14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endParaRPr lang="ru-RU" sz="14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A4F9D21E-69D1-7F1B-E002-38AFEE7A6866}"/>
              </a:ext>
            </a:extLst>
          </p:cNvPr>
          <p:cNvSpPr/>
          <p:nvPr/>
        </p:nvSpPr>
        <p:spPr>
          <a:xfrm>
            <a:off x="852980" y="3113841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2F9F45-0791-A0D0-EB8F-4D140334C4EC}"/>
              </a:ext>
            </a:extLst>
          </p:cNvPr>
          <p:cNvSpPr txBox="1"/>
          <p:nvPr/>
        </p:nvSpPr>
        <p:spPr>
          <a:xfrm>
            <a:off x="1100250" y="3640526"/>
            <a:ext cx="183433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«Семь чудес </a:t>
            </a:r>
            <a:r>
              <a:rPr lang="ru-RU" sz="1400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Чаа-Хольского</a:t>
            </a:r>
            <a:r>
              <a:rPr lang="ru-RU" sz="14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кожууна</a:t>
            </a:r>
            <a:r>
              <a:rPr lang="ru-RU" sz="105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105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35D67197-D7DC-D223-02D1-1000B2C57B69}"/>
              </a:ext>
            </a:extLst>
          </p:cNvPr>
          <p:cNvSpPr/>
          <p:nvPr/>
        </p:nvSpPr>
        <p:spPr>
          <a:xfrm>
            <a:off x="852980" y="3663612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A5DD8FE-13F5-CB44-668C-25BCEE88B1E4}"/>
              </a:ext>
            </a:extLst>
          </p:cNvPr>
          <p:cNvSpPr txBox="1"/>
          <p:nvPr/>
        </p:nvSpPr>
        <p:spPr>
          <a:xfrm>
            <a:off x="1100250" y="4242337"/>
            <a:ext cx="141250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Водный путь</a:t>
            </a:r>
            <a:endParaRPr lang="ru-RU" sz="14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C1BD3DD5-5456-150A-CE00-B003466622B3}"/>
              </a:ext>
            </a:extLst>
          </p:cNvPr>
          <p:cNvSpPr/>
          <p:nvPr/>
        </p:nvSpPr>
        <p:spPr>
          <a:xfrm>
            <a:off x="852980" y="4252916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49" name="Прямая соединительная линия 48">
            <a:extLst>
              <a:ext uri="{FF2B5EF4-FFF2-40B4-BE49-F238E27FC236}">
                <a16:creationId xmlns:a16="http://schemas.microsoft.com/office/drawing/2014/main" id="{2C05A73B-6904-1109-24F5-F105FA79F615}"/>
              </a:ext>
            </a:extLst>
          </p:cNvPr>
          <p:cNvCxnSpPr>
            <a:cxnSpLocks/>
          </p:cNvCxnSpPr>
          <p:nvPr/>
        </p:nvCxnSpPr>
        <p:spPr>
          <a:xfrm>
            <a:off x="4956460" y="5951261"/>
            <a:ext cx="244642" cy="0"/>
          </a:xfrm>
          <a:prstGeom prst="line">
            <a:avLst/>
          </a:prstGeom>
          <a:ln w="12700" cmpd="sng">
            <a:solidFill>
              <a:srgbClr val="4756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Рисунок 56" descr="Маркер со сплошной заливкой">
            <a:extLst>
              <a:ext uri="{FF2B5EF4-FFF2-40B4-BE49-F238E27FC236}">
                <a16:creationId xmlns:a16="http://schemas.microsoft.com/office/drawing/2014/main" id="{57D7220F-E7AF-3A4A-1541-892FA17F55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85724" y="3394782"/>
            <a:ext cx="180000" cy="18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A5F051-E20D-AD88-EE11-D3FFBACF9B57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АДМИНИСТРАЦИИ ЧАА-ХОЛЬСКОГО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4189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CB3B4E-A3F1-9268-7E15-834DA4EE0C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B005C025-2623-9580-35BF-52C29B12C5F2}"/>
              </a:ext>
            </a:extLst>
          </p:cNvPr>
          <p:cNvSpPr/>
          <p:nvPr/>
        </p:nvSpPr>
        <p:spPr>
          <a:xfrm>
            <a:off x="640991" y="1407121"/>
            <a:ext cx="2934749" cy="1116000"/>
          </a:xfrm>
          <a:prstGeom prst="roundRect">
            <a:avLst>
              <a:gd name="adj" fmla="val 23741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ВЫВОД</a:t>
            </a:r>
            <a:endParaRPr lang="ru-RU" sz="10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2DD9035D-0DB5-F710-38AF-4E84C7321C56}"/>
              </a:ext>
            </a:extLst>
          </p:cNvPr>
          <p:cNvSpPr/>
          <p:nvPr/>
        </p:nvSpPr>
        <p:spPr>
          <a:xfrm>
            <a:off x="640991" y="2670151"/>
            <a:ext cx="2934749" cy="1116000"/>
          </a:xfrm>
          <a:prstGeom prst="roundRect">
            <a:avLst>
              <a:gd name="adj" fmla="val 226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ОСНОВНЫЕ ТРУДНОСТИ</a:t>
            </a:r>
            <a:endParaRPr lang="ru-RU" sz="10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при реализации инвестиционных проектов</a:t>
            </a:r>
            <a:endParaRPr kumimoji="0" lang="x-none" sz="105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C5CC6982-BC12-C140-E606-CC07C9F36009}"/>
              </a:ext>
            </a:extLst>
          </p:cNvPr>
          <p:cNvSpPr/>
          <p:nvPr/>
        </p:nvSpPr>
        <p:spPr>
          <a:xfrm>
            <a:off x="640991" y="3933181"/>
            <a:ext cx="2934749" cy="1116000"/>
          </a:xfrm>
          <a:prstGeom prst="roundRect">
            <a:avLst>
              <a:gd name="adj" fmla="val 226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ГЛАВНАЯ ПРИЧИНА </a:t>
            </a:r>
            <a:endParaRPr lang="ru-RU" sz="10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0" lang="ru-RU" sz="105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 которой </a:t>
            </a:r>
            <a:r>
              <a:rPr lang="ru-RU" sz="105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предприниматели</a:t>
            </a:r>
            <a:r>
              <a:rPr kumimoji="0" lang="ru-RU" sz="105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         </a:t>
            </a:r>
            <a:r>
              <a:rPr kumimoji="0" lang="ru-RU" sz="105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 реализуют инвестиционные проекты</a:t>
            </a:r>
            <a:endParaRPr kumimoji="0" lang="x-none" sz="500" b="1" i="0" u="none" strike="noStrike" kern="1200" cap="none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6BA6056E-D12F-33EB-59AB-07A8E8713A78}"/>
              </a:ext>
            </a:extLst>
          </p:cNvPr>
          <p:cNvSpPr/>
          <p:nvPr/>
        </p:nvSpPr>
        <p:spPr>
          <a:xfrm>
            <a:off x="640991" y="5196212"/>
            <a:ext cx="2934749" cy="1116000"/>
          </a:xfrm>
          <a:prstGeom prst="roundRect">
            <a:avLst>
              <a:gd name="adj" fmla="val 226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lang="ru-RU" sz="10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ПРОЧИЕ ВЫВОДЫ</a:t>
            </a:r>
            <a:endParaRPr kumimoji="0" lang="x-none" sz="105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id="{33987FB9-B927-7B2C-FDA8-949F13EB4C31}"/>
              </a:ext>
            </a:extLst>
          </p:cNvPr>
          <p:cNvSpPr/>
          <p:nvPr/>
        </p:nvSpPr>
        <p:spPr>
          <a:xfrm>
            <a:off x="3452236" y="5016210"/>
            <a:ext cx="6061771" cy="1116001"/>
          </a:xfrm>
          <a:prstGeom prst="roundRect">
            <a:avLst>
              <a:gd name="adj" fmla="val 2263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Текущих мер государственной поддержки недостаточно 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kumimoji="0" lang="ru-RU" sz="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еобходимо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развивать </a:t>
            </a:r>
            <a:r>
              <a:rPr kumimoji="0" lang="ru-RU" sz="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дорожно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транспортную инфраструктуру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kumimoji="0" lang="ru-RU" sz="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еобходимо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развивать бизнес-инфраструктуру 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(Т</a:t>
            </a:r>
            <a:r>
              <a:rPr kumimoji="0" lang="ru-RU" sz="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ехнопарки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бизнес-инкубаторы, ОЭЗ)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A08B46-D94D-0287-1861-FDC8D42E6E4F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 dirty="0">
                <a:latin typeface="Arial" panose="020B0604020202020204" pitchFamily="34" charset="0"/>
                <a:cs typeface="Arial" panose="020B0604020202020204" pitchFamily="34" charset="0"/>
              </a:rPr>
              <a:t>ПОЗИЦИЯ ПРЕДПРИНИМАТЕЛЕЙ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9217EEF0-7F35-C6AD-682A-7E716DC33D87}"/>
              </a:ext>
            </a:extLst>
          </p:cNvPr>
          <p:cNvSpPr/>
          <p:nvPr/>
        </p:nvSpPr>
        <p:spPr>
          <a:xfrm>
            <a:off x="627016" y="163628"/>
            <a:ext cx="1719674" cy="236828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позиция предпринимателей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Номер слайда 50">
            <a:extLst>
              <a:ext uri="{FF2B5EF4-FFF2-40B4-BE49-F238E27FC236}">
                <a16:creationId xmlns:a16="http://schemas.microsoft.com/office/drawing/2014/main" id="{C0ACEFC3-9A08-37C3-AB09-1366646D4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D25CE0A5-C6DD-EFB5-7F0D-422A5515A6CF}"/>
              </a:ext>
            </a:extLst>
          </p:cNvPr>
          <p:cNvSpPr/>
          <p:nvPr/>
        </p:nvSpPr>
        <p:spPr>
          <a:xfrm>
            <a:off x="3731306" y="4313734"/>
            <a:ext cx="6061771" cy="406708"/>
          </a:xfrm>
          <a:prstGeom prst="roundRect">
            <a:avLst>
              <a:gd name="adj" fmla="val 2263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Ограничено возможность реализации инвестиционных проектов за счёт собственных средств,                   сложность с привлечением заемных средств</a:t>
            </a: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BE68BAEC-57FA-0428-15A8-90E073C6D260}"/>
              </a:ext>
            </a:extLst>
          </p:cNvPr>
          <p:cNvSpPr/>
          <p:nvPr/>
        </p:nvSpPr>
        <p:spPr>
          <a:xfrm>
            <a:off x="3731306" y="2670151"/>
            <a:ext cx="6061771" cy="1116001"/>
          </a:xfrm>
          <a:prstGeom prst="roundRect">
            <a:avLst>
              <a:gd name="adj" fmla="val 2263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Сложности с оформлением документов (Большое количество документов и требуемых разрешений)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</a:t>
            </a:r>
            <a:r>
              <a:rPr kumimoji="0" lang="ru-RU" sz="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инансовые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трудности (Необходимость использования заемных средств для развития бизнеса) 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Трудности с созданием/модернизацией инженерной инфраструктуры</a:t>
            </a:r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id="{732DCD51-8059-77E4-5EA0-013D62834C40}"/>
              </a:ext>
            </a:extLst>
          </p:cNvPr>
          <p:cNvSpPr/>
          <p:nvPr/>
        </p:nvSpPr>
        <p:spPr>
          <a:xfrm>
            <a:off x="3725825" y="1407120"/>
            <a:ext cx="6061771" cy="1116001"/>
          </a:xfrm>
          <a:prstGeom prst="roundRect">
            <a:avLst>
              <a:gd name="adj" fmla="val 2263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Инвестиционный климат требует улучшений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982AF8-220A-F595-C9D0-8177176E8BED}"/>
              </a:ext>
            </a:extLst>
          </p:cNvPr>
          <p:cNvSpPr txBox="1"/>
          <p:nvPr/>
        </p:nvSpPr>
        <p:spPr>
          <a:xfrm>
            <a:off x="632590" y="6365207"/>
            <a:ext cx="363832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основании опроса предпринимателей</a:t>
            </a:r>
            <a:r>
              <a:rPr lang="x-none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МО</a:t>
            </a:r>
            <a:endParaRPr lang="ru-RU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Рисунок 21" descr="Запрещено со сплошной заливкой">
            <a:extLst>
              <a:ext uri="{FF2B5EF4-FFF2-40B4-BE49-F238E27FC236}">
                <a16:creationId xmlns:a16="http://schemas.microsoft.com/office/drawing/2014/main" id="{B85CCF1F-32E1-8B67-07D4-F82EAD49CE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3261" y="3019170"/>
            <a:ext cx="360000" cy="360000"/>
          </a:xfrm>
          <a:prstGeom prst="rect">
            <a:avLst/>
          </a:prstGeom>
        </p:spPr>
      </p:pic>
      <p:pic>
        <p:nvPicPr>
          <p:cNvPr id="24" name="Рисунок 23" descr="Документ со сплошной заливкой">
            <a:extLst>
              <a:ext uri="{FF2B5EF4-FFF2-40B4-BE49-F238E27FC236}">
                <a16:creationId xmlns:a16="http://schemas.microsoft.com/office/drawing/2014/main" id="{FB855C50-1952-4A98-54F0-D09E855150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3261" y="5574211"/>
            <a:ext cx="360000" cy="360000"/>
          </a:xfrm>
          <a:prstGeom prst="rect">
            <a:avLst/>
          </a:prstGeom>
        </p:spPr>
      </p:pic>
      <p:pic>
        <p:nvPicPr>
          <p:cNvPr id="26" name="Рисунок 25" descr="Перемотка назад со сплошной заливкой">
            <a:extLst>
              <a:ext uri="{FF2B5EF4-FFF2-40B4-BE49-F238E27FC236}">
                <a16:creationId xmlns:a16="http://schemas.microsoft.com/office/drawing/2014/main" id="{703C4EAF-A054-7B54-D1C8-AE742458D2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753262" y="1785120"/>
            <a:ext cx="360000" cy="360000"/>
          </a:xfrm>
          <a:prstGeom prst="rect">
            <a:avLst/>
          </a:prstGeom>
        </p:spPr>
      </p:pic>
      <p:pic>
        <p:nvPicPr>
          <p:cNvPr id="37" name="Рисунок 36" descr="Значок 1 со сплошной заливкой">
            <a:extLst>
              <a:ext uri="{FF2B5EF4-FFF2-40B4-BE49-F238E27FC236}">
                <a16:creationId xmlns:a16="http://schemas.microsoft.com/office/drawing/2014/main" id="{B13FD86C-5462-BA07-2362-BC432B18DE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53261" y="4313734"/>
            <a:ext cx="360000" cy="360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0B2E29-A6DF-C835-C29A-A3390F9E30A2}"/>
              </a:ext>
            </a:extLst>
          </p:cNvPr>
          <p:cNvSpPr txBox="1"/>
          <p:nvPr/>
        </p:nvSpPr>
        <p:spPr>
          <a:xfrm>
            <a:off x="639048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ЧАА-ХОЛЬСКОГО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6959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AF58A6-13A1-8A33-6813-0C62494125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id="{A1738778-6637-A8AE-3929-9F58A8A9D61C}"/>
              </a:ext>
            </a:extLst>
          </p:cNvPr>
          <p:cNvSpPr/>
          <p:nvPr/>
        </p:nvSpPr>
        <p:spPr>
          <a:xfrm>
            <a:off x="640991" y="1376761"/>
            <a:ext cx="4497839" cy="775596"/>
          </a:xfrm>
          <a:prstGeom prst="roundRect">
            <a:avLst>
              <a:gd name="adj" fmla="val 27681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ОСНОВНЫЕ ПРОБЛЕМЫ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B42814-09EE-1E83-2D27-5A379ADA2167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АНАЛИЗ ИНТЕРВЬЮ АДМИНИСТРАЦИИ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921EB416-9AFF-B016-5F02-C659F8A49D05}"/>
              </a:ext>
            </a:extLst>
          </p:cNvPr>
          <p:cNvSpPr/>
          <p:nvPr/>
        </p:nvSpPr>
        <p:spPr>
          <a:xfrm>
            <a:off x="627017" y="163628"/>
            <a:ext cx="202266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интервью администрации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EBD85DED-0D11-9C1B-5C5C-9DDF2EAC5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id="{D3072D01-2D46-B54E-2C7A-8809E6CA9DBA}"/>
              </a:ext>
            </a:extLst>
          </p:cNvPr>
          <p:cNvSpPr/>
          <p:nvPr/>
        </p:nvSpPr>
        <p:spPr>
          <a:xfrm>
            <a:off x="5300092" y="1376761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ВОЗМОЖНЫЕ РЕШЕНИЯ</a:t>
            </a: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32D5C957-0713-A21A-D179-DFD33F07C758}"/>
              </a:ext>
            </a:extLst>
          </p:cNvPr>
          <p:cNvSpPr/>
          <p:nvPr/>
        </p:nvSpPr>
        <p:spPr>
          <a:xfrm>
            <a:off x="627016" y="2255994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Отсутствие эффективной коммуникации между представителями бизнеса                        и администрацией МО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CC588E20-AF3C-032D-DAAD-14AFA769212D}"/>
              </a:ext>
            </a:extLst>
          </p:cNvPr>
          <p:cNvSpPr/>
          <p:nvPr/>
        </p:nvSpPr>
        <p:spPr>
          <a:xfrm>
            <a:off x="627016" y="2848702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Инвестиционный уполномоченный не может напрямую обратиться к инвестору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Рисунок 10" descr="Запрещено со сплошной заливкой">
            <a:extLst>
              <a:ext uri="{FF2B5EF4-FFF2-40B4-BE49-F238E27FC236}">
                <a16:creationId xmlns:a16="http://schemas.microsoft.com/office/drawing/2014/main" id="{3FCC1223-7B74-B997-317B-D61EB1BC0E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6289" y="2910014"/>
            <a:ext cx="360000" cy="360000"/>
          </a:xfrm>
          <a:prstGeom prst="rect">
            <a:avLst/>
          </a:prstGeom>
        </p:spPr>
      </p:pic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F8BEBAD2-D09C-C4AC-9A5E-47F8DDCD9DF5}"/>
              </a:ext>
            </a:extLst>
          </p:cNvPr>
          <p:cNvSpPr/>
          <p:nvPr/>
        </p:nvSpPr>
        <p:spPr>
          <a:xfrm>
            <a:off x="627016" y="3446490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Потребность в более активной поддержке со </a:t>
            </a:r>
            <a:r>
              <a:rPr kumimoji="0" lang="ru-RU" sz="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стороны администрации</a:t>
            </a:r>
            <a:r>
              <a:rPr kumimoji="0" lang="ru-RU" sz="7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района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C44D7B98-D6FF-CBE2-5539-FD144908A34A}"/>
              </a:ext>
            </a:extLst>
          </p:cNvPr>
          <p:cNvSpPr/>
          <p:nvPr/>
        </p:nvSpPr>
        <p:spPr>
          <a:xfrm>
            <a:off x="627016" y="4039198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Отток кадров, нехватка специалистов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Рисунок 15" descr="Запрещено со сплошной заливкой">
            <a:extLst>
              <a:ext uri="{FF2B5EF4-FFF2-40B4-BE49-F238E27FC236}">
                <a16:creationId xmlns:a16="http://schemas.microsoft.com/office/drawing/2014/main" id="{757D3257-7032-E7F7-AC03-6546722EAD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6289" y="4100510"/>
            <a:ext cx="360000" cy="360000"/>
          </a:xfrm>
          <a:prstGeom prst="rect">
            <a:avLst/>
          </a:prstGeom>
        </p:spPr>
      </p:pic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E6B4D0FC-EC46-8BB2-BEEE-F8A090BDDAB0}"/>
              </a:ext>
            </a:extLst>
          </p:cNvPr>
          <p:cNvSpPr/>
          <p:nvPr/>
        </p:nvSpPr>
        <p:spPr>
          <a:xfrm>
            <a:off x="5300092" y="2255994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Своевременная отработка обращений представителей бизнеса, расширение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каналов информирования предпринимателей о мерах поддержки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id="{2A2349C4-C93F-84C0-423A-1D9838FE5145}"/>
              </a:ext>
            </a:extLst>
          </p:cNvPr>
          <p:cNvSpPr/>
          <p:nvPr/>
        </p:nvSpPr>
        <p:spPr>
          <a:xfrm>
            <a:off x="5300092" y="2848702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проектного офиса и составление дорожной карты для инвесторов,                  а также активное информирование предпринимателей и инвесторов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 преимуществах работы с инвестиционным уполномоченным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3" name="Рисунок 22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76881567-E61B-5009-80D9-45ADC8C80F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79365" y="2315684"/>
            <a:ext cx="365554" cy="365554"/>
          </a:xfrm>
          <a:prstGeom prst="rect">
            <a:avLst/>
          </a:prstGeom>
        </p:spPr>
      </p:pic>
      <p:sp>
        <p:nvSpPr>
          <p:cNvPr id="24" name="Скругленный прямоугольник 23">
            <a:extLst>
              <a:ext uri="{FF2B5EF4-FFF2-40B4-BE49-F238E27FC236}">
                <a16:creationId xmlns:a16="http://schemas.microsoft.com/office/drawing/2014/main" id="{5BE55F86-A0F7-1A11-42D9-4BF67DE7A1A0}"/>
              </a:ext>
            </a:extLst>
          </p:cNvPr>
          <p:cNvSpPr/>
          <p:nvPr/>
        </p:nvSpPr>
        <p:spPr>
          <a:xfrm>
            <a:off x="5300092" y="3446490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Самостоятельное выстраивание регулярных коммуникаций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 интересующим проектам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id="{4ECF1362-D6B1-FEA2-7BB3-30DABE372E72}"/>
              </a:ext>
            </a:extLst>
          </p:cNvPr>
          <p:cNvSpPr/>
          <p:nvPr/>
        </p:nvSpPr>
        <p:spPr>
          <a:xfrm>
            <a:off x="5300092" y="4039198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Содействие в релокации специалистов из других населенных пунктов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7" name="Рисунок 26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6E38EB9E-3C9F-4203-E590-2FAF263F27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79365" y="3506180"/>
            <a:ext cx="365554" cy="365554"/>
          </a:xfrm>
          <a:prstGeom prst="rect">
            <a:avLst/>
          </a:prstGeom>
        </p:spPr>
      </p:pic>
      <p:pic>
        <p:nvPicPr>
          <p:cNvPr id="28" name="Рисунок 27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4114B68F-9187-DA4F-1C66-D3D12D2FD6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79365" y="2910014"/>
            <a:ext cx="365554" cy="365554"/>
          </a:xfrm>
          <a:prstGeom prst="rect">
            <a:avLst/>
          </a:prstGeom>
        </p:spPr>
      </p:pic>
      <p:pic>
        <p:nvPicPr>
          <p:cNvPr id="29" name="Рисунок 28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657E9FD9-5681-1E9B-B8FE-4D0E92D3D9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73811" y="4100510"/>
            <a:ext cx="365554" cy="365554"/>
          </a:xfrm>
          <a:prstGeom prst="rect">
            <a:avLst/>
          </a:prstGeom>
        </p:spPr>
      </p:pic>
      <p:pic>
        <p:nvPicPr>
          <p:cNvPr id="30" name="Рисунок 29" descr="Запрещено со сплошной заливкой">
            <a:extLst>
              <a:ext uri="{FF2B5EF4-FFF2-40B4-BE49-F238E27FC236}">
                <a16:creationId xmlns:a16="http://schemas.microsoft.com/office/drawing/2014/main" id="{DCCC916B-63D2-1405-6DF9-4D53EFB5BA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6289" y="2321238"/>
            <a:ext cx="360000" cy="360000"/>
          </a:xfrm>
          <a:prstGeom prst="rect">
            <a:avLst/>
          </a:prstGeom>
        </p:spPr>
      </p:pic>
      <p:pic>
        <p:nvPicPr>
          <p:cNvPr id="31" name="Рисунок 30" descr="Запрещено со сплошной заливкой">
            <a:extLst>
              <a:ext uri="{FF2B5EF4-FFF2-40B4-BE49-F238E27FC236}">
                <a16:creationId xmlns:a16="http://schemas.microsoft.com/office/drawing/2014/main" id="{C047CF2D-8863-AE61-6A11-D717D82242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6289" y="3506180"/>
            <a:ext cx="360000" cy="360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3C9819-F6F6-A28F-BC53-1D0301C00B19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ЧАА-ХОЛЬСКОГО КОЖУУНА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5183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B2805F-75D5-A713-EF45-F8CD68453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8B906F29-101C-C5CB-6AC6-8F8AF706CB1F}"/>
              </a:ext>
            </a:extLst>
          </p:cNvPr>
          <p:cNvSpPr/>
          <p:nvPr/>
        </p:nvSpPr>
        <p:spPr>
          <a:xfrm>
            <a:off x="5297771" y="2269714"/>
            <a:ext cx="4497839" cy="1483045"/>
          </a:xfrm>
          <a:prstGeom prst="roundRect">
            <a:avLst>
              <a:gd name="adj" fmla="val 13233"/>
            </a:avLst>
          </a:prstGeom>
          <a:noFill/>
          <a:ln>
            <a:solidFill>
              <a:srgbClr val="B1C1E4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tlCol="0" anchor="t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Высокое зависимость МО от обрабатывающей промышленности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Нехватка квалифицированных кадров, отток кадров в крупные города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Высокий износ сетей теплоснабжения, водоснабжения и водоотведения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Сложности с созданием и развитием бизнеса </a:t>
            </a:r>
            <a:r>
              <a:rPr kumimoji="0" lang="ru-RU" sz="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из-за</a:t>
            </a:r>
            <a:r>
              <a:rPr kumimoji="0" lang="ru-RU" sz="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отсутствия  финансовых средств для вложения в инвестиционный проект</a:t>
            </a: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1B2E6712-04E7-5838-3ABC-08400429D4F0}"/>
              </a:ext>
            </a:extLst>
          </p:cNvPr>
          <p:cNvSpPr/>
          <p:nvPr/>
        </p:nvSpPr>
        <p:spPr>
          <a:xfrm>
            <a:off x="5283794" y="4824775"/>
            <a:ext cx="4497839" cy="1483045"/>
          </a:xfrm>
          <a:prstGeom prst="roundRect">
            <a:avLst>
              <a:gd name="adj" fmla="val 14095"/>
            </a:avLst>
          </a:prstGeom>
          <a:noFill/>
          <a:ln>
            <a:solidFill>
              <a:srgbClr val="B1C1E4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tlCol="0" anchor="t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Конкуренция за инвесторов и инвестиционные проекты 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Конкуренция с </a:t>
            </a:r>
            <a:r>
              <a:rPr kumimoji="0" lang="ru-RU" sz="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туристически</a:t>
            </a: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развитыми </a:t>
            </a: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соседними районами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id="{7D1038DB-1613-C231-C343-A226DDF5FF09}"/>
              </a:ext>
            </a:extLst>
          </p:cNvPr>
          <p:cNvSpPr/>
          <p:nvPr/>
        </p:nvSpPr>
        <p:spPr>
          <a:xfrm>
            <a:off x="640991" y="2269714"/>
            <a:ext cx="4497839" cy="1483045"/>
          </a:xfrm>
          <a:prstGeom prst="roundRect">
            <a:avLst>
              <a:gd name="adj" fmla="val 13233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rtlCol="0" anchor="t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Богатое </a:t>
            </a:r>
            <a:r>
              <a:rPr kumimoji="0" lang="ru-RU" sz="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историко</a:t>
            </a: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культурное наследие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Развитое сельское хозяйство, в частности- разведение скота и растениеводства</a:t>
            </a: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Наличие</a:t>
            </a:r>
            <a:r>
              <a:rPr kumimoji="0" lang="ru-RU" sz="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в районе Буддийской ниши «</a:t>
            </a:r>
            <a:r>
              <a:rPr kumimoji="0" lang="ru-RU" sz="6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Бурган</a:t>
            </a:r>
            <a:r>
              <a:rPr kumimoji="0" lang="ru-RU" sz="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6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Даа</a:t>
            </a:r>
            <a:r>
              <a:rPr kumimoji="0" lang="ru-RU" sz="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»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id="{BFD28A81-7B18-213D-5E25-38EC540BDA4B}"/>
              </a:ext>
            </a:extLst>
          </p:cNvPr>
          <p:cNvSpPr/>
          <p:nvPr/>
        </p:nvSpPr>
        <p:spPr>
          <a:xfrm>
            <a:off x="640991" y="1376761"/>
            <a:ext cx="4497839" cy="775596"/>
          </a:xfrm>
          <a:prstGeom prst="roundRect">
            <a:avLst>
              <a:gd name="adj" fmla="val 27681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СИЛЬНЫЕ СТОРОНЫ</a:t>
            </a: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E253D24C-3929-C7B3-C8F5-A55CEFEAB1F7}"/>
              </a:ext>
            </a:extLst>
          </p:cNvPr>
          <p:cNvSpPr/>
          <p:nvPr/>
        </p:nvSpPr>
        <p:spPr>
          <a:xfrm>
            <a:off x="627014" y="4824775"/>
            <a:ext cx="4497839" cy="1483045"/>
          </a:xfrm>
          <a:prstGeom prst="roundRect">
            <a:avLst>
              <a:gd name="adj" fmla="val 140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rtlCol="0" anchor="t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Участие в программах по развитию </a:t>
            </a:r>
            <a:r>
              <a:rPr kumimoji="0" lang="ru-RU" sz="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туризма</a:t>
            </a: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Развития </a:t>
            </a:r>
            <a:r>
              <a:rPr kumimoji="0" lang="ru-RU" sz="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агропромышленного комплекса</a:t>
            </a: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kumimoji="0" lang="ru-RU" sz="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оздание</a:t>
            </a: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новых туристических троп/маршрутов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Наличие одной</a:t>
            </a:r>
            <a:r>
              <a:rPr kumimoji="0" lang="ru-RU" sz="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свободной инвестиционной площадки</a:t>
            </a: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9ABD883A-EFC6-35DE-D240-B59B4990D7D5}"/>
              </a:ext>
            </a:extLst>
          </p:cNvPr>
          <p:cNvSpPr/>
          <p:nvPr/>
        </p:nvSpPr>
        <p:spPr>
          <a:xfrm>
            <a:off x="627014" y="3931822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ВОЗМОЖНОСТИ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45C9FC-DD43-A155-ACAF-AB9620BABF4C}"/>
              </a:ext>
            </a:extLst>
          </p:cNvPr>
          <p:cNvSpPr txBox="1"/>
          <p:nvPr/>
        </p:nvSpPr>
        <p:spPr>
          <a:xfrm>
            <a:off x="544563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SWOT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-АНАЛИЗ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РАЙОНА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59D9B901-9C5B-A37B-A45E-7E45DF01F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id="{9FA4BBD4-A68D-68CA-ABCF-BBAC74050F6C}"/>
              </a:ext>
            </a:extLst>
          </p:cNvPr>
          <p:cNvSpPr/>
          <p:nvPr/>
        </p:nvSpPr>
        <p:spPr>
          <a:xfrm>
            <a:off x="5300092" y="1376761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СЛАБЫЕ СТОРОНЫ</a:t>
            </a:r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id="{AB96B5E7-93F1-3530-AA5E-7F1998083348}"/>
              </a:ext>
            </a:extLst>
          </p:cNvPr>
          <p:cNvSpPr/>
          <p:nvPr/>
        </p:nvSpPr>
        <p:spPr>
          <a:xfrm>
            <a:off x="5286115" y="3931822"/>
            <a:ext cx="4497839" cy="775596"/>
          </a:xfrm>
          <a:prstGeom prst="roundRect">
            <a:avLst>
              <a:gd name="adj" fmla="val 25208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УГРОЗЫ</a:t>
            </a: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045BB5EA-11D6-9F3E-841B-D54D8484EF24}"/>
              </a:ext>
            </a:extLst>
          </p:cNvPr>
          <p:cNvSpPr/>
          <p:nvPr/>
        </p:nvSpPr>
        <p:spPr>
          <a:xfrm>
            <a:off x="627018" y="163628"/>
            <a:ext cx="976230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SWOT</a:t>
            </a:r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-анализ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19C6E1-7562-2FED-8B2B-7B5DFCFCC998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АДМИНИСТРАЦИИ ЧАА-ХОЛЬСКОГО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7061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E5560D-5C59-4C96-D65E-F6DAD3FFCB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Овал 90">
            <a:extLst>
              <a:ext uri="{FF2B5EF4-FFF2-40B4-BE49-F238E27FC236}">
                <a16:creationId xmlns:a16="http://schemas.microsoft.com/office/drawing/2014/main" id="{0D4EE063-A8FB-73BA-9B32-2E86291ABCD2}"/>
              </a:ext>
            </a:extLst>
          </p:cNvPr>
          <p:cNvSpPr/>
          <p:nvPr/>
        </p:nvSpPr>
        <p:spPr>
          <a:xfrm>
            <a:off x="5950315" y="4246915"/>
            <a:ext cx="534771" cy="534771"/>
          </a:xfrm>
          <a:prstGeom prst="ellipse">
            <a:avLst/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</a:p>
        </p:txBody>
      </p:sp>
      <p:sp>
        <p:nvSpPr>
          <p:cNvPr id="24" name="Скругленный прямоугольник 23">
            <a:extLst>
              <a:ext uri="{FF2B5EF4-FFF2-40B4-BE49-F238E27FC236}">
                <a16:creationId xmlns:a16="http://schemas.microsoft.com/office/drawing/2014/main" id="{4AFCDF72-7B91-F8DC-7B8A-3656579337EA}"/>
              </a:ext>
            </a:extLst>
          </p:cNvPr>
          <p:cNvSpPr/>
          <p:nvPr/>
        </p:nvSpPr>
        <p:spPr>
          <a:xfrm>
            <a:off x="2948542" y="1401546"/>
            <a:ext cx="4517527" cy="4906277"/>
          </a:xfrm>
          <a:prstGeom prst="roundRect">
            <a:avLst>
              <a:gd name="adj" fmla="val 4501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id="{626C2DAB-B83E-7516-712E-2CC2F3221358}"/>
              </a:ext>
            </a:extLst>
          </p:cNvPr>
          <p:cNvSpPr/>
          <p:nvPr/>
        </p:nvSpPr>
        <p:spPr>
          <a:xfrm>
            <a:off x="627016" y="1406103"/>
            <a:ext cx="2196000" cy="2388249"/>
          </a:xfrm>
          <a:prstGeom prst="roundRect">
            <a:avLst>
              <a:gd name="adj" fmla="val 969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DDD672-852E-3206-224A-9C5517D3ABBD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МАТРИЦА БКГ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FCBE4846-4E6D-9D6A-4C34-DC43B141DF79}"/>
              </a:ext>
            </a:extLst>
          </p:cNvPr>
          <p:cNvSpPr/>
          <p:nvPr/>
        </p:nvSpPr>
        <p:spPr>
          <a:xfrm>
            <a:off x="627018" y="163628"/>
            <a:ext cx="933218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матрица БКГ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1AFDF004-DC33-A3F8-8AFD-47CA9F4A3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9F149E41-2CBD-A3AE-9CA2-267E5551B40C}"/>
              </a:ext>
            </a:extLst>
          </p:cNvPr>
          <p:cNvSpPr/>
          <p:nvPr/>
        </p:nvSpPr>
        <p:spPr>
          <a:xfrm>
            <a:off x="627016" y="3919880"/>
            <a:ext cx="2196000" cy="2388249"/>
          </a:xfrm>
          <a:prstGeom prst="roundRect">
            <a:avLst>
              <a:gd name="adj" fmla="val 969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8CC2DAD2-8F62-01C2-305D-A67B9B815984}"/>
              </a:ext>
            </a:extLst>
          </p:cNvPr>
          <p:cNvSpPr/>
          <p:nvPr/>
        </p:nvSpPr>
        <p:spPr>
          <a:xfrm>
            <a:off x="7591595" y="1406103"/>
            <a:ext cx="2196000" cy="2388249"/>
          </a:xfrm>
          <a:prstGeom prst="roundRect">
            <a:avLst>
              <a:gd name="adj" fmla="val 969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588CC287-6A7A-2D35-D3B4-8A42CB148F10}"/>
              </a:ext>
            </a:extLst>
          </p:cNvPr>
          <p:cNvSpPr/>
          <p:nvPr/>
        </p:nvSpPr>
        <p:spPr>
          <a:xfrm>
            <a:off x="7591595" y="3919880"/>
            <a:ext cx="2196000" cy="2388249"/>
          </a:xfrm>
          <a:prstGeom prst="roundRect">
            <a:avLst>
              <a:gd name="adj" fmla="val 969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/>
              <a:t>]]]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AF327F-FBE5-4DEE-668C-8BC28505B1D1}"/>
              </a:ext>
            </a:extLst>
          </p:cNvPr>
          <p:cNvSpPr txBox="1"/>
          <p:nvPr/>
        </p:nvSpPr>
        <p:spPr>
          <a:xfrm>
            <a:off x="627016" y="1640449"/>
            <a:ext cx="21960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ТРУДНЫЕ ДЕТИ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46A96B2-2370-33F8-327F-9032BAD5403E}"/>
              </a:ext>
            </a:extLst>
          </p:cNvPr>
          <p:cNvSpPr txBox="1"/>
          <p:nvPr/>
        </p:nvSpPr>
        <p:spPr>
          <a:xfrm>
            <a:off x="627016" y="4154226"/>
            <a:ext cx="21960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СОБАКИ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A0A8FC2-4277-A36F-7E00-FEF7ED7711E7}"/>
              </a:ext>
            </a:extLst>
          </p:cNvPr>
          <p:cNvSpPr txBox="1"/>
          <p:nvPr/>
        </p:nvSpPr>
        <p:spPr>
          <a:xfrm>
            <a:off x="7591595" y="1635892"/>
            <a:ext cx="21960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ЗВЁЗДЫ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2B1F1BD-B3B8-C4D7-3B48-47728ABD154D}"/>
              </a:ext>
            </a:extLst>
          </p:cNvPr>
          <p:cNvSpPr txBox="1"/>
          <p:nvPr/>
        </p:nvSpPr>
        <p:spPr>
          <a:xfrm>
            <a:off x="7591595" y="4149669"/>
            <a:ext cx="21960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ДОЙНЫЕ КОРОВЫ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E194265-37B0-9C22-5050-24C793FC2990}"/>
              </a:ext>
            </a:extLst>
          </p:cNvPr>
          <p:cNvSpPr txBox="1"/>
          <p:nvPr/>
        </p:nvSpPr>
        <p:spPr>
          <a:xfrm>
            <a:off x="771269" y="1874795"/>
            <a:ext cx="1909938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Отрасли с высокими темпами роста, </a:t>
            </a:r>
          </a:p>
          <a:p>
            <a:r>
              <a:rPr lang="ru-RU" sz="7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 низкой долей в объеме отгруженной продукции относительно конкурента.</a:t>
            </a:r>
          </a:p>
          <a:p>
            <a:endParaRPr lang="ru-RU" sz="7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7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Они могут стать потенциальными Звёздами </a:t>
            </a:r>
          </a:p>
          <a:p>
            <a:r>
              <a:rPr lang="ru-RU" sz="7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(ключевыми отраслями), поэтому                      за ними необходимо внимательно следить          и оказывать поддержку в нужный момент, чтобы в будущем получить большой экономический эффект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BDAC841-BE62-E5A7-79B2-1230DC125662}"/>
              </a:ext>
            </a:extLst>
          </p:cNvPr>
          <p:cNvSpPr txBox="1"/>
          <p:nvPr/>
        </p:nvSpPr>
        <p:spPr>
          <a:xfrm>
            <a:off x="1171671" y="3041854"/>
            <a:ext cx="1819502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сельское и лесное хозяйство, охота</a:t>
            </a:r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FFDDD7A0-E56B-3B52-8872-7C4BC09D72DF}"/>
              </a:ext>
            </a:extLst>
          </p:cNvPr>
          <p:cNvSpPr/>
          <p:nvPr/>
        </p:nvSpPr>
        <p:spPr>
          <a:xfrm>
            <a:off x="852980" y="3011112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B1C1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>
                <a:solidFill>
                  <a:srgbClr val="B1C1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</a:t>
            </a:r>
            <a:endParaRPr lang="x-none" sz="900" b="1" dirty="0">
              <a:solidFill>
                <a:srgbClr val="B1C1E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6E89EDB-20A8-C234-5E65-E5EFB76DD570}"/>
              </a:ext>
            </a:extLst>
          </p:cNvPr>
          <p:cNvSpPr txBox="1"/>
          <p:nvPr/>
        </p:nvSpPr>
        <p:spPr>
          <a:xfrm>
            <a:off x="1171671" y="3291455"/>
            <a:ext cx="1498151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строительство</a:t>
            </a:r>
          </a:p>
        </p:txBody>
      </p:sp>
      <p:sp>
        <p:nvSpPr>
          <p:cNvPr id="40" name="Овал 39">
            <a:extLst>
              <a:ext uri="{FF2B5EF4-FFF2-40B4-BE49-F238E27FC236}">
                <a16:creationId xmlns:a16="http://schemas.microsoft.com/office/drawing/2014/main" id="{F80134F4-8D85-7CD4-EB55-13694D0CD448}"/>
              </a:ext>
            </a:extLst>
          </p:cNvPr>
          <p:cNvSpPr/>
          <p:nvPr/>
        </p:nvSpPr>
        <p:spPr>
          <a:xfrm>
            <a:off x="852980" y="3260082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B1C1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B1C1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4F5D24D-C551-5359-48AA-942A81303675}"/>
              </a:ext>
            </a:extLst>
          </p:cNvPr>
          <p:cNvSpPr txBox="1"/>
          <p:nvPr/>
        </p:nvSpPr>
        <p:spPr>
          <a:xfrm>
            <a:off x="1171671" y="3555380"/>
            <a:ext cx="1498151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водоснабжение, водоотведение</a:t>
            </a:r>
          </a:p>
        </p:txBody>
      </p:sp>
      <p:sp>
        <p:nvSpPr>
          <p:cNvPr id="42" name="Овал 41">
            <a:extLst>
              <a:ext uri="{FF2B5EF4-FFF2-40B4-BE49-F238E27FC236}">
                <a16:creationId xmlns:a16="http://schemas.microsoft.com/office/drawing/2014/main" id="{BABDFBE6-1285-05F4-8F17-8B7885204E3E}"/>
              </a:ext>
            </a:extLst>
          </p:cNvPr>
          <p:cNvSpPr/>
          <p:nvPr/>
        </p:nvSpPr>
        <p:spPr>
          <a:xfrm>
            <a:off x="852980" y="3519241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B1C1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B1C1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F3A83EB-E1C5-0666-D4E2-149126576DA6}"/>
              </a:ext>
            </a:extLst>
          </p:cNvPr>
          <p:cNvSpPr txBox="1"/>
          <p:nvPr/>
        </p:nvSpPr>
        <p:spPr>
          <a:xfrm>
            <a:off x="771269" y="4387196"/>
            <a:ext cx="1909938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Отрасли с низкими темпами роста</a:t>
            </a:r>
          </a:p>
          <a:p>
            <a:r>
              <a:rPr lang="ru-RU" sz="7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низкой долей отгруженной продукции относительно конкурента.</a:t>
            </a:r>
          </a:p>
          <a:p>
            <a:endParaRPr lang="ru-RU" sz="7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7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Такие отрасли не стоит поддерживать,         пока они находятся в данной зоне, </a:t>
            </a:r>
          </a:p>
          <a:p>
            <a:r>
              <a:rPr lang="ru-RU" sz="7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 если они переместятся, за их </a:t>
            </a:r>
          </a:p>
          <a:p>
            <a:r>
              <a:rPr lang="ru-RU" sz="7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развитием необходимо следить. </a:t>
            </a:r>
          </a:p>
        </p:txBody>
      </p:sp>
      <p:sp>
        <p:nvSpPr>
          <p:cNvPr id="45" name="Овал 44">
            <a:extLst>
              <a:ext uri="{FF2B5EF4-FFF2-40B4-BE49-F238E27FC236}">
                <a16:creationId xmlns:a16="http://schemas.microsoft.com/office/drawing/2014/main" id="{19025EC3-5CB5-00B4-2F5F-2C86AEBF5FCC}"/>
              </a:ext>
            </a:extLst>
          </p:cNvPr>
          <p:cNvSpPr/>
          <p:nvPr/>
        </p:nvSpPr>
        <p:spPr>
          <a:xfrm>
            <a:off x="852980" y="5523513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B9B9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B9B9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136E047-FB46-BF45-A463-A1A0FA2BB34A}"/>
              </a:ext>
            </a:extLst>
          </p:cNvPr>
          <p:cNvSpPr txBox="1"/>
          <p:nvPr/>
        </p:nvSpPr>
        <p:spPr>
          <a:xfrm>
            <a:off x="1171671" y="5559652"/>
            <a:ext cx="1498151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транспортировка и хранение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07BD759-994E-CA4F-76F7-6125B309FA90}"/>
              </a:ext>
            </a:extLst>
          </p:cNvPr>
          <p:cNvSpPr txBox="1"/>
          <p:nvPr/>
        </p:nvSpPr>
        <p:spPr>
          <a:xfrm>
            <a:off x="7744707" y="1874795"/>
            <a:ext cx="1909938" cy="7540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Отрасли с высокими темпами роста </a:t>
            </a:r>
          </a:p>
          <a:p>
            <a:r>
              <a:rPr lang="ru-RU" sz="7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большой долей в объеме отгруженной </a:t>
            </a:r>
          </a:p>
          <a:p>
            <a:r>
              <a:rPr lang="ru-RU" sz="7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продукции относительно конкурента.</a:t>
            </a:r>
          </a:p>
          <a:p>
            <a:endParaRPr lang="ru-RU" sz="7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7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Данные отрасли необходимо поддерживать, чтобы сохранять или увеличивать текущие темпы развития и экономический эффект. 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14866E1-3855-9071-FFD6-4462C1FB6864}"/>
              </a:ext>
            </a:extLst>
          </p:cNvPr>
          <p:cNvSpPr txBox="1"/>
          <p:nvPr/>
        </p:nvSpPr>
        <p:spPr>
          <a:xfrm>
            <a:off x="8145109" y="3041854"/>
            <a:ext cx="1819502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обрабатывающие производства</a:t>
            </a:r>
          </a:p>
        </p:txBody>
      </p:sp>
      <p:sp>
        <p:nvSpPr>
          <p:cNvPr id="56" name="Овал 55">
            <a:extLst>
              <a:ext uri="{FF2B5EF4-FFF2-40B4-BE49-F238E27FC236}">
                <a16:creationId xmlns:a16="http://schemas.microsoft.com/office/drawing/2014/main" id="{57614ED5-9C26-34F1-FDDC-2E4106730790}"/>
              </a:ext>
            </a:extLst>
          </p:cNvPr>
          <p:cNvSpPr/>
          <p:nvPr/>
        </p:nvSpPr>
        <p:spPr>
          <a:xfrm>
            <a:off x="7826418" y="3011112"/>
            <a:ext cx="180000" cy="180000"/>
          </a:xfrm>
          <a:prstGeom prst="ellipse">
            <a:avLst/>
          </a:prstGeom>
          <a:solidFill>
            <a:srgbClr val="4756A0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EEBD71E-18E9-339B-01D7-85B024F47426}"/>
              </a:ext>
            </a:extLst>
          </p:cNvPr>
          <p:cNvSpPr txBox="1"/>
          <p:nvPr/>
        </p:nvSpPr>
        <p:spPr>
          <a:xfrm>
            <a:off x="7744707" y="4387196"/>
            <a:ext cx="1909938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Отрасли с низкими темпами роста, </a:t>
            </a:r>
          </a:p>
          <a:p>
            <a:r>
              <a:rPr lang="ru-RU" sz="7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 высокой долей в объеме отгруженной </a:t>
            </a:r>
          </a:p>
          <a:p>
            <a:r>
              <a:rPr lang="ru-RU" sz="7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продукции относительно региона-конкурента.</a:t>
            </a:r>
          </a:p>
          <a:p>
            <a:r>
              <a:rPr lang="ru-RU" sz="7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sz="7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данными отраслями необходимо следить и поддерживать в нужный момент, чтобы </a:t>
            </a:r>
          </a:p>
          <a:p>
            <a:r>
              <a:rPr lang="ru-RU" sz="7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сохранить экономический эффект </a:t>
            </a:r>
          </a:p>
          <a:p>
            <a:r>
              <a:rPr lang="ru-RU" sz="7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муниципального округа.</a:t>
            </a:r>
          </a:p>
        </p:txBody>
      </p:sp>
      <p:sp>
        <p:nvSpPr>
          <p:cNvPr id="62" name="Овал 61">
            <a:extLst>
              <a:ext uri="{FF2B5EF4-FFF2-40B4-BE49-F238E27FC236}">
                <a16:creationId xmlns:a16="http://schemas.microsoft.com/office/drawing/2014/main" id="{5FD192F0-7E60-262E-0F35-E2B63AFA2F0F}"/>
              </a:ext>
            </a:extLst>
          </p:cNvPr>
          <p:cNvSpPr/>
          <p:nvPr/>
        </p:nvSpPr>
        <p:spPr>
          <a:xfrm>
            <a:off x="7826418" y="5523513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9C1F75B-45FF-0B32-55CB-28C6E9316130}"/>
              </a:ext>
            </a:extLst>
          </p:cNvPr>
          <p:cNvSpPr txBox="1"/>
          <p:nvPr/>
        </p:nvSpPr>
        <p:spPr>
          <a:xfrm>
            <a:off x="8145109" y="5505791"/>
            <a:ext cx="149815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эл. энергией,       газом и паром</a:t>
            </a:r>
          </a:p>
        </p:txBody>
      </p:sp>
      <p:grpSp>
        <p:nvGrpSpPr>
          <p:cNvPr id="99" name="Группа 98">
            <a:extLst>
              <a:ext uri="{FF2B5EF4-FFF2-40B4-BE49-F238E27FC236}">
                <a16:creationId xmlns:a16="http://schemas.microsoft.com/office/drawing/2014/main" id="{BCB84F3B-32A5-CCC4-5297-B59D26BA7A51}"/>
              </a:ext>
            </a:extLst>
          </p:cNvPr>
          <p:cNvGrpSpPr/>
          <p:nvPr/>
        </p:nvGrpSpPr>
        <p:grpSpPr>
          <a:xfrm>
            <a:off x="3035962" y="2469534"/>
            <a:ext cx="4518259" cy="2779436"/>
            <a:chOff x="3035962" y="2469534"/>
            <a:chExt cx="4518259" cy="2779436"/>
          </a:xfrm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8EA5CC1B-8014-8513-C7B1-E3B6326D4C52}"/>
                </a:ext>
              </a:extLst>
            </p:cNvPr>
            <p:cNvSpPr txBox="1"/>
            <p:nvPr/>
          </p:nvSpPr>
          <p:spPr>
            <a:xfrm>
              <a:off x="4524086" y="2469534"/>
              <a:ext cx="422898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500" b="1" dirty="0">
                  <a:solidFill>
                    <a:srgbClr val="4756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темп роста отрасли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823F40D9-5A6A-FEFA-5CCD-69917D0F9E4C}"/>
                </a:ext>
              </a:extLst>
            </p:cNvPr>
            <p:cNvSpPr txBox="1"/>
            <p:nvPr/>
          </p:nvSpPr>
          <p:spPr>
            <a:xfrm>
              <a:off x="6982647" y="4763397"/>
              <a:ext cx="571574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500" b="1" dirty="0">
                  <a:solidFill>
                    <a:srgbClr val="4756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доля </a:t>
              </a:r>
            </a:p>
            <a:p>
              <a:r>
                <a:rPr lang="ru-RU" sz="500" b="1" dirty="0">
                  <a:solidFill>
                    <a:srgbClr val="4756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 объёме отгруженной продукции</a:t>
              </a:r>
            </a:p>
          </p:txBody>
        </p:sp>
        <p:grpSp>
          <p:nvGrpSpPr>
            <p:cNvPr id="98" name="Группа 97">
              <a:extLst>
                <a:ext uri="{FF2B5EF4-FFF2-40B4-BE49-F238E27FC236}">
                  <a16:creationId xmlns:a16="http://schemas.microsoft.com/office/drawing/2014/main" id="{7898FC0B-5492-90DF-8F8A-FB79AD4C74E7}"/>
                </a:ext>
              </a:extLst>
            </p:cNvPr>
            <p:cNvGrpSpPr/>
            <p:nvPr/>
          </p:nvGrpSpPr>
          <p:grpSpPr>
            <a:xfrm>
              <a:off x="3035962" y="2709128"/>
              <a:ext cx="4013345" cy="2539842"/>
              <a:chOff x="3035962" y="2709128"/>
              <a:chExt cx="4013345" cy="2539842"/>
            </a:xfrm>
          </p:grpSpPr>
          <p:grpSp>
            <p:nvGrpSpPr>
              <p:cNvPr id="97" name="Группа 96">
                <a:extLst>
                  <a:ext uri="{FF2B5EF4-FFF2-40B4-BE49-F238E27FC236}">
                    <a16:creationId xmlns:a16="http://schemas.microsoft.com/office/drawing/2014/main" id="{2078DF91-7E57-CBD4-C219-88B9199E613D}"/>
                  </a:ext>
                </a:extLst>
              </p:cNvPr>
              <p:cNvGrpSpPr/>
              <p:nvPr/>
            </p:nvGrpSpPr>
            <p:grpSpPr>
              <a:xfrm>
                <a:off x="4280413" y="2709128"/>
                <a:ext cx="291929" cy="2539842"/>
                <a:chOff x="4280413" y="2709128"/>
                <a:chExt cx="291929" cy="2539842"/>
              </a:xfrm>
            </p:grpSpPr>
            <p:grpSp>
              <p:nvGrpSpPr>
                <p:cNvPr id="65" name="Группа 64">
                  <a:extLst>
                    <a:ext uri="{FF2B5EF4-FFF2-40B4-BE49-F238E27FC236}">
                      <a16:creationId xmlns:a16="http://schemas.microsoft.com/office/drawing/2014/main" id="{EB0C6DBF-46CE-B9CB-5519-27BFEF0D5925}"/>
                    </a:ext>
                  </a:extLst>
                </p:cNvPr>
                <p:cNvGrpSpPr/>
                <p:nvPr/>
              </p:nvGrpSpPr>
              <p:grpSpPr>
                <a:xfrm>
                  <a:off x="4518367" y="2709128"/>
                  <a:ext cx="53975" cy="2501371"/>
                  <a:chOff x="4660507" y="2024189"/>
                  <a:chExt cx="53975" cy="2501371"/>
                </a:xfrm>
              </p:grpSpPr>
              <p:cxnSp>
                <p:nvCxnSpPr>
                  <p:cNvPr id="43" name="Прямая со стрелкой 42">
                    <a:extLst>
                      <a:ext uri="{FF2B5EF4-FFF2-40B4-BE49-F238E27FC236}">
                        <a16:creationId xmlns:a16="http://schemas.microsoft.com/office/drawing/2014/main" id="{A995057B-0C8F-9037-E093-4A3A2F4347F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4687495" y="2024189"/>
                    <a:ext cx="0" cy="2501370"/>
                  </a:xfrm>
                  <a:prstGeom prst="straightConnector1">
                    <a:avLst/>
                  </a:prstGeom>
                  <a:ln w="12700">
                    <a:solidFill>
                      <a:srgbClr val="B9B9B9"/>
                    </a:solidFill>
                    <a:headEnd w="sm" len="med"/>
                    <a:tailEnd type="triangle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" name="Прямая соединительная линия 50">
                    <a:extLst>
                      <a:ext uri="{FF2B5EF4-FFF2-40B4-BE49-F238E27FC236}">
                        <a16:creationId xmlns:a16="http://schemas.microsoft.com/office/drawing/2014/main" id="{ADCFC3A6-F2C1-E7F4-86B4-235F67DBEBD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>
                    <a:off x="4687495" y="4498572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Прямая соединительная линия 51">
                    <a:extLst>
                      <a:ext uri="{FF2B5EF4-FFF2-40B4-BE49-F238E27FC236}">
                        <a16:creationId xmlns:a16="http://schemas.microsoft.com/office/drawing/2014/main" id="{C245104B-2646-3190-FDC2-6CE30334060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>
                    <a:off x="4687495" y="4141234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Прямая соединительная линия 52">
                    <a:extLst>
                      <a:ext uri="{FF2B5EF4-FFF2-40B4-BE49-F238E27FC236}">
                        <a16:creationId xmlns:a16="http://schemas.microsoft.com/office/drawing/2014/main" id="{FC0667C9-B3F7-767A-085D-ADDB3B3F1C5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>
                    <a:off x="4687495" y="3783896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7" name="Прямая соединительная линия 56">
                    <a:extLst>
                      <a:ext uri="{FF2B5EF4-FFF2-40B4-BE49-F238E27FC236}">
                        <a16:creationId xmlns:a16="http://schemas.microsoft.com/office/drawing/2014/main" id="{6AC49062-BAE9-8E84-B427-98D44A833B2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>
                    <a:off x="4687495" y="3426558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" name="Прямая соединительная линия 57">
                    <a:extLst>
                      <a:ext uri="{FF2B5EF4-FFF2-40B4-BE49-F238E27FC236}">
                        <a16:creationId xmlns:a16="http://schemas.microsoft.com/office/drawing/2014/main" id="{3221E3E7-E304-DC2E-96A7-66128F9B9A8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>
                    <a:off x="4687495" y="3069220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9" name="Прямая соединительная линия 58">
                    <a:extLst>
                      <a:ext uri="{FF2B5EF4-FFF2-40B4-BE49-F238E27FC236}">
                        <a16:creationId xmlns:a16="http://schemas.microsoft.com/office/drawing/2014/main" id="{A061F306-C035-72DF-B85F-E50B282BF82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>
                    <a:off x="4687495" y="2711882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" name="Прямая соединительная линия 59">
                    <a:extLst>
                      <a:ext uri="{FF2B5EF4-FFF2-40B4-BE49-F238E27FC236}">
                        <a16:creationId xmlns:a16="http://schemas.microsoft.com/office/drawing/2014/main" id="{12695D56-D0EF-1A54-8599-7B3A8E937C5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>
                    <a:off x="4687495" y="2354544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C1A06D0A-5724-CFF2-9493-CEBA83FB4A2A}"/>
                    </a:ext>
                  </a:extLst>
                </p:cNvPr>
                <p:cNvSpPr txBox="1"/>
                <p:nvPr/>
              </p:nvSpPr>
              <p:spPr>
                <a:xfrm>
                  <a:off x="4392841" y="3014412"/>
                  <a:ext cx="88696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ru-RU" sz="600" b="1" dirty="0">
                      <a:solidFill>
                        <a:srgbClr val="4756A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</a:p>
              </p:txBody>
            </p:sp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2C1B1D1D-D27D-1CBE-8F95-A97F90CB195C}"/>
                    </a:ext>
                  </a:extLst>
                </p:cNvPr>
                <p:cNvSpPr txBox="1"/>
                <p:nvPr/>
              </p:nvSpPr>
              <p:spPr>
                <a:xfrm>
                  <a:off x="4280413" y="3371735"/>
                  <a:ext cx="195050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ru-RU" sz="600" b="1" dirty="0">
                      <a:solidFill>
                        <a:srgbClr val="4756A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1,8</a:t>
                  </a:r>
                </a:p>
              </p:txBody>
            </p:sp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EB22760D-D656-6914-1701-10D8D15472D8}"/>
                    </a:ext>
                  </a:extLst>
                </p:cNvPr>
                <p:cNvSpPr txBox="1"/>
                <p:nvPr/>
              </p:nvSpPr>
              <p:spPr>
                <a:xfrm>
                  <a:off x="4280756" y="3724728"/>
                  <a:ext cx="195050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ru-RU" sz="600" b="1" dirty="0">
                      <a:solidFill>
                        <a:srgbClr val="4756A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1,6</a:t>
                  </a:r>
                </a:p>
              </p:txBody>
            </p:sp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2A1E24F3-9741-A8BA-60F8-B001EFD652B2}"/>
                    </a:ext>
                  </a:extLst>
                </p:cNvPr>
                <p:cNvSpPr txBox="1"/>
                <p:nvPr/>
              </p:nvSpPr>
              <p:spPr>
                <a:xfrm>
                  <a:off x="4280413" y="4084623"/>
                  <a:ext cx="195050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ru-RU" sz="600" b="1" dirty="0">
                      <a:solidFill>
                        <a:srgbClr val="4756A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1,4</a:t>
                  </a:r>
                </a:p>
              </p:txBody>
            </p:sp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822D9818-9C44-22B3-012A-B225284C88EC}"/>
                    </a:ext>
                  </a:extLst>
                </p:cNvPr>
                <p:cNvSpPr txBox="1"/>
                <p:nvPr/>
              </p:nvSpPr>
              <p:spPr>
                <a:xfrm>
                  <a:off x="4280413" y="4443780"/>
                  <a:ext cx="195050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ru-RU" sz="600" b="1" dirty="0">
                      <a:solidFill>
                        <a:srgbClr val="4756A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1,2</a:t>
                  </a:r>
                </a:p>
              </p:txBody>
            </p:sp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6E1EC0F0-D018-4CD7-6FE1-7A42E99B954B}"/>
                    </a:ext>
                  </a:extLst>
                </p:cNvPr>
                <p:cNvSpPr txBox="1"/>
                <p:nvPr/>
              </p:nvSpPr>
              <p:spPr>
                <a:xfrm>
                  <a:off x="4280413" y="5156637"/>
                  <a:ext cx="195050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ru-RU" sz="600" b="1" dirty="0">
                      <a:solidFill>
                        <a:srgbClr val="4756A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-2</a:t>
                  </a:r>
                </a:p>
              </p:txBody>
            </p:sp>
          </p:grpSp>
          <p:grpSp>
            <p:nvGrpSpPr>
              <p:cNvPr id="96" name="Группа 95">
                <a:extLst>
                  <a:ext uri="{FF2B5EF4-FFF2-40B4-BE49-F238E27FC236}">
                    <a16:creationId xmlns:a16="http://schemas.microsoft.com/office/drawing/2014/main" id="{A5CC59DA-F840-E2A5-64E5-702DC702E48C}"/>
                  </a:ext>
                </a:extLst>
              </p:cNvPr>
              <p:cNvGrpSpPr/>
              <p:nvPr/>
            </p:nvGrpSpPr>
            <p:grpSpPr>
              <a:xfrm>
                <a:off x="3035962" y="4641835"/>
                <a:ext cx="4013345" cy="245440"/>
                <a:chOff x="3035962" y="4641835"/>
                <a:chExt cx="4013345" cy="245440"/>
              </a:xfrm>
            </p:grpSpPr>
            <p:grpSp>
              <p:nvGrpSpPr>
                <p:cNvPr id="37" name="Группа 36">
                  <a:extLst>
                    <a:ext uri="{FF2B5EF4-FFF2-40B4-BE49-F238E27FC236}">
                      <a16:creationId xmlns:a16="http://schemas.microsoft.com/office/drawing/2014/main" id="{CB545801-D756-18FD-559A-B7CD97A459DF}"/>
                    </a:ext>
                  </a:extLst>
                </p:cNvPr>
                <p:cNvGrpSpPr/>
                <p:nvPr/>
              </p:nvGrpSpPr>
              <p:grpSpPr>
                <a:xfrm>
                  <a:off x="3116699" y="4641835"/>
                  <a:ext cx="3932608" cy="53975"/>
                  <a:chOff x="3258839" y="4951472"/>
                  <a:chExt cx="3932608" cy="53975"/>
                </a:xfrm>
              </p:grpSpPr>
              <p:cxnSp>
                <p:nvCxnSpPr>
                  <p:cNvPr id="11" name="Прямая со стрелкой 10">
                    <a:extLst>
                      <a:ext uri="{FF2B5EF4-FFF2-40B4-BE49-F238E27FC236}">
                        <a16:creationId xmlns:a16="http://schemas.microsoft.com/office/drawing/2014/main" id="{56E9A66B-1354-7AE0-8725-97D3C2DBA0C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258839" y="4978459"/>
                    <a:ext cx="3932608" cy="0"/>
                  </a:xfrm>
                  <a:prstGeom prst="straightConnector1">
                    <a:avLst/>
                  </a:prstGeom>
                  <a:ln w="12700">
                    <a:solidFill>
                      <a:srgbClr val="B9B9B9"/>
                    </a:solidFill>
                    <a:headEnd w="sm" len="med"/>
                    <a:tailEnd type="triangle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" name="Прямая соединительная линия 15">
                    <a:extLst>
                      <a:ext uri="{FF2B5EF4-FFF2-40B4-BE49-F238E27FC236}">
                        <a16:creationId xmlns:a16="http://schemas.microsoft.com/office/drawing/2014/main" id="{807F2122-9B73-53E4-1C91-D44AB8DEB0D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260725" y="4951472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" name="Прямая соединительная линия 16">
                    <a:extLst>
                      <a:ext uri="{FF2B5EF4-FFF2-40B4-BE49-F238E27FC236}">
                        <a16:creationId xmlns:a16="http://schemas.microsoft.com/office/drawing/2014/main" id="{CC60EC54-0287-1C7A-DE35-34DB2A8B122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618063" y="4951472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" name="Прямая соединительная линия 17">
                    <a:extLst>
                      <a:ext uri="{FF2B5EF4-FFF2-40B4-BE49-F238E27FC236}">
                        <a16:creationId xmlns:a16="http://schemas.microsoft.com/office/drawing/2014/main" id="{5FC28C74-4989-A9F5-9985-F5F9083F91A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975401" y="4951472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" name="Прямая соединительная линия 19">
                    <a:extLst>
                      <a:ext uri="{FF2B5EF4-FFF2-40B4-BE49-F238E27FC236}">
                        <a16:creationId xmlns:a16="http://schemas.microsoft.com/office/drawing/2014/main" id="{7D6E7D9F-7E92-5880-F52B-460EA6B2A3C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332739" y="4951472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" name="Прямая соединительная линия 20">
                    <a:extLst>
                      <a:ext uri="{FF2B5EF4-FFF2-40B4-BE49-F238E27FC236}">
                        <a16:creationId xmlns:a16="http://schemas.microsoft.com/office/drawing/2014/main" id="{FD22D8D5-612A-DA51-7A94-F0812BB7092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690077" y="4951472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Прямая соединительная линия 21">
                    <a:extLst>
                      <a:ext uri="{FF2B5EF4-FFF2-40B4-BE49-F238E27FC236}">
                        <a16:creationId xmlns:a16="http://schemas.microsoft.com/office/drawing/2014/main" id="{FC2FC366-F645-A41B-A419-EACF9AB102D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047415" y="4951472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Прямая соединительная линия 22">
                    <a:extLst>
                      <a:ext uri="{FF2B5EF4-FFF2-40B4-BE49-F238E27FC236}">
                        <a16:creationId xmlns:a16="http://schemas.microsoft.com/office/drawing/2014/main" id="{C3291DE4-EA88-EF59-0E87-5460A0893E3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404753" y="4951472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Прямая соединительная линия 25">
                    <a:extLst>
                      <a:ext uri="{FF2B5EF4-FFF2-40B4-BE49-F238E27FC236}">
                        <a16:creationId xmlns:a16="http://schemas.microsoft.com/office/drawing/2014/main" id="{FD8BA901-4052-7973-A979-80C896A15FF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762091" y="4951472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" name="Прямая соединительная линия 27">
                    <a:extLst>
                      <a:ext uri="{FF2B5EF4-FFF2-40B4-BE49-F238E27FC236}">
                        <a16:creationId xmlns:a16="http://schemas.microsoft.com/office/drawing/2014/main" id="{357872B2-181D-2EE9-40A1-35E5F6F9E09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119429" y="4951472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" name="Прямая соединительная линия 28">
                    <a:extLst>
                      <a:ext uri="{FF2B5EF4-FFF2-40B4-BE49-F238E27FC236}">
                        <a16:creationId xmlns:a16="http://schemas.microsoft.com/office/drawing/2014/main" id="{37F7EA4B-F9D9-CB48-7D0C-E77CFE33A80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476767" y="4951472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" name="Прямая соединительная линия 29">
                    <a:extLst>
                      <a:ext uri="{FF2B5EF4-FFF2-40B4-BE49-F238E27FC236}">
                        <a16:creationId xmlns:a16="http://schemas.microsoft.com/office/drawing/2014/main" id="{8323AACC-C9AE-EBD7-F26C-0B8BF1DC6DA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834105" y="4951472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0B740039-CD2B-08B6-E60F-BF4C989AEEDE}"/>
                    </a:ext>
                  </a:extLst>
                </p:cNvPr>
                <p:cNvSpPr txBox="1"/>
                <p:nvPr/>
              </p:nvSpPr>
              <p:spPr>
                <a:xfrm>
                  <a:off x="4277954" y="4794942"/>
                  <a:ext cx="195050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ru-RU" sz="600" b="1" dirty="0">
                      <a:solidFill>
                        <a:srgbClr val="4756A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0,8</a:t>
                  </a:r>
                </a:p>
              </p:txBody>
            </p:sp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455797FF-8029-9EA1-7395-A5C149C98D3D}"/>
                    </a:ext>
                  </a:extLst>
                </p:cNvPr>
                <p:cNvSpPr txBox="1"/>
                <p:nvPr/>
              </p:nvSpPr>
              <p:spPr>
                <a:xfrm>
                  <a:off x="3697397" y="4722797"/>
                  <a:ext cx="195050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ru-RU" sz="600" b="1" dirty="0">
                      <a:solidFill>
                        <a:srgbClr val="4756A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0,5</a:t>
                  </a:r>
                </a:p>
              </p:txBody>
            </p:sp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C01C4BBB-E067-EAAC-2A0E-BF81DACA7C49}"/>
                    </a:ext>
                  </a:extLst>
                </p:cNvPr>
                <p:cNvSpPr txBox="1"/>
                <p:nvPr/>
              </p:nvSpPr>
              <p:spPr>
                <a:xfrm>
                  <a:off x="3035962" y="4722797"/>
                  <a:ext cx="107344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ru-RU" sz="600" b="1" dirty="0">
                      <a:solidFill>
                        <a:srgbClr val="4756A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</a:t>
                  </a:r>
                </a:p>
              </p:txBody>
            </p:sp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BFA010E3-8CAF-8090-316F-C6A2F8CB39A7}"/>
                    </a:ext>
                  </a:extLst>
                </p:cNvPr>
                <p:cNvSpPr txBox="1"/>
                <p:nvPr/>
              </p:nvSpPr>
              <p:spPr>
                <a:xfrm>
                  <a:off x="4570075" y="4722797"/>
                  <a:ext cx="94824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ru-RU" sz="600" b="1" dirty="0">
                      <a:solidFill>
                        <a:srgbClr val="4756A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</a:t>
                  </a:r>
                </a:p>
              </p:txBody>
            </p:sp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1503F8A1-C213-21F8-58D4-049BE9D25BAD}"/>
                    </a:ext>
                  </a:extLst>
                </p:cNvPr>
                <p:cNvSpPr txBox="1"/>
                <p:nvPr/>
              </p:nvSpPr>
              <p:spPr>
                <a:xfrm>
                  <a:off x="5152289" y="4722064"/>
                  <a:ext cx="177627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ru-RU" sz="600" b="1" dirty="0">
                      <a:solidFill>
                        <a:srgbClr val="4756A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1,5</a:t>
                  </a:r>
                </a:p>
              </p:txBody>
            </p:sp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3995A9BD-8869-07CA-443B-7AA227C799E1}"/>
                    </a:ext>
                  </a:extLst>
                </p:cNvPr>
                <p:cNvSpPr txBox="1"/>
                <p:nvPr/>
              </p:nvSpPr>
              <p:spPr>
                <a:xfrm>
                  <a:off x="5829393" y="4720624"/>
                  <a:ext cx="177627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ru-RU" sz="600" b="1" dirty="0">
                      <a:solidFill>
                        <a:srgbClr val="4756A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</a:p>
              </p:txBody>
            </p:sp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A43658A6-A574-E8BA-B4B7-822D3658DE55}"/>
                    </a:ext>
                  </a:extLst>
                </p:cNvPr>
                <p:cNvSpPr txBox="1"/>
                <p:nvPr/>
              </p:nvSpPr>
              <p:spPr>
                <a:xfrm>
                  <a:off x="6581142" y="4720624"/>
                  <a:ext cx="177627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ru-RU" sz="600" b="1" dirty="0">
                      <a:solidFill>
                        <a:srgbClr val="4756A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2,5</a:t>
                  </a:r>
                </a:p>
              </p:txBody>
            </p:sp>
          </p:grpSp>
        </p:grpSp>
      </p:grpSp>
      <p:sp>
        <p:nvSpPr>
          <p:cNvPr id="86" name="Овал 85">
            <a:extLst>
              <a:ext uri="{FF2B5EF4-FFF2-40B4-BE49-F238E27FC236}">
                <a16:creationId xmlns:a16="http://schemas.microsoft.com/office/drawing/2014/main" id="{44884656-7618-38F7-3301-5CFEED22EA33}"/>
              </a:ext>
            </a:extLst>
          </p:cNvPr>
          <p:cNvSpPr/>
          <p:nvPr/>
        </p:nvSpPr>
        <p:spPr>
          <a:xfrm>
            <a:off x="3197920" y="4695810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B9B9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B9B9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</a:p>
        </p:txBody>
      </p:sp>
      <p:sp>
        <p:nvSpPr>
          <p:cNvPr id="87" name="Овал 86">
            <a:extLst>
              <a:ext uri="{FF2B5EF4-FFF2-40B4-BE49-F238E27FC236}">
                <a16:creationId xmlns:a16="http://schemas.microsoft.com/office/drawing/2014/main" id="{63B26163-541A-6F50-4410-325A45304F4D}"/>
              </a:ext>
            </a:extLst>
          </p:cNvPr>
          <p:cNvSpPr/>
          <p:nvPr/>
        </p:nvSpPr>
        <p:spPr>
          <a:xfrm>
            <a:off x="3328186" y="4306372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B1C1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>
                <a:solidFill>
                  <a:srgbClr val="B1C1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</a:t>
            </a:r>
            <a:endParaRPr lang="x-none" sz="900" b="1" dirty="0">
              <a:solidFill>
                <a:srgbClr val="B1C1E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Овал 87">
            <a:extLst>
              <a:ext uri="{FF2B5EF4-FFF2-40B4-BE49-F238E27FC236}">
                <a16:creationId xmlns:a16="http://schemas.microsoft.com/office/drawing/2014/main" id="{3BE28098-C188-7338-964E-8A33B9A913E3}"/>
              </a:ext>
            </a:extLst>
          </p:cNvPr>
          <p:cNvSpPr/>
          <p:nvPr/>
        </p:nvSpPr>
        <p:spPr>
          <a:xfrm>
            <a:off x="3750909" y="4107998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B1C1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B1C1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</a:p>
        </p:txBody>
      </p:sp>
      <p:sp>
        <p:nvSpPr>
          <p:cNvPr id="89" name="Овал 88">
            <a:extLst>
              <a:ext uri="{FF2B5EF4-FFF2-40B4-BE49-F238E27FC236}">
                <a16:creationId xmlns:a16="http://schemas.microsoft.com/office/drawing/2014/main" id="{CF8783F7-374F-437B-8032-8678766FF671}"/>
              </a:ext>
            </a:extLst>
          </p:cNvPr>
          <p:cNvSpPr/>
          <p:nvPr/>
        </p:nvSpPr>
        <p:spPr>
          <a:xfrm>
            <a:off x="4038086" y="3764684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B1C1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B1C1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</a:p>
        </p:txBody>
      </p:sp>
      <p:sp>
        <p:nvSpPr>
          <p:cNvPr id="90" name="Овал 89">
            <a:extLst>
              <a:ext uri="{FF2B5EF4-FFF2-40B4-BE49-F238E27FC236}">
                <a16:creationId xmlns:a16="http://schemas.microsoft.com/office/drawing/2014/main" id="{A6459FB3-ED76-A225-A33E-7E8B6C7DA00D}"/>
              </a:ext>
            </a:extLst>
          </p:cNvPr>
          <p:cNvSpPr/>
          <p:nvPr/>
        </p:nvSpPr>
        <p:spPr>
          <a:xfrm>
            <a:off x="6401142" y="4737285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0625EBDD-48F8-CAE2-B858-45720D420C83}"/>
              </a:ext>
            </a:extLst>
          </p:cNvPr>
          <p:cNvSpPr txBox="1"/>
          <p:nvPr/>
        </p:nvSpPr>
        <p:spPr>
          <a:xfrm>
            <a:off x="3197920" y="1649346"/>
            <a:ext cx="2196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b="1" dirty="0">
                <a:solidFill>
                  <a:srgbClr val="B9B9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ТРУДНЫЕ ДЕТИ</a:t>
            </a:r>
            <a:endParaRPr lang="x-none" sz="600" b="1" dirty="0">
              <a:solidFill>
                <a:srgbClr val="B9B9B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D3FABAC0-5768-5C16-9B24-E8BBF18C724E}"/>
              </a:ext>
            </a:extLst>
          </p:cNvPr>
          <p:cNvSpPr txBox="1"/>
          <p:nvPr/>
        </p:nvSpPr>
        <p:spPr>
          <a:xfrm>
            <a:off x="5016004" y="1653755"/>
            <a:ext cx="2196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ru-RU" sz="600" b="1" dirty="0">
                <a:solidFill>
                  <a:srgbClr val="B9B9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ЗВЁЗДЫ</a:t>
            </a:r>
            <a:endParaRPr lang="x-none" sz="600" b="1" dirty="0">
              <a:solidFill>
                <a:srgbClr val="B9B9B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A05C5638-E936-1839-1B59-92114A1DD3FC}"/>
              </a:ext>
            </a:extLst>
          </p:cNvPr>
          <p:cNvSpPr txBox="1"/>
          <p:nvPr/>
        </p:nvSpPr>
        <p:spPr>
          <a:xfrm>
            <a:off x="3197920" y="5999175"/>
            <a:ext cx="2196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b="1" dirty="0">
                <a:solidFill>
                  <a:srgbClr val="B9B9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СОБАКИ</a:t>
            </a:r>
            <a:endParaRPr lang="x-none" sz="600" b="1" dirty="0">
              <a:solidFill>
                <a:srgbClr val="B9B9B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E145D56C-894E-68CF-519F-A41ABD56BA26}"/>
              </a:ext>
            </a:extLst>
          </p:cNvPr>
          <p:cNvSpPr txBox="1"/>
          <p:nvPr/>
        </p:nvSpPr>
        <p:spPr>
          <a:xfrm>
            <a:off x="5016004" y="6003584"/>
            <a:ext cx="2196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ru-RU" sz="600" b="1" dirty="0">
                <a:solidFill>
                  <a:srgbClr val="B9B9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ДОЙНЫЕ КОРОВЫ</a:t>
            </a:r>
            <a:endParaRPr lang="x-none" sz="600" b="1" dirty="0">
              <a:solidFill>
                <a:srgbClr val="B9B9B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845016-2923-051A-4772-C2C400EAF4A7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(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НАИМЕНОВАНИЕ ВАШЕГО МУНИЦИПАЛИТЕТА)</a:t>
            </a:r>
          </a:p>
        </p:txBody>
      </p:sp>
    </p:spTree>
    <p:extLst>
      <p:ext uri="{BB962C8B-B14F-4D97-AF65-F5344CB8AC3E}">
        <p14:creationId xmlns:p14="http://schemas.microsoft.com/office/powerpoint/2010/main" val="32810133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680163-F214-BA25-1091-1FC48FD3C4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277B7B3F-B8E8-29D7-DE96-B8A22D47ED93}"/>
              </a:ext>
            </a:extLst>
          </p:cNvPr>
          <p:cNvSpPr/>
          <p:nvPr/>
        </p:nvSpPr>
        <p:spPr>
          <a:xfrm>
            <a:off x="7591595" y="1407768"/>
            <a:ext cx="2196000" cy="4901720"/>
          </a:xfrm>
          <a:prstGeom prst="roundRect">
            <a:avLst>
              <a:gd name="adj" fmla="val 969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id="{32396438-0DB3-F281-99B7-88D733FFCB06}"/>
              </a:ext>
            </a:extLst>
          </p:cNvPr>
          <p:cNvSpPr/>
          <p:nvPr/>
        </p:nvSpPr>
        <p:spPr>
          <a:xfrm>
            <a:off x="627016" y="1406103"/>
            <a:ext cx="2196000" cy="4901720"/>
          </a:xfrm>
          <a:prstGeom prst="roundRect">
            <a:avLst>
              <a:gd name="adj" fmla="val 969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D2AFB6-E08C-10CC-7394-BCAD29CA2E94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МАТРИЦА БКГ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ПОТЕНЦИАЛЬНЫЕ ИЗМЕНЕНИЯ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F5C552FF-47B6-455B-F3DB-BF38E9579AA0}"/>
              </a:ext>
            </a:extLst>
          </p:cNvPr>
          <p:cNvSpPr/>
          <p:nvPr/>
        </p:nvSpPr>
        <p:spPr>
          <a:xfrm>
            <a:off x="627018" y="163628"/>
            <a:ext cx="933218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матрица БКГ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5B51FD9C-271D-CAC8-8E97-CD15E7101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CFCA71-1B88-5200-9C6B-B460F40F65FF}"/>
              </a:ext>
            </a:extLst>
          </p:cNvPr>
          <p:cNvSpPr txBox="1"/>
          <p:nvPr/>
        </p:nvSpPr>
        <p:spPr>
          <a:xfrm>
            <a:off x="627016" y="1640449"/>
            <a:ext cx="21960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ОТРАСЛИ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884B157-3E6E-90A6-5524-C2AA28B249E4}"/>
              </a:ext>
            </a:extLst>
          </p:cNvPr>
          <p:cNvSpPr txBox="1"/>
          <p:nvPr/>
        </p:nvSpPr>
        <p:spPr>
          <a:xfrm>
            <a:off x="7591595" y="1635892"/>
            <a:ext cx="21960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ПРИЧИНЫ ИЗМЕНЕНИЙ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64816C8-7218-8623-F3E7-809E9F388A83}"/>
              </a:ext>
            </a:extLst>
          </p:cNvPr>
          <p:cNvSpPr txBox="1"/>
          <p:nvPr/>
        </p:nvSpPr>
        <p:spPr>
          <a:xfrm>
            <a:off x="1171671" y="2350565"/>
            <a:ext cx="181950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сельское и лесное хозяйство, охота,</a:t>
            </a:r>
          </a:p>
          <a:p>
            <a:r>
              <a:rPr lang="ru-RU" sz="7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рыболовство и рыбоводство</a:t>
            </a:r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2FE13761-5DDF-EC1F-69CA-81D81654F1A0}"/>
              </a:ext>
            </a:extLst>
          </p:cNvPr>
          <p:cNvSpPr/>
          <p:nvPr/>
        </p:nvSpPr>
        <p:spPr>
          <a:xfrm>
            <a:off x="848119" y="2361833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B1C1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>
                <a:solidFill>
                  <a:srgbClr val="B1C1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</a:t>
            </a:r>
            <a:endParaRPr lang="x-none" sz="900" b="1" dirty="0">
              <a:solidFill>
                <a:srgbClr val="B1C1E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F8E0531-B3CF-D081-2A15-67A12D5A1914}"/>
              </a:ext>
            </a:extLst>
          </p:cNvPr>
          <p:cNvSpPr txBox="1"/>
          <p:nvPr/>
        </p:nvSpPr>
        <p:spPr>
          <a:xfrm>
            <a:off x="1171671" y="2789490"/>
            <a:ext cx="1498151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строительство</a:t>
            </a:r>
          </a:p>
        </p:txBody>
      </p:sp>
      <p:sp>
        <p:nvSpPr>
          <p:cNvPr id="40" name="Овал 39">
            <a:extLst>
              <a:ext uri="{FF2B5EF4-FFF2-40B4-BE49-F238E27FC236}">
                <a16:creationId xmlns:a16="http://schemas.microsoft.com/office/drawing/2014/main" id="{B4CA0018-466F-7EB5-E812-538831291D58}"/>
              </a:ext>
            </a:extLst>
          </p:cNvPr>
          <p:cNvSpPr/>
          <p:nvPr/>
        </p:nvSpPr>
        <p:spPr>
          <a:xfrm>
            <a:off x="848119" y="2735046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B1C1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B1C1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DEFE897-84DE-8790-3A9A-2344F15F7948}"/>
              </a:ext>
            </a:extLst>
          </p:cNvPr>
          <p:cNvSpPr txBox="1"/>
          <p:nvPr/>
        </p:nvSpPr>
        <p:spPr>
          <a:xfrm>
            <a:off x="1171671" y="3120693"/>
            <a:ext cx="1498151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водоснабжение, водоотведение</a:t>
            </a:r>
          </a:p>
        </p:txBody>
      </p:sp>
      <p:sp>
        <p:nvSpPr>
          <p:cNvPr id="42" name="Овал 41">
            <a:extLst>
              <a:ext uri="{FF2B5EF4-FFF2-40B4-BE49-F238E27FC236}">
                <a16:creationId xmlns:a16="http://schemas.microsoft.com/office/drawing/2014/main" id="{80B55DCB-A9E5-2995-43FE-87A4CD85EF03}"/>
              </a:ext>
            </a:extLst>
          </p:cNvPr>
          <p:cNvSpPr/>
          <p:nvPr/>
        </p:nvSpPr>
        <p:spPr>
          <a:xfrm>
            <a:off x="848119" y="3108259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B1C1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B1C1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3793FA2-6061-A82E-1991-9767C84D47D3}"/>
              </a:ext>
            </a:extLst>
          </p:cNvPr>
          <p:cNvSpPr txBox="1"/>
          <p:nvPr/>
        </p:nvSpPr>
        <p:spPr>
          <a:xfrm>
            <a:off x="8145109" y="2019362"/>
            <a:ext cx="1438946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ПРОЕКТЫ</a:t>
            </a:r>
          </a:p>
          <a:p>
            <a:endParaRPr lang="ru-RU" sz="7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ru-RU" sz="7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строительство завода           по производству сельскохозяйственной техники (Вектор)</a:t>
            </a:r>
          </a:p>
          <a:p>
            <a:pPr marL="228600" indent="-228600">
              <a:buFont typeface="+mj-lt"/>
              <a:buAutoNum type="arabicPeriod"/>
            </a:pPr>
            <a:endParaRPr lang="ru-RU" sz="7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ru-RU" sz="7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техническое перевооружение системы энергосбережения, строительство котельной   (ООО «БКФ»)</a:t>
            </a:r>
          </a:p>
          <a:p>
            <a:pPr marL="228600" indent="-228600">
              <a:buFont typeface="+mj-lt"/>
              <a:buAutoNum type="arabicPeriod"/>
            </a:pPr>
            <a:endParaRPr lang="ru-RU" sz="7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ru-RU" sz="7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нового полуфабрикатного цеха      (АО «Волга»)</a:t>
            </a:r>
          </a:p>
        </p:txBody>
      </p:sp>
      <p:sp>
        <p:nvSpPr>
          <p:cNvPr id="56" name="Овал 55">
            <a:extLst>
              <a:ext uri="{FF2B5EF4-FFF2-40B4-BE49-F238E27FC236}">
                <a16:creationId xmlns:a16="http://schemas.microsoft.com/office/drawing/2014/main" id="{DD6F0919-183A-CF78-60CA-9421164CDD9E}"/>
              </a:ext>
            </a:extLst>
          </p:cNvPr>
          <p:cNvSpPr/>
          <p:nvPr/>
        </p:nvSpPr>
        <p:spPr>
          <a:xfrm>
            <a:off x="7826418" y="1988620"/>
            <a:ext cx="180000" cy="180000"/>
          </a:xfrm>
          <a:prstGeom prst="ellipse">
            <a:avLst/>
          </a:prstGeom>
          <a:solidFill>
            <a:srgbClr val="4756A0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5C072E1B-B0B7-86A9-7172-7BA98183B275}"/>
              </a:ext>
            </a:extLst>
          </p:cNvPr>
          <p:cNvSpPr/>
          <p:nvPr/>
        </p:nvSpPr>
        <p:spPr>
          <a:xfrm>
            <a:off x="6346567" y="4189486"/>
            <a:ext cx="534771" cy="534771"/>
          </a:xfrm>
          <a:prstGeom prst="ellipse">
            <a:avLst/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:a16="http://schemas.microsoft.com/office/drawing/2014/main" id="{00057BE5-9ED1-79A5-EF20-1571C91311C9}"/>
              </a:ext>
            </a:extLst>
          </p:cNvPr>
          <p:cNvSpPr/>
          <p:nvPr/>
        </p:nvSpPr>
        <p:spPr>
          <a:xfrm>
            <a:off x="2948542" y="1401546"/>
            <a:ext cx="4517527" cy="4906277"/>
          </a:xfrm>
          <a:prstGeom prst="roundRect">
            <a:avLst>
              <a:gd name="adj" fmla="val 4501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02470386-4AA4-FBAB-19F0-EF37A6B73040}"/>
              </a:ext>
            </a:extLst>
          </p:cNvPr>
          <p:cNvGrpSpPr/>
          <p:nvPr/>
        </p:nvGrpSpPr>
        <p:grpSpPr>
          <a:xfrm>
            <a:off x="3035962" y="2469534"/>
            <a:ext cx="4518259" cy="2779436"/>
            <a:chOff x="3035962" y="2469534"/>
            <a:chExt cx="4518259" cy="2779436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5CBAE929-0DB6-821C-7878-5D2A0276BE84}"/>
                </a:ext>
              </a:extLst>
            </p:cNvPr>
            <p:cNvSpPr txBox="1"/>
            <p:nvPr/>
          </p:nvSpPr>
          <p:spPr>
            <a:xfrm>
              <a:off x="4524086" y="2469534"/>
              <a:ext cx="422898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500" b="1" dirty="0">
                  <a:solidFill>
                    <a:srgbClr val="4756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темп роста отрасли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B9FD7248-1A0F-20E2-8BB5-4F58C56BCE64}"/>
                </a:ext>
              </a:extLst>
            </p:cNvPr>
            <p:cNvSpPr txBox="1"/>
            <p:nvPr/>
          </p:nvSpPr>
          <p:spPr>
            <a:xfrm>
              <a:off x="6982647" y="4763397"/>
              <a:ext cx="571574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500" b="1" dirty="0">
                  <a:solidFill>
                    <a:srgbClr val="4756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доля </a:t>
              </a:r>
            </a:p>
            <a:p>
              <a:r>
                <a:rPr lang="ru-RU" sz="500" b="1" dirty="0">
                  <a:solidFill>
                    <a:srgbClr val="4756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 объёме отгруженной продукции</a:t>
              </a:r>
            </a:p>
          </p:txBody>
        </p:sp>
        <p:grpSp>
          <p:nvGrpSpPr>
            <p:cNvPr id="49" name="Группа 48">
              <a:extLst>
                <a:ext uri="{FF2B5EF4-FFF2-40B4-BE49-F238E27FC236}">
                  <a16:creationId xmlns:a16="http://schemas.microsoft.com/office/drawing/2014/main" id="{E036BCA1-F20C-3A12-2FD6-999026C7934F}"/>
                </a:ext>
              </a:extLst>
            </p:cNvPr>
            <p:cNvGrpSpPr/>
            <p:nvPr/>
          </p:nvGrpSpPr>
          <p:grpSpPr>
            <a:xfrm>
              <a:off x="3035962" y="2709128"/>
              <a:ext cx="4013345" cy="2539842"/>
              <a:chOff x="3035962" y="2709128"/>
              <a:chExt cx="4013345" cy="2539842"/>
            </a:xfrm>
          </p:grpSpPr>
          <p:grpSp>
            <p:nvGrpSpPr>
              <p:cNvPr id="50" name="Группа 49">
                <a:extLst>
                  <a:ext uri="{FF2B5EF4-FFF2-40B4-BE49-F238E27FC236}">
                    <a16:creationId xmlns:a16="http://schemas.microsoft.com/office/drawing/2014/main" id="{7BE43D8D-0C04-CE1E-66DD-139DDA1CCD16}"/>
                  </a:ext>
                </a:extLst>
              </p:cNvPr>
              <p:cNvGrpSpPr/>
              <p:nvPr/>
            </p:nvGrpSpPr>
            <p:grpSpPr>
              <a:xfrm>
                <a:off x="4280413" y="2709128"/>
                <a:ext cx="291929" cy="2539842"/>
                <a:chOff x="4280413" y="2709128"/>
                <a:chExt cx="291929" cy="2539842"/>
              </a:xfrm>
            </p:grpSpPr>
            <p:grpSp>
              <p:nvGrpSpPr>
                <p:cNvPr id="107" name="Группа 106">
                  <a:extLst>
                    <a:ext uri="{FF2B5EF4-FFF2-40B4-BE49-F238E27FC236}">
                      <a16:creationId xmlns:a16="http://schemas.microsoft.com/office/drawing/2014/main" id="{0A088FC7-008D-3732-131D-C4361DAE009A}"/>
                    </a:ext>
                  </a:extLst>
                </p:cNvPr>
                <p:cNvGrpSpPr/>
                <p:nvPr/>
              </p:nvGrpSpPr>
              <p:grpSpPr>
                <a:xfrm>
                  <a:off x="4518367" y="2709128"/>
                  <a:ext cx="53975" cy="2501371"/>
                  <a:chOff x="4660507" y="2024189"/>
                  <a:chExt cx="53975" cy="2501371"/>
                </a:xfrm>
              </p:grpSpPr>
              <p:cxnSp>
                <p:nvCxnSpPr>
                  <p:cNvPr id="114" name="Прямая со стрелкой 113">
                    <a:extLst>
                      <a:ext uri="{FF2B5EF4-FFF2-40B4-BE49-F238E27FC236}">
                        <a16:creationId xmlns:a16="http://schemas.microsoft.com/office/drawing/2014/main" id="{D1DB8E7F-E055-E8F5-834E-0D81B0B6C4F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4687495" y="2024189"/>
                    <a:ext cx="0" cy="2501370"/>
                  </a:xfrm>
                  <a:prstGeom prst="straightConnector1">
                    <a:avLst/>
                  </a:prstGeom>
                  <a:ln w="12700">
                    <a:solidFill>
                      <a:srgbClr val="B9B9B9"/>
                    </a:solidFill>
                    <a:headEnd w="sm" len="med"/>
                    <a:tailEnd type="triangle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5" name="Прямая соединительная линия 114">
                    <a:extLst>
                      <a:ext uri="{FF2B5EF4-FFF2-40B4-BE49-F238E27FC236}">
                        <a16:creationId xmlns:a16="http://schemas.microsoft.com/office/drawing/2014/main" id="{879675E6-3F9E-C403-F860-EF544C19CDB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>
                    <a:off x="4687495" y="4498572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6" name="Прямая соединительная линия 115">
                    <a:extLst>
                      <a:ext uri="{FF2B5EF4-FFF2-40B4-BE49-F238E27FC236}">
                        <a16:creationId xmlns:a16="http://schemas.microsoft.com/office/drawing/2014/main" id="{25104A95-BB6F-C7AF-929F-76D7F886AA9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>
                    <a:off x="4687495" y="4141234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7" name="Прямая соединительная линия 116">
                    <a:extLst>
                      <a:ext uri="{FF2B5EF4-FFF2-40B4-BE49-F238E27FC236}">
                        <a16:creationId xmlns:a16="http://schemas.microsoft.com/office/drawing/2014/main" id="{1624E0D3-3B64-4D75-2BF5-C61E71265E1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>
                    <a:off x="4687495" y="3783896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8" name="Прямая соединительная линия 117">
                    <a:extLst>
                      <a:ext uri="{FF2B5EF4-FFF2-40B4-BE49-F238E27FC236}">
                        <a16:creationId xmlns:a16="http://schemas.microsoft.com/office/drawing/2014/main" id="{C46AFFFD-2E53-7D0E-3879-8243C79AE63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>
                    <a:off x="4687495" y="3426558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9" name="Прямая соединительная линия 118">
                    <a:extLst>
                      <a:ext uri="{FF2B5EF4-FFF2-40B4-BE49-F238E27FC236}">
                        <a16:creationId xmlns:a16="http://schemas.microsoft.com/office/drawing/2014/main" id="{10BACF47-6D2A-FB46-C3EC-02536E01FA9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>
                    <a:off x="4687495" y="3069220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0" name="Прямая соединительная линия 119">
                    <a:extLst>
                      <a:ext uri="{FF2B5EF4-FFF2-40B4-BE49-F238E27FC236}">
                        <a16:creationId xmlns:a16="http://schemas.microsoft.com/office/drawing/2014/main" id="{56B907FA-E67D-6E4C-780C-113A9AA4B77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>
                    <a:off x="4687495" y="2711882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1" name="Прямая соединительная линия 120">
                    <a:extLst>
                      <a:ext uri="{FF2B5EF4-FFF2-40B4-BE49-F238E27FC236}">
                        <a16:creationId xmlns:a16="http://schemas.microsoft.com/office/drawing/2014/main" id="{2A63BDB2-BE64-8CCD-7B69-34B250A90F5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>
                    <a:off x="4687495" y="2354544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08" name="TextBox 107">
                  <a:extLst>
                    <a:ext uri="{FF2B5EF4-FFF2-40B4-BE49-F238E27FC236}">
                      <a16:creationId xmlns:a16="http://schemas.microsoft.com/office/drawing/2014/main" id="{C2770300-EDC0-73C7-D2D5-A30ECEDBFDC5}"/>
                    </a:ext>
                  </a:extLst>
                </p:cNvPr>
                <p:cNvSpPr txBox="1"/>
                <p:nvPr/>
              </p:nvSpPr>
              <p:spPr>
                <a:xfrm>
                  <a:off x="4392841" y="3014412"/>
                  <a:ext cx="88696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ru-RU" sz="600" b="1" dirty="0">
                      <a:solidFill>
                        <a:srgbClr val="4756A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</a:p>
              </p:txBody>
            </p:sp>
            <p:sp>
              <p:nvSpPr>
                <p:cNvPr id="109" name="TextBox 108">
                  <a:extLst>
                    <a:ext uri="{FF2B5EF4-FFF2-40B4-BE49-F238E27FC236}">
                      <a16:creationId xmlns:a16="http://schemas.microsoft.com/office/drawing/2014/main" id="{FAAEC0CE-98C9-2E6B-F5D8-4840C8012D2F}"/>
                    </a:ext>
                  </a:extLst>
                </p:cNvPr>
                <p:cNvSpPr txBox="1"/>
                <p:nvPr/>
              </p:nvSpPr>
              <p:spPr>
                <a:xfrm>
                  <a:off x="4280413" y="3371735"/>
                  <a:ext cx="195050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ru-RU" sz="600" b="1" dirty="0">
                      <a:solidFill>
                        <a:srgbClr val="4756A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1,8</a:t>
                  </a:r>
                </a:p>
              </p:txBody>
            </p:sp>
            <p:sp>
              <p:nvSpPr>
                <p:cNvPr id="110" name="TextBox 109">
                  <a:extLst>
                    <a:ext uri="{FF2B5EF4-FFF2-40B4-BE49-F238E27FC236}">
                      <a16:creationId xmlns:a16="http://schemas.microsoft.com/office/drawing/2014/main" id="{181FE339-3764-FCFD-A488-270DBE2B6E98}"/>
                    </a:ext>
                  </a:extLst>
                </p:cNvPr>
                <p:cNvSpPr txBox="1"/>
                <p:nvPr/>
              </p:nvSpPr>
              <p:spPr>
                <a:xfrm>
                  <a:off x="4280756" y="3724728"/>
                  <a:ext cx="195050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ru-RU" sz="600" b="1" dirty="0">
                      <a:solidFill>
                        <a:srgbClr val="4756A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1,6</a:t>
                  </a:r>
                </a:p>
              </p:txBody>
            </p:sp>
            <p:sp>
              <p:nvSpPr>
                <p:cNvPr id="111" name="TextBox 110">
                  <a:extLst>
                    <a:ext uri="{FF2B5EF4-FFF2-40B4-BE49-F238E27FC236}">
                      <a16:creationId xmlns:a16="http://schemas.microsoft.com/office/drawing/2014/main" id="{9F639683-E231-C077-956C-E509D9CFC617}"/>
                    </a:ext>
                  </a:extLst>
                </p:cNvPr>
                <p:cNvSpPr txBox="1"/>
                <p:nvPr/>
              </p:nvSpPr>
              <p:spPr>
                <a:xfrm>
                  <a:off x="4280413" y="4084623"/>
                  <a:ext cx="195050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ru-RU" sz="600" b="1" dirty="0">
                      <a:solidFill>
                        <a:srgbClr val="4756A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1,4</a:t>
                  </a:r>
                </a:p>
              </p:txBody>
            </p:sp>
            <p:sp>
              <p:nvSpPr>
                <p:cNvPr id="112" name="TextBox 111">
                  <a:extLst>
                    <a:ext uri="{FF2B5EF4-FFF2-40B4-BE49-F238E27FC236}">
                      <a16:creationId xmlns:a16="http://schemas.microsoft.com/office/drawing/2014/main" id="{9A002FD1-9F94-B7EE-CAF1-26A63CC79CA2}"/>
                    </a:ext>
                  </a:extLst>
                </p:cNvPr>
                <p:cNvSpPr txBox="1"/>
                <p:nvPr/>
              </p:nvSpPr>
              <p:spPr>
                <a:xfrm>
                  <a:off x="4280413" y="4443780"/>
                  <a:ext cx="195050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ru-RU" sz="600" b="1" dirty="0">
                      <a:solidFill>
                        <a:srgbClr val="4756A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1,2</a:t>
                  </a:r>
                </a:p>
              </p:txBody>
            </p:sp>
            <p:sp>
              <p:nvSpPr>
                <p:cNvPr id="113" name="TextBox 112">
                  <a:extLst>
                    <a:ext uri="{FF2B5EF4-FFF2-40B4-BE49-F238E27FC236}">
                      <a16:creationId xmlns:a16="http://schemas.microsoft.com/office/drawing/2014/main" id="{88012808-ED2C-7D11-7E1E-A17F87637996}"/>
                    </a:ext>
                  </a:extLst>
                </p:cNvPr>
                <p:cNvSpPr txBox="1"/>
                <p:nvPr/>
              </p:nvSpPr>
              <p:spPr>
                <a:xfrm>
                  <a:off x="4280413" y="5156637"/>
                  <a:ext cx="195050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ru-RU" sz="600" b="1" dirty="0">
                      <a:solidFill>
                        <a:srgbClr val="4756A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-2</a:t>
                  </a:r>
                </a:p>
              </p:txBody>
            </p:sp>
          </p:grpSp>
          <p:grpSp>
            <p:nvGrpSpPr>
              <p:cNvPr id="64" name="Группа 63">
                <a:extLst>
                  <a:ext uri="{FF2B5EF4-FFF2-40B4-BE49-F238E27FC236}">
                    <a16:creationId xmlns:a16="http://schemas.microsoft.com/office/drawing/2014/main" id="{44C3776A-D471-DFAF-41C2-4E9A6183889E}"/>
                  </a:ext>
                </a:extLst>
              </p:cNvPr>
              <p:cNvGrpSpPr/>
              <p:nvPr/>
            </p:nvGrpSpPr>
            <p:grpSpPr>
              <a:xfrm>
                <a:off x="3035962" y="4641835"/>
                <a:ext cx="4013345" cy="245440"/>
                <a:chOff x="3035962" y="4641835"/>
                <a:chExt cx="4013345" cy="245440"/>
              </a:xfrm>
            </p:grpSpPr>
            <p:grpSp>
              <p:nvGrpSpPr>
                <p:cNvPr id="68" name="Группа 67">
                  <a:extLst>
                    <a:ext uri="{FF2B5EF4-FFF2-40B4-BE49-F238E27FC236}">
                      <a16:creationId xmlns:a16="http://schemas.microsoft.com/office/drawing/2014/main" id="{FF6EB6EA-249B-7BC7-BFEC-15290CF84165}"/>
                    </a:ext>
                  </a:extLst>
                </p:cNvPr>
                <p:cNvGrpSpPr/>
                <p:nvPr/>
              </p:nvGrpSpPr>
              <p:grpSpPr>
                <a:xfrm>
                  <a:off x="3116699" y="4641835"/>
                  <a:ext cx="3932608" cy="53975"/>
                  <a:chOff x="3258839" y="4951472"/>
                  <a:chExt cx="3932608" cy="53975"/>
                </a:xfrm>
              </p:grpSpPr>
              <p:cxnSp>
                <p:nvCxnSpPr>
                  <p:cNvPr id="95" name="Прямая со стрелкой 94">
                    <a:extLst>
                      <a:ext uri="{FF2B5EF4-FFF2-40B4-BE49-F238E27FC236}">
                        <a16:creationId xmlns:a16="http://schemas.microsoft.com/office/drawing/2014/main" id="{0122DE7C-2E8E-0C37-00BC-422C909A122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258839" y="4978459"/>
                    <a:ext cx="3932608" cy="0"/>
                  </a:xfrm>
                  <a:prstGeom prst="straightConnector1">
                    <a:avLst/>
                  </a:prstGeom>
                  <a:ln w="12700">
                    <a:solidFill>
                      <a:srgbClr val="B9B9B9"/>
                    </a:solidFill>
                    <a:headEnd w="sm" len="med"/>
                    <a:tailEnd type="triangle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" name="Прямая соединительная линия 95">
                    <a:extLst>
                      <a:ext uri="{FF2B5EF4-FFF2-40B4-BE49-F238E27FC236}">
                        <a16:creationId xmlns:a16="http://schemas.microsoft.com/office/drawing/2014/main" id="{A309B9EA-BB17-2AC1-34A5-BA833D580D4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260725" y="4951472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7" name="Прямая соединительная линия 96">
                    <a:extLst>
                      <a:ext uri="{FF2B5EF4-FFF2-40B4-BE49-F238E27FC236}">
                        <a16:creationId xmlns:a16="http://schemas.microsoft.com/office/drawing/2014/main" id="{CE9680FA-D793-0085-FBA1-6558806D660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618063" y="4951472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8" name="Прямая соединительная линия 97">
                    <a:extLst>
                      <a:ext uri="{FF2B5EF4-FFF2-40B4-BE49-F238E27FC236}">
                        <a16:creationId xmlns:a16="http://schemas.microsoft.com/office/drawing/2014/main" id="{D8B7EA94-AA57-A348-4389-F387A49F7BB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975401" y="4951472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9" name="Прямая соединительная линия 98">
                    <a:extLst>
                      <a:ext uri="{FF2B5EF4-FFF2-40B4-BE49-F238E27FC236}">
                        <a16:creationId xmlns:a16="http://schemas.microsoft.com/office/drawing/2014/main" id="{86D3DEF0-442E-9D89-2C8C-CD76E8C217C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332739" y="4951472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0" name="Прямая соединительная линия 99">
                    <a:extLst>
                      <a:ext uri="{FF2B5EF4-FFF2-40B4-BE49-F238E27FC236}">
                        <a16:creationId xmlns:a16="http://schemas.microsoft.com/office/drawing/2014/main" id="{CDDDBF8E-A2B9-C735-C682-F252AECA252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690077" y="4951472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1" name="Прямая соединительная линия 100">
                    <a:extLst>
                      <a:ext uri="{FF2B5EF4-FFF2-40B4-BE49-F238E27FC236}">
                        <a16:creationId xmlns:a16="http://schemas.microsoft.com/office/drawing/2014/main" id="{2A0701C5-80AF-B92A-8F20-DC0A811C136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047415" y="4951472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2" name="Прямая соединительная линия 101">
                    <a:extLst>
                      <a:ext uri="{FF2B5EF4-FFF2-40B4-BE49-F238E27FC236}">
                        <a16:creationId xmlns:a16="http://schemas.microsoft.com/office/drawing/2014/main" id="{E51B5F16-2102-1E14-60D5-908990974D1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404753" y="4951472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3" name="Прямая соединительная линия 102">
                    <a:extLst>
                      <a:ext uri="{FF2B5EF4-FFF2-40B4-BE49-F238E27FC236}">
                        <a16:creationId xmlns:a16="http://schemas.microsoft.com/office/drawing/2014/main" id="{73B66030-0E26-4B7E-DE72-6E5515A8BB8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762091" y="4951472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4" name="Прямая соединительная линия 103">
                    <a:extLst>
                      <a:ext uri="{FF2B5EF4-FFF2-40B4-BE49-F238E27FC236}">
                        <a16:creationId xmlns:a16="http://schemas.microsoft.com/office/drawing/2014/main" id="{6EFC7B7D-25F7-52A3-B7C3-E397F1911B9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119429" y="4951472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5" name="Прямая соединительная линия 104">
                    <a:extLst>
                      <a:ext uri="{FF2B5EF4-FFF2-40B4-BE49-F238E27FC236}">
                        <a16:creationId xmlns:a16="http://schemas.microsoft.com/office/drawing/2014/main" id="{9F8705E7-9C02-FC0D-154F-94A79240E84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476767" y="4951472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6" name="Прямая соединительная линия 105">
                    <a:extLst>
                      <a:ext uri="{FF2B5EF4-FFF2-40B4-BE49-F238E27FC236}">
                        <a16:creationId xmlns:a16="http://schemas.microsoft.com/office/drawing/2014/main" id="{15E4503F-FD37-85CA-4987-9E9839EE58A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834105" y="4951472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45205EFA-3505-C52E-3DFB-64897C268CA7}"/>
                    </a:ext>
                  </a:extLst>
                </p:cNvPr>
                <p:cNvSpPr txBox="1"/>
                <p:nvPr/>
              </p:nvSpPr>
              <p:spPr>
                <a:xfrm>
                  <a:off x="4277954" y="4794942"/>
                  <a:ext cx="195050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ru-RU" sz="600" b="1" dirty="0">
                      <a:solidFill>
                        <a:srgbClr val="4756A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0,8</a:t>
                  </a:r>
                </a:p>
              </p:txBody>
            </p:sp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EE52C5DF-6184-D32E-FE9D-CFF953F1AF59}"/>
                    </a:ext>
                  </a:extLst>
                </p:cNvPr>
                <p:cNvSpPr txBox="1"/>
                <p:nvPr/>
              </p:nvSpPr>
              <p:spPr>
                <a:xfrm>
                  <a:off x="3697397" y="4722797"/>
                  <a:ext cx="195050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ru-RU" sz="600" b="1" dirty="0">
                      <a:solidFill>
                        <a:srgbClr val="4756A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0,5</a:t>
                  </a:r>
                </a:p>
              </p:txBody>
            </p:sp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E9A33CB4-443B-070A-689E-3F665054DAA1}"/>
                    </a:ext>
                  </a:extLst>
                </p:cNvPr>
                <p:cNvSpPr txBox="1"/>
                <p:nvPr/>
              </p:nvSpPr>
              <p:spPr>
                <a:xfrm>
                  <a:off x="3035962" y="4722797"/>
                  <a:ext cx="107344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ru-RU" sz="600" b="1" dirty="0">
                      <a:solidFill>
                        <a:srgbClr val="4756A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</a:t>
                  </a:r>
                </a:p>
              </p:txBody>
            </p:sp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AC3E9EE0-C813-3417-E720-CDF905E605E2}"/>
                    </a:ext>
                  </a:extLst>
                </p:cNvPr>
                <p:cNvSpPr txBox="1"/>
                <p:nvPr/>
              </p:nvSpPr>
              <p:spPr>
                <a:xfrm>
                  <a:off x="4570075" y="4722797"/>
                  <a:ext cx="94824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ru-RU" sz="600" b="1" dirty="0">
                      <a:solidFill>
                        <a:srgbClr val="4756A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</a:t>
                  </a:r>
                </a:p>
              </p:txBody>
            </p:sp>
            <p:sp>
              <p:nvSpPr>
                <p:cNvPr id="92" name="TextBox 91">
                  <a:extLst>
                    <a:ext uri="{FF2B5EF4-FFF2-40B4-BE49-F238E27FC236}">
                      <a16:creationId xmlns:a16="http://schemas.microsoft.com/office/drawing/2014/main" id="{4B68DE0A-6C41-BFE2-1652-CED1BB6481CD}"/>
                    </a:ext>
                  </a:extLst>
                </p:cNvPr>
                <p:cNvSpPr txBox="1"/>
                <p:nvPr/>
              </p:nvSpPr>
              <p:spPr>
                <a:xfrm>
                  <a:off x="5152289" y="4722064"/>
                  <a:ext cx="177627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ru-RU" sz="600" b="1" dirty="0">
                      <a:solidFill>
                        <a:srgbClr val="4756A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1,5</a:t>
                  </a:r>
                </a:p>
              </p:txBody>
            </p:sp>
            <p:sp>
              <p:nvSpPr>
                <p:cNvPr id="93" name="TextBox 92">
                  <a:extLst>
                    <a:ext uri="{FF2B5EF4-FFF2-40B4-BE49-F238E27FC236}">
                      <a16:creationId xmlns:a16="http://schemas.microsoft.com/office/drawing/2014/main" id="{FCE81F1C-15B2-1127-4C1D-E7D88F584259}"/>
                    </a:ext>
                  </a:extLst>
                </p:cNvPr>
                <p:cNvSpPr txBox="1"/>
                <p:nvPr/>
              </p:nvSpPr>
              <p:spPr>
                <a:xfrm>
                  <a:off x="5829393" y="4720624"/>
                  <a:ext cx="177627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ru-RU" sz="600" b="1" dirty="0">
                      <a:solidFill>
                        <a:srgbClr val="4756A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</a:p>
              </p:txBody>
            </p:sp>
            <p:sp>
              <p:nvSpPr>
                <p:cNvPr id="94" name="TextBox 93">
                  <a:extLst>
                    <a:ext uri="{FF2B5EF4-FFF2-40B4-BE49-F238E27FC236}">
                      <a16:creationId xmlns:a16="http://schemas.microsoft.com/office/drawing/2014/main" id="{0B9AB9C9-347B-6BFF-3A70-647FC4C98ACB}"/>
                    </a:ext>
                  </a:extLst>
                </p:cNvPr>
                <p:cNvSpPr txBox="1"/>
                <p:nvPr/>
              </p:nvSpPr>
              <p:spPr>
                <a:xfrm>
                  <a:off x="6581142" y="4720624"/>
                  <a:ext cx="177627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ru-RU" sz="600" b="1" dirty="0">
                      <a:solidFill>
                        <a:srgbClr val="4756A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2,5</a:t>
                  </a:r>
                </a:p>
              </p:txBody>
            </p:sp>
          </p:grpSp>
        </p:grpSp>
      </p:grpSp>
      <p:sp>
        <p:nvSpPr>
          <p:cNvPr id="122" name="Овал 121">
            <a:extLst>
              <a:ext uri="{FF2B5EF4-FFF2-40B4-BE49-F238E27FC236}">
                <a16:creationId xmlns:a16="http://schemas.microsoft.com/office/drawing/2014/main" id="{F640BC8F-735F-1AD9-81DF-86BDD4EB4437}"/>
              </a:ext>
            </a:extLst>
          </p:cNvPr>
          <p:cNvSpPr/>
          <p:nvPr/>
        </p:nvSpPr>
        <p:spPr>
          <a:xfrm>
            <a:off x="3158756" y="4741887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B9B9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B9B9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</a:p>
        </p:txBody>
      </p:sp>
      <p:sp>
        <p:nvSpPr>
          <p:cNvPr id="123" name="Овал 122">
            <a:extLst>
              <a:ext uri="{FF2B5EF4-FFF2-40B4-BE49-F238E27FC236}">
                <a16:creationId xmlns:a16="http://schemas.microsoft.com/office/drawing/2014/main" id="{9162E432-F4A4-E8AB-C4D4-1415AE9DC6CF}"/>
              </a:ext>
            </a:extLst>
          </p:cNvPr>
          <p:cNvSpPr/>
          <p:nvPr/>
        </p:nvSpPr>
        <p:spPr>
          <a:xfrm>
            <a:off x="3498264" y="4213213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B1C1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>
                <a:solidFill>
                  <a:srgbClr val="B1C1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</a:t>
            </a:r>
            <a:endParaRPr lang="x-none" sz="900" b="1" dirty="0">
              <a:solidFill>
                <a:srgbClr val="B1C1E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4" name="Овал 123">
            <a:extLst>
              <a:ext uri="{FF2B5EF4-FFF2-40B4-BE49-F238E27FC236}">
                <a16:creationId xmlns:a16="http://schemas.microsoft.com/office/drawing/2014/main" id="{1BC34A29-FD2C-CE84-237A-0B96E73ED205}"/>
              </a:ext>
            </a:extLst>
          </p:cNvPr>
          <p:cNvSpPr/>
          <p:nvPr/>
        </p:nvSpPr>
        <p:spPr>
          <a:xfrm>
            <a:off x="3725299" y="4209910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B1C1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B1C1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</a:p>
        </p:txBody>
      </p:sp>
      <p:sp>
        <p:nvSpPr>
          <p:cNvPr id="125" name="Овал 124">
            <a:extLst>
              <a:ext uri="{FF2B5EF4-FFF2-40B4-BE49-F238E27FC236}">
                <a16:creationId xmlns:a16="http://schemas.microsoft.com/office/drawing/2014/main" id="{7718A7DE-D06D-D76D-CA06-D47F6EC15A6A}"/>
              </a:ext>
            </a:extLst>
          </p:cNvPr>
          <p:cNvSpPr/>
          <p:nvPr/>
        </p:nvSpPr>
        <p:spPr>
          <a:xfrm>
            <a:off x="4176635" y="3596777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B1C1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B1C1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</a:p>
        </p:txBody>
      </p:sp>
      <p:sp>
        <p:nvSpPr>
          <p:cNvPr id="126" name="Овал 125">
            <a:extLst>
              <a:ext uri="{FF2B5EF4-FFF2-40B4-BE49-F238E27FC236}">
                <a16:creationId xmlns:a16="http://schemas.microsoft.com/office/drawing/2014/main" id="{5A08442F-2A6A-D6E6-3A6F-F607671A2343}"/>
              </a:ext>
            </a:extLst>
          </p:cNvPr>
          <p:cNvSpPr/>
          <p:nvPr/>
        </p:nvSpPr>
        <p:spPr>
          <a:xfrm>
            <a:off x="6035735" y="4741887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F53B8AC3-71EC-87DD-7574-791B3B0736B5}"/>
              </a:ext>
            </a:extLst>
          </p:cNvPr>
          <p:cNvSpPr txBox="1"/>
          <p:nvPr/>
        </p:nvSpPr>
        <p:spPr>
          <a:xfrm>
            <a:off x="3197920" y="1649346"/>
            <a:ext cx="2196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b="1" dirty="0">
                <a:solidFill>
                  <a:srgbClr val="B9B9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ТРУДНЫЕ ДЕТИ</a:t>
            </a:r>
            <a:endParaRPr lang="x-none" sz="600" b="1" dirty="0">
              <a:solidFill>
                <a:srgbClr val="B9B9B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7A5FA975-D830-10D0-82ED-8566CF41A6CF}"/>
              </a:ext>
            </a:extLst>
          </p:cNvPr>
          <p:cNvSpPr txBox="1"/>
          <p:nvPr/>
        </p:nvSpPr>
        <p:spPr>
          <a:xfrm>
            <a:off x="5016004" y="1653755"/>
            <a:ext cx="2196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ru-RU" sz="600" b="1" dirty="0">
                <a:solidFill>
                  <a:srgbClr val="B9B9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ЗВЁЗДЫ</a:t>
            </a:r>
            <a:endParaRPr lang="x-none" sz="600" b="1" dirty="0">
              <a:solidFill>
                <a:srgbClr val="B9B9B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BA63FA75-0436-1973-FD47-175749F64DEB}"/>
              </a:ext>
            </a:extLst>
          </p:cNvPr>
          <p:cNvSpPr txBox="1"/>
          <p:nvPr/>
        </p:nvSpPr>
        <p:spPr>
          <a:xfrm>
            <a:off x="3197920" y="5999175"/>
            <a:ext cx="2196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b="1" dirty="0">
                <a:solidFill>
                  <a:srgbClr val="B9B9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СОБАКИ</a:t>
            </a:r>
            <a:endParaRPr lang="x-none" sz="600" b="1" dirty="0">
              <a:solidFill>
                <a:srgbClr val="B9B9B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C98BF80E-32F5-A9BB-E1AD-50C859EDDBDD}"/>
              </a:ext>
            </a:extLst>
          </p:cNvPr>
          <p:cNvSpPr txBox="1"/>
          <p:nvPr/>
        </p:nvSpPr>
        <p:spPr>
          <a:xfrm>
            <a:off x="5016004" y="6003584"/>
            <a:ext cx="2196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ru-RU" sz="600" b="1" dirty="0">
                <a:solidFill>
                  <a:srgbClr val="B9B9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ДОЙНЫЕ КОРОВЫ</a:t>
            </a:r>
            <a:endParaRPr lang="x-none" sz="600" b="1" dirty="0">
              <a:solidFill>
                <a:srgbClr val="B9B9B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052755C2-37EB-F608-3720-0E6BE4664AF9}"/>
              </a:ext>
            </a:extLst>
          </p:cNvPr>
          <p:cNvSpPr txBox="1"/>
          <p:nvPr/>
        </p:nvSpPr>
        <p:spPr>
          <a:xfrm>
            <a:off x="1171671" y="2019362"/>
            <a:ext cx="1819502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обрабатывающие производства</a:t>
            </a:r>
          </a:p>
        </p:txBody>
      </p:sp>
      <p:sp>
        <p:nvSpPr>
          <p:cNvPr id="133" name="Овал 132">
            <a:extLst>
              <a:ext uri="{FF2B5EF4-FFF2-40B4-BE49-F238E27FC236}">
                <a16:creationId xmlns:a16="http://schemas.microsoft.com/office/drawing/2014/main" id="{F95C38A3-7F6A-D821-B771-20C8929090C8}"/>
              </a:ext>
            </a:extLst>
          </p:cNvPr>
          <p:cNvSpPr/>
          <p:nvPr/>
        </p:nvSpPr>
        <p:spPr>
          <a:xfrm>
            <a:off x="848119" y="1988620"/>
            <a:ext cx="180000" cy="180000"/>
          </a:xfrm>
          <a:prstGeom prst="ellipse">
            <a:avLst/>
          </a:prstGeom>
          <a:solidFill>
            <a:srgbClr val="4756A0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</a:p>
        </p:txBody>
      </p:sp>
      <p:sp>
        <p:nvSpPr>
          <p:cNvPr id="134" name="Овал 133">
            <a:extLst>
              <a:ext uri="{FF2B5EF4-FFF2-40B4-BE49-F238E27FC236}">
                <a16:creationId xmlns:a16="http://schemas.microsoft.com/office/drawing/2014/main" id="{BDB1DCD3-4C05-AB65-5557-AA6DC09F511F}"/>
              </a:ext>
            </a:extLst>
          </p:cNvPr>
          <p:cNvSpPr/>
          <p:nvPr/>
        </p:nvSpPr>
        <p:spPr>
          <a:xfrm>
            <a:off x="848119" y="3481472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DD4B2C39-31E4-EB85-19DD-127BD637F859}"/>
              </a:ext>
            </a:extLst>
          </p:cNvPr>
          <p:cNvSpPr txBox="1"/>
          <p:nvPr/>
        </p:nvSpPr>
        <p:spPr>
          <a:xfrm>
            <a:off x="1171671" y="3451896"/>
            <a:ext cx="149815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эл. энергией,       газом и паром</a:t>
            </a:r>
          </a:p>
        </p:txBody>
      </p:sp>
      <p:sp>
        <p:nvSpPr>
          <p:cNvPr id="136" name="Овал 135">
            <a:extLst>
              <a:ext uri="{FF2B5EF4-FFF2-40B4-BE49-F238E27FC236}">
                <a16:creationId xmlns:a16="http://schemas.microsoft.com/office/drawing/2014/main" id="{6C62E44D-EE09-89F6-FD50-E37871ADFF71}"/>
              </a:ext>
            </a:extLst>
          </p:cNvPr>
          <p:cNvSpPr/>
          <p:nvPr/>
        </p:nvSpPr>
        <p:spPr>
          <a:xfrm>
            <a:off x="848119" y="3854684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B9B9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B9B9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CF919230-90D6-3950-6155-5D69A7F0EA8A}"/>
              </a:ext>
            </a:extLst>
          </p:cNvPr>
          <p:cNvSpPr txBox="1"/>
          <p:nvPr/>
        </p:nvSpPr>
        <p:spPr>
          <a:xfrm>
            <a:off x="1166810" y="3890823"/>
            <a:ext cx="1498151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транспортировка и хранение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485C0403-29C7-153F-C4AC-A5586D12153D}"/>
              </a:ext>
            </a:extLst>
          </p:cNvPr>
          <p:cNvSpPr txBox="1"/>
          <p:nvPr/>
        </p:nvSpPr>
        <p:spPr>
          <a:xfrm>
            <a:off x="8145109" y="3951182"/>
            <a:ext cx="143894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ПРОЕКТЫ</a:t>
            </a:r>
          </a:p>
          <a:p>
            <a:endParaRPr lang="ru-RU" sz="7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ru-RU" sz="7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строительство скотного двора (ООО «Исток»)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48AB1C13-1382-6F38-4C0A-6DDEB881A1FF}"/>
              </a:ext>
            </a:extLst>
          </p:cNvPr>
          <p:cNvSpPr txBox="1"/>
          <p:nvPr/>
        </p:nvSpPr>
        <p:spPr>
          <a:xfrm>
            <a:off x="8145109" y="4640287"/>
            <a:ext cx="1438946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ПРОЕКТЫ</a:t>
            </a:r>
          </a:p>
          <a:p>
            <a:endParaRPr lang="ru-RU" sz="7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ru-RU" sz="7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строительство распределительных газопроводов, ремонт автомобильных дорог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2DEF50C5-C6C1-3667-ABE9-B6388A95D0CB}"/>
              </a:ext>
            </a:extLst>
          </p:cNvPr>
          <p:cNvSpPr txBox="1"/>
          <p:nvPr/>
        </p:nvSpPr>
        <p:spPr>
          <a:xfrm>
            <a:off x="8145109" y="5579173"/>
            <a:ext cx="1438946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СНИЖЕНИЕ ТЕМПОВ </a:t>
            </a:r>
          </a:p>
          <a:p>
            <a:r>
              <a:rPr lang="ru-RU" sz="7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ОТРАСЛЕЙ ИЗ-ЗА ОТСУТСТВИЯ ИНВЕСТИЦИОННЫХ ПРОЕКТОВ</a:t>
            </a:r>
          </a:p>
        </p:txBody>
      </p:sp>
      <p:sp>
        <p:nvSpPr>
          <p:cNvPr id="146" name="Овал 145">
            <a:extLst>
              <a:ext uri="{FF2B5EF4-FFF2-40B4-BE49-F238E27FC236}">
                <a16:creationId xmlns:a16="http://schemas.microsoft.com/office/drawing/2014/main" id="{612E7717-E5E6-3B3A-1DBC-E3883E65C976}"/>
              </a:ext>
            </a:extLst>
          </p:cNvPr>
          <p:cNvSpPr/>
          <p:nvPr/>
        </p:nvSpPr>
        <p:spPr>
          <a:xfrm>
            <a:off x="7826418" y="3920440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B1C1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>
                <a:solidFill>
                  <a:srgbClr val="B1C1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</a:t>
            </a:r>
            <a:endParaRPr lang="x-none" sz="900" b="1" dirty="0">
              <a:solidFill>
                <a:srgbClr val="B1C1E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7" name="Овал 146">
            <a:extLst>
              <a:ext uri="{FF2B5EF4-FFF2-40B4-BE49-F238E27FC236}">
                <a16:creationId xmlns:a16="http://schemas.microsoft.com/office/drawing/2014/main" id="{BFEB63FD-9ECA-C6E8-6227-BCC85F5F8CD2}"/>
              </a:ext>
            </a:extLst>
          </p:cNvPr>
          <p:cNvSpPr/>
          <p:nvPr/>
        </p:nvSpPr>
        <p:spPr>
          <a:xfrm>
            <a:off x="7826418" y="4608943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B1C1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B1C1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</a:p>
        </p:txBody>
      </p:sp>
      <p:sp>
        <p:nvSpPr>
          <p:cNvPr id="148" name="Овал 147">
            <a:extLst>
              <a:ext uri="{FF2B5EF4-FFF2-40B4-BE49-F238E27FC236}">
                <a16:creationId xmlns:a16="http://schemas.microsoft.com/office/drawing/2014/main" id="{0FA3896D-91C4-10F7-EE7C-252566EBC6D6}"/>
              </a:ext>
            </a:extLst>
          </p:cNvPr>
          <p:cNvSpPr/>
          <p:nvPr/>
        </p:nvSpPr>
        <p:spPr>
          <a:xfrm>
            <a:off x="7829453" y="5428459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B1C1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B1C1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</a:p>
        </p:txBody>
      </p:sp>
      <p:sp>
        <p:nvSpPr>
          <p:cNvPr id="149" name="Овал 148">
            <a:extLst>
              <a:ext uri="{FF2B5EF4-FFF2-40B4-BE49-F238E27FC236}">
                <a16:creationId xmlns:a16="http://schemas.microsoft.com/office/drawing/2014/main" id="{75210C36-2EDC-BFBF-34A5-2956A19D6BAB}"/>
              </a:ext>
            </a:extLst>
          </p:cNvPr>
          <p:cNvSpPr/>
          <p:nvPr/>
        </p:nvSpPr>
        <p:spPr>
          <a:xfrm>
            <a:off x="7829453" y="5666421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</a:t>
            </a:r>
          </a:p>
        </p:txBody>
      </p:sp>
      <p:sp>
        <p:nvSpPr>
          <p:cNvPr id="150" name="Овал 149">
            <a:extLst>
              <a:ext uri="{FF2B5EF4-FFF2-40B4-BE49-F238E27FC236}">
                <a16:creationId xmlns:a16="http://schemas.microsoft.com/office/drawing/2014/main" id="{BBE8C1D3-EF7F-DCE2-DEB7-88228665C2D4}"/>
              </a:ext>
            </a:extLst>
          </p:cNvPr>
          <p:cNvSpPr/>
          <p:nvPr/>
        </p:nvSpPr>
        <p:spPr>
          <a:xfrm>
            <a:off x="7829453" y="5904383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B9B9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B9B9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8D3B15-6BFC-DF8E-A8F9-B84D95F4C2CA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(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НАИМЕНОВАНИЕ ВАШЕГО МУНИЦИПАЛИТЕТА)</a:t>
            </a:r>
          </a:p>
        </p:txBody>
      </p:sp>
    </p:spTree>
    <p:extLst>
      <p:ext uri="{BB962C8B-B14F-4D97-AF65-F5344CB8AC3E}">
        <p14:creationId xmlns:p14="http://schemas.microsoft.com/office/powerpoint/2010/main" val="8013720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E64CC4-50C0-35C1-8698-0D4853ED83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id="{CD3FB924-8AB7-6A1E-137F-082844CEC894}"/>
              </a:ext>
            </a:extLst>
          </p:cNvPr>
          <p:cNvSpPr/>
          <p:nvPr/>
        </p:nvSpPr>
        <p:spPr>
          <a:xfrm>
            <a:off x="640991" y="1376761"/>
            <a:ext cx="4497839" cy="775596"/>
          </a:xfrm>
          <a:prstGeom prst="roundRect">
            <a:avLst>
              <a:gd name="adj" fmla="val 27681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ПРОБЛЕМЫ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376A2C-B856-AE7C-12DC-54D8672227F8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КОНТЕНТ-АНАЛИЗ СОЦИАЛЬНЬ</a:t>
            </a:r>
            <a:r>
              <a:rPr lang="en" sz="2400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Х СЕТЕЙ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308776B7-918F-5E0D-26FB-CBF1FB560798}"/>
              </a:ext>
            </a:extLst>
          </p:cNvPr>
          <p:cNvSpPr/>
          <p:nvPr/>
        </p:nvSpPr>
        <p:spPr>
          <a:xfrm>
            <a:off x="627018" y="163628"/>
            <a:ext cx="2046440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контент-анализ социальных сетей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56E221D1-B30A-2AFE-728A-D448062F1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id="{F777D310-C748-0C63-7C10-94D8EB3661AE}"/>
              </a:ext>
            </a:extLst>
          </p:cNvPr>
          <p:cNvSpPr/>
          <p:nvPr/>
        </p:nvSpPr>
        <p:spPr>
          <a:xfrm>
            <a:off x="5300092" y="1376761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ВОЗМОЖНЫЕ РЕШЕНИЯ</a:t>
            </a: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F1BEE2E5-F657-D956-969C-447ADF95A286}"/>
              </a:ext>
            </a:extLst>
          </p:cNvPr>
          <p:cNvSpPr/>
          <p:nvPr/>
        </p:nvSpPr>
        <p:spPr>
          <a:xfrm>
            <a:off x="627016" y="2255994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Низкое качество жилищно-коммунальных услуг, высокий износ коммунальных сетей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FE3A1F18-C8FD-662B-51A3-107A6752E754}"/>
              </a:ext>
            </a:extLst>
          </p:cNvPr>
          <p:cNvSpPr/>
          <p:nvPr/>
        </p:nvSpPr>
        <p:spPr>
          <a:xfrm>
            <a:off x="627016" y="3446490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Нехватка квалифицированных специалистов в медицинских учреждениях МО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6FF04C89-2E8D-D35E-E091-1CBE585E9E1D}"/>
              </a:ext>
            </a:extLst>
          </p:cNvPr>
          <p:cNvSpPr/>
          <p:nvPr/>
        </p:nvSpPr>
        <p:spPr>
          <a:xfrm>
            <a:off x="627016" y="4039198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зимнее время дороги не соответствуют требованиям содержания (Гололед, снег)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Рисунок 15" descr="Запрещено со сплошной заливкой">
            <a:extLst>
              <a:ext uri="{FF2B5EF4-FFF2-40B4-BE49-F238E27FC236}">
                <a16:creationId xmlns:a16="http://schemas.microsoft.com/office/drawing/2014/main" id="{ECB0A53F-C30E-3DCB-2F85-4C1EC9464C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6289" y="4100510"/>
            <a:ext cx="360000" cy="360000"/>
          </a:xfrm>
          <a:prstGeom prst="rect">
            <a:avLst/>
          </a:prstGeom>
        </p:spPr>
      </p:pic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FA05FBE1-9402-8F92-3DD2-E40ED63E9A37}"/>
              </a:ext>
            </a:extLst>
          </p:cNvPr>
          <p:cNvSpPr/>
          <p:nvPr/>
        </p:nvSpPr>
        <p:spPr>
          <a:xfrm>
            <a:off x="5300092" y="2255994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Участие в региональных программах по капитальному ремонту и модернизации систем ЖКХ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3" name="Рисунок 22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29F39B43-63DC-E4AA-F20E-B9165050F1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79365" y="2315684"/>
            <a:ext cx="365554" cy="365554"/>
          </a:xfrm>
          <a:prstGeom prst="rect">
            <a:avLst/>
          </a:prstGeom>
        </p:spPr>
      </p:pic>
      <p:sp>
        <p:nvSpPr>
          <p:cNvPr id="24" name="Скругленный прямоугольник 23">
            <a:extLst>
              <a:ext uri="{FF2B5EF4-FFF2-40B4-BE49-F238E27FC236}">
                <a16:creationId xmlns:a16="http://schemas.microsoft.com/office/drawing/2014/main" id="{1559A64C-940D-910B-D7DC-DA4EA600BD15}"/>
              </a:ext>
            </a:extLst>
          </p:cNvPr>
          <p:cNvSpPr/>
          <p:nvPr/>
        </p:nvSpPr>
        <p:spPr>
          <a:xfrm>
            <a:off x="5300092" y="3446490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Содействие со стороны администрации в релокации медицинских работников              из других населенных пунктов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id="{3E84339A-1D2E-CD19-437A-044A78023A7F}"/>
              </a:ext>
            </a:extLst>
          </p:cNvPr>
          <p:cNvSpPr/>
          <p:nvPr/>
        </p:nvSpPr>
        <p:spPr>
          <a:xfrm>
            <a:off x="5300092" y="4039198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Увеличение нормативов вывоза снега и увеличение рейдов </a:t>
            </a:r>
          </a:p>
        </p:txBody>
      </p:sp>
      <p:pic>
        <p:nvPicPr>
          <p:cNvPr id="27" name="Рисунок 26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DA1F02B2-CAFF-19BA-A6BA-8D123B274B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79365" y="3506180"/>
            <a:ext cx="365554" cy="365554"/>
          </a:xfrm>
          <a:prstGeom prst="rect">
            <a:avLst/>
          </a:prstGeom>
        </p:spPr>
      </p:pic>
      <p:pic>
        <p:nvPicPr>
          <p:cNvPr id="29" name="Рисунок 28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8B855E88-6DC5-EE47-647D-DB802E96A0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73811" y="4100510"/>
            <a:ext cx="365554" cy="365554"/>
          </a:xfrm>
          <a:prstGeom prst="rect">
            <a:avLst/>
          </a:prstGeom>
        </p:spPr>
      </p:pic>
      <p:pic>
        <p:nvPicPr>
          <p:cNvPr id="30" name="Рисунок 29" descr="Запрещено со сплошной заливкой">
            <a:extLst>
              <a:ext uri="{FF2B5EF4-FFF2-40B4-BE49-F238E27FC236}">
                <a16:creationId xmlns:a16="http://schemas.microsoft.com/office/drawing/2014/main" id="{E8398B5E-1749-E9AB-1494-2AACEE23D0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6289" y="2321238"/>
            <a:ext cx="360000" cy="360000"/>
          </a:xfrm>
          <a:prstGeom prst="rect">
            <a:avLst/>
          </a:prstGeom>
        </p:spPr>
      </p:pic>
      <p:pic>
        <p:nvPicPr>
          <p:cNvPr id="31" name="Рисунок 30" descr="Запрещено со сплошной заливкой">
            <a:extLst>
              <a:ext uri="{FF2B5EF4-FFF2-40B4-BE49-F238E27FC236}">
                <a16:creationId xmlns:a16="http://schemas.microsoft.com/office/drawing/2014/main" id="{DC3542D5-CCD7-BCAF-4A69-DB03F31F78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6289" y="3506180"/>
            <a:ext cx="360000" cy="360000"/>
          </a:xfrm>
          <a:prstGeom prst="rect">
            <a:avLst/>
          </a:prstGeom>
        </p:spPr>
      </p:pic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74C0EE43-459F-6637-F83C-7A653C502FBB}"/>
              </a:ext>
            </a:extLst>
          </p:cNvPr>
          <p:cNvSpPr/>
          <p:nvPr/>
        </p:nvSpPr>
        <p:spPr>
          <a:xfrm>
            <a:off x="627016" y="4631906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Плохое состояние дорожного покрытия в некоторых частях МО                                         (в т.ч. отсутствие освещения)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Рисунок 6" descr="Запрещено со сплошной заливкой">
            <a:extLst>
              <a:ext uri="{FF2B5EF4-FFF2-40B4-BE49-F238E27FC236}">
                <a16:creationId xmlns:a16="http://schemas.microsoft.com/office/drawing/2014/main" id="{B73F04C0-8A1A-A79B-FEFA-AA17BC8700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6289" y="4693218"/>
            <a:ext cx="360000" cy="360000"/>
          </a:xfrm>
          <a:prstGeom prst="rect">
            <a:avLst/>
          </a:prstGeom>
        </p:spPr>
      </p:pic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F5F73F42-371F-2F34-62E2-F9986F8AEC49}"/>
              </a:ext>
            </a:extLst>
          </p:cNvPr>
          <p:cNvSpPr/>
          <p:nvPr/>
        </p:nvSpPr>
        <p:spPr>
          <a:xfrm>
            <a:off x="5300092" y="4631906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Участие в государственных программах по финансированию проектов ремонта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модернизации дорожной инфраструктуры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Рисунок 9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686A0464-D52B-308D-837B-C0AE780D82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73811" y="4693218"/>
            <a:ext cx="365554" cy="3655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5A1CEDC-5BF3-DE19-BFD5-7AECF7D1DC39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(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НАИМЕНОВАНИЕ ВАШЕГО МУНИЦИПАЛИТЕТА)</a:t>
            </a:r>
          </a:p>
        </p:txBody>
      </p:sp>
    </p:spTree>
    <p:extLst>
      <p:ext uri="{BB962C8B-B14F-4D97-AF65-F5344CB8AC3E}">
        <p14:creationId xmlns:p14="http://schemas.microsoft.com/office/powerpoint/2010/main" val="477665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3EEF58-47AC-931A-25DB-180ECDDCC2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9E9B03B-BE87-3304-E369-A5ACD1EC2E2A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ОРГАНИЗАЦИОННЫЕ ПРОБЛЕМЫ, 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ПРЕПЯТСТВУЮЩИЕ РАЗВИТИЮ МО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09002972-2A83-B7CB-3C33-9226D2D723D3}"/>
              </a:ext>
            </a:extLst>
          </p:cNvPr>
          <p:cNvSpPr/>
          <p:nvPr/>
        </p:nvSpPr>
        <p:spPr>
          <a:xfrm>
            <a:off x="627017" y="163628"/>
            <a:ext cx="176995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организационные проблемы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5089B419-1364-9E3C-8921-876ED03EC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Скругленный прямоугольник 138">
            <a:extLst>
              <a:ext uri="{FF2B5EF4-FFF2-40B4-BE49-F238E27FC236}">
                <a16:creationId xmlns:a16="http://schemas.microsoft.com/office/drawing/2014/main" id="{56F40B34-93FA-6F53-6EDD-80B8615C98D9}"/>
              </a:ext>
            </a:extLst>
          </p:cNvPr>
          <p:cNvSpPr/>
          <p:nvPr/>
        </p:nvSpPr>
        <p:spPr>
          <a:xfrm>
            <a:off x="627014" y="3429000"/>
            <a:ext cx="1710000" cy="864000"/>
          </a:xfrm>
          <a:prstGeom prst="roundRect">
            <a:avLst>
              <a:gd name="adj" fmla="val 2563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высокий износ сетей теплоснабжения, водоснабжения</a:t>
            </a:r>
          </a:p>
          <a:p>
            <a:pPr algn="ctr"/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водоотведения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5" name="Скругленный прямоугольник 144">
            <a:extLst>
              <a:ext uri="{FF2B5EF4-FFF2-40B4-BE49-F238E27FC236}">
                <a16:creationId xmlns:a16="http://schemas.microsoft.com/office/drawing/2014/main" id="{A2D1DDE9-57E1-D977-7E4B-DD9915958E57}"/>
              </a:ext>
            </a:extLst>
          </p:cNvPr>
          <p:cNvSpPr/>
          <p:nvPr/>
        </p:nvSpPr>
        <p:spPr>
          <a:xfrm>
            <a:off x="3486694" y="1415322"/>
            <a:ext cx="1710000" cy="864000"/>
          </a:xfrm>
          <a:prstGeom prst="roundRect">
            <a:avLst>
              <a:gd name="adj" fmla="val 2563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большой объем бюрократических вопросов при реализации инвестиционного проекта</a:t>
            </a:r>
            <a:endParaRPr lang="x-none" sz="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" name="Скругленный прямоугольник 152">
            <a:extLst>
              <a:ext uri="{FF2B5EF4-FFF2-40B4-BE49-F238E27FC236}">
                <a16:creationId xmlns:a16="http://schemas.microsoft.com/office/drawing/2014/main" id="{5EBD4C2A-6D2C-D942-EEC0-ACB5C398F013}"/>
              </a:ext>
            </a:extLst>
          </p:cNvPr>
          <p:cNvSpPr/>
          <p:nvPr/>
        </p:nvSpPr>
        <p:spPr>
          <a:xfrm>
            <a:off x="2484354" y="3442776"/>
            <a:ext cx="1710000" cy="864000"/>
          </a:xfrm>
          <a:prstGeom prst="roundRect">
            <a:avLst>
              <a:gd name="adj" fmla="val 25638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инженерная инфраструктура</a:t>
            </a:r>
            <a:endParaRPr lang="x-none" b="1" dirty="0">
              <a:solidFill>
                <a:srgbClr val="B9B9B9"/>
              </a:solidFill>
            </a:endParaRPr>
          </a:p>
        </p:txBody>
      </p:sp>
      <p:sp>
        <p:nvSpPr>
          <p:cNvPr id="155" name="Скругленный прямоугольник 154">
            <a:extLst>
              <a:ext uri="{FF2B5EF4-FFF2-40B4-BE49-F238E27FC236}">
                <a16:creationId xmlns:a16="http://schemas.microsoft.com/office/drawing/2014/main" id="{00EB3BFF-115F-6D98-566B-64A8DA706088}"/>
              </a:ext>
            </a:extLst>
          </p:cNvPr>
          <p:cNvSpPr/>
          <p:nvPr/>
        </p:nvSpPr>
        <p:spPr>
          <a:xfrm>
            <a:off x="3486694" y="5470230"/>
            <a:ext cx="1710000" cy="864000"/>
          </a:xfrm>
          <a:prstGeom prst="roundRect">
            <a:avLst>
              <a:gd name="adj" fmla="val 2563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нехватка рабочих кадров            </a:t>
            </a:r>
          </a:p>
          <a:p>
            <a:pPr algn="ctr"/>
            <a:endParaRPr lang="ru-RU" sz="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kumimoji="0" lang="ru-RU" sz="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т.ч в медицинских учреждениях округа</a:t>
            </a:r>
            <a:endParaRPr kumimoji="0" lang="x-none" sz="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6" name="Скругленный прямоугольник 155">
            <a:extLst>
              <a:ext uri="{FF2B5EF4-FFF2-40B4-BE49-F238E27FC236}">
                <a16:creationId xmlns:a16="http://schemas.microsoft.com/office/drawing/2014/main" id="{56FC0C4E-E2BB-8AD4-BE7C-701CBC8E39F1}"/>
              </a:ext>
            </a:extLst>
          </p:cNvPr>
          <p:cNvSpPr/>
          <p:nvPr/>
        </p:nvSpPr>
        <p:spPr>
          <a:xfrm>
            <a:off x="5344034" y="1419098"/>
            <a:ext cx="1710000" cy="864000"/>
          </a:xfrm>
          <a:prstGeom prst="roundRect">
            <a:avLst>
              <a:gd name="adj" fmla="val 2563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большой объем бюрократических вопросов при реализации инвестиционного проекта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8" name="Скругленный прямоугольник 157">
            <a:extLst>
              <a:ext uri="{FF2B5EF4-FFF2-40B4-BE49-F238E27FC236}">
                <a16:creationId xmlns:a16="http://schemas.microsoft.com/office/drawing/2014/main" id="{8DB03B7F-92D2-CA89-A77D-CA2007C69FE3}"/>
              </a:ext>
            </a:extLst>
          </p:cNvPr>
          <p:cNvSpPr/>
          <p:nvPr/>
        </p:nvSpPr>
        <p:spPr>
          <a:xfrm>
            <a:off x="4341694" y="2432825"/>
            <a:ext cx="1710000" cy="864000"/>
          </a:xfrm>
          <a:prstGeom prst="roundRect">
            <a:avLst>
              <a:gd name="adj" fmla="val 25638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бюрократические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</a:t>
            </a:r>
            <a:r>
              <a:rPr kumimoji="0" lang="x-none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роблемы</a:t>
            </a:r>
            <a:endParaRPr kumimoji="0" lang="x-none" sz="1800" b="1" i="0" u="none" strike="noStrike" kern="1200" cap="none" spc="0" normalizeH="0" baseline="0" noProof="0" dirty="0">
              <a:ln>
                <a:noFill/>
              </a:ln>
              <a:solidFill>
                <a:srgbClr val="B9B9B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9" name="Скругленный прямоугольник 158">
            <a:extLst>
              <a:ext uri="{FF2B5EF4-FFF2-40B4-BE49-F238E27FC236}">
                <a16:creationId xmlns:a16="http://schemas.microsoft.com/office/drawing/2014/main" id="{19CD27D8-95D2-A274-3620-D7873362DF03}"/>
              </a:ext>
            </a:extLst>
          </p:cNvPr>
          <p:cNvSpPr/>
          <p:nvPr/>
        </p:nvSpPr>
        <p:spPr>
          <a:xfrm>
            <a:off x="4341694" y="3446552"/>
            <a:ext cx="1710000" cy="864000"/>
          </a:xfrm>
          <a:prstGeom prst="roundRect">
            <a:avLst>
              <a:gd name="adj" fmla="val 25638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100" b="1" dirty="0">
                <a:latin typeface="Arial" panose="020B0604020202020204" pitchFamily="34" charset="0"/>
                <a:cs typeface="Arial" panose="020B0604020202020204" pitchFamily="34" charset="0"/>
              </a:rPr>
              <a:t>ключевые направления</a:t>
            </a:r>
          </a:p>
        </p:txBody>
      </p:sp>
      <p:sp>
        <p:nvSpPr>
          <p:cNvPr id="160" name="Скругленный прямоугольник 159">
            <a:extLst>
              <a:ext uri="{FF2B5EF4-FFF2-40B4-BE49-F238E27FC236}">
                <a16:creationId xmlns:a16="http://schemas.microsoft.com/office/drawing/2014/main" id="{B845E215-0281-A9B4-EE5E-58E1C7DCEBDF}"/>
              </a:ext>
            </a:extLst>
          </p:cNvPr>
          <p:cNvSpPr/>
          <p:nvPr/>
        </p:nvSpPr>
        <p:spPr>
          <a:xfrm>
            <a:off x="4341694" y="4460279"/>
            <a:ext cx="1710000" cy="864000"/>
          </a:xfrm>
          <a:prstGeom prst="roundRect">
            <a:avLst>
              <a:gd name="adj" fmla="val 25638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кадровые проблемы</a:t>
            </a:r>
            <a:endParaRPr kumimoji="0" lang="x-none" sz="1800" b="1" i="0" u="none" strike="noStrike" kern="1200" cap="none" spc="0" normalizeH="0" baseline="0" noProof="0" dirty="0">
              <a:ln>
                <a:noFill/>
              </a:ln>
              <a:solidFill>
                <a:srgbClr val="B9B9B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1" name="Скругленный прямоугольник 160">
            <a:extLst>
              <a:ext uri="{FF2B5EF4-FFF2-40B4-BE49-F238E27FC236}">
                <a16:creationId xmlns:a16="http://schemas.microsoft.com/office/drawing/2014/main" id="{866BCB57-B8E4-574B-9073-E87633F936EE}"/>
              </a:ext>
            </a:extLst>
          </p:cNvPr>
          <p:cNvSpPr/>
          <p:nvPr/>
        </p:nvSpPr>
        <p:spPr>
          <a:xfrm>
            <a:off x="5344034" y="5474006"/>
            <a:ext cx="1710000" cy="864000"/>
          </a:xfrm>
          <a:prstGeom prst="roundRect">
            <a:avLst>
              <a:gd name="adj" fmla="val 2563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отток населения </a:t>
            </a:r>
          </a:p>
          <a:p>
            <a:pPr algn="ctr"/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крупные города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5" name="Скругленный прямоугольник 164">
            <a:extLst>
              <a:ext uri="{FF2B5EF4-FFF2-40B4-BE49-F238E27FC236}">
                <a16:creationId xmlns:a16="http://schemas.microsoft.com/office/drawing/2014/main" id="{21378D77-1BB4-D404-B2C9-85AB3840D2E5}"/>
              </a:ext>
            </a:extLst>
          </p:cNvPr>
          <p:cNvSpPr/>
          <p:nvPr/>
        </p:nvSpPr>
        <p:spPr>
          <a:xfrm>
            <a:off x="6199034" y="3460328"/>
            <a:ext cx="1710000" cy="864000"/>
          </a:xfrm>
          <a:prstGeom prst="roundRect">
            <a:avLst>
              <a:gd name="adj" fmla="val 25638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технические проблемы</a:t>
            </a:r>
            <a:endParaRPr kumimoji="0" lang="x-none" sz="1800" b="1" i="0" u="none" strike="noStrike" kern="1200" cap="none" spc="0" normalizeH="0" baseline="0" noProof="0" dirty="0">
              <a:ln>
                <a:noFill/>
              </a:ln>
              <a:solidFill>
                <a:srgbClr val="B9B9B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1" name="Скругленный прямоугольник 170">
            <a:extLst>
              <a:ext uri="{FF2B5EF4-FFF2-40B4-BE49-F238E27FC236}">
                <a16:creationId xmlns:a16="http://schemas.microsoft.com/office/drawing/2014/main" id="{093EBC96-1DBE-96F7-5270-7960EF465678}"/>
              </a:ext>
            </a:extLst>
          </p:cNvPr>
          <p:cNvSpPr/>
          <p:nvPr/>
        </p:nvSpPr>
        <p:spPr>
          <a:xfrm>
            <a:off x="8056372" y="3460328"/>
            <a:ext cx="1710000" cy="864000"/>
          </a:xfrm>
          <a:prstGeom prst="roundRect">
            <a:avLst>
              <a:gd name="adj" fmla="val 2563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72000" rtlCol="0" anchor="ctr"/>
          <a:lstStyle/>
          <a:p>
            <a:pPr algn="ctr"/>
            <a:r>
              <a:rPr kumimoji="0" lang="ru-RU" sz="700" b="1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отсутствие эффективной </a:t>
            </a:r>
          </a:p>
          <a:p>
            <a:pPr algn="ctr"/>
            <a:r>
              <a:rPr kumimoji="0" lang="ru-RU" sz="700" b="1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коммуникации между представителями бизнеса                и администрацией МО </a:t>
            </a:r>
          </a:p>
          <a:p>
            <a:pPr algn="ctr"/>
            <a:endParaRPr lang="ru-RU" sz="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kumimoji="0" lang="ru-RU" sz="500" b="1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т.ч. необходима регулярная рассылка информации о мерах поддержки                      со стороны администрации</a:t>
            </a:r>
            <a:endParaRPr kumimoji="0" lang="x-none" sz="500" b="1" i="0" u="none" strike="noStrike" kern="1200" cap="none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7C0825-8906-6602-ABCD-2F093B8A3C86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(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НАИМЕНОВАНИЕ ВАШЕГО МУНИЦИПАЛИТЕТА)</a:t>
            </a:r>
          </a:p>
        </p:txBody>
      </p:sp>
    </p:spTree>
    <p:extLst>
      <p:ext uri="{BB962C8B-B14F-4D97-AF65-F5344CB8AC3E}">
        <p14:creationId xmlns:p14="http://schemas.microsoft.com/office/powerpoint/2010/main" val="30459329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hlinkClick r:id="rId2" action="ppaction://hlinksldjump"/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6295" y="1256553"/>
            <a:ext cx="1218137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преимущества 03</a:t>
            </a:r>
          </a:p>
        </p:txBody>
      </p:sp>
      <p:sp>
        <p:nvSpPr>
          <p:cNvPr id="4" name="Скругленный прямоугольник 3">
            <a:hlinkClick r:id="rId3" action="ppaction://hlinksldjump"/>
            <a:extLst>
              <a:ext uri="{FF2B5EF4-FFF2-40B4-BE49-F238E27FC236}">
                <a16:creationId xmlns:a16="http://schemas.microsoft.com/office/drawing/2014/main" id="{D51024F0-9D24-278C-D9DB-39D994889EE0}"/>
              </a:ext>
            </a:extLst>
          </p:cNvPr>
          <p:cNvSpPr/>
          <p:nvPr/>
        </p:nvSpPr>
        <p:spPr>
          <a:xfrm>
            <a:off x="1955516" y="1256553"/>
            <a:ext cx="1600989" cy="273844"/>
          </a:xfrm>
          <a:prstGeom prst="roundRect">
            <a:avLst>
              <a:gd name="adj" fmla="val 50000"/>
            </a:avLst>
          </a:prstGeom>
          <a:noFill/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харакетристика 04</a:t>
            </a:r>
          </a:p>
        </p:txBody>
      </p:sp>
      <p:sp>
        <p:nvSpPr>
          <p:cNvPr id="5" name="Скругленный прямоугольник 4">
            <a:hlinkClick r:id="rId4" action="ppaction://hlinksldjump"/>
            <a:extLst>
              <a:ext uri="{FF2B5EF4-FFF2-40B4-BE49-F238E27FC236}">
                <a16:creationId xmlns:a16="http://schemas.microsoft.com/office/drawing/2014/main" id="{423D2437-C0F6-9708-77C8-032917A40141}"/>
              </a:ext>
            </a:extLst>
          </p:cNvPr>
          <p:cNvSpPr/>
          <p:nvPr/>
        </p:nvSpPr>
        <p:spPr>
          <a:xfrm>
            <a:off x="3666868" y="1256553"/>
            <a:ext cx="2503559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социально-экономические показатели 05</a:t>
            </a:r>
          </a:p>
        </p:txBody>
      </p:sp>
      <p:sp>
        <p:nvSpPr>
          <p:cNvPr id="6" name="Скругленный прямоугольник 5">
            <a:hlinkClick r:id="rId5" action="ppaction://hlinksldjump"/>
            <a:extLst>
              <a:ext uri="{FF2B5EF4-FFF2-40B4-BE49-F238E27FC236}">
                <a16:creationId xmlns:a16="http://schemas.microsoft.com/office/drawing/2014/main" id="{21175DD6-94A0-75A6-331B-67372335298F}"/>
              </a:ext>
            </a:extLst>
          </p:cNvPr>
          <p:cNvSpPr/>
          <p:nvPr/>
        </p:nvSpPr>
        <p:spPr>
          <a:xfrm>
            <a:off x="6280790" y="1256553"/>
            <a:ext cx="207741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занятость и доходы населения 06</a:t>
            </a:r>
          </a:p>
        </p:txBody>
      </p:sp>
      <p:sp>
        <p:nvSpPr>
          <p:cNvPr id="8" name="Скругленный прямоугольник 7">
            <a:hlinkClick r:id="rId6" action="ppaction://hlinksldjump"/>
            <a:extLst>
              <a:ext uri="{FF2B5EF4-FFF2-40B4-BE49-F238E27FC236}">
                <a16:creationId xmlns:a16="http://schemas.microsoft.com/office/drawing/2014/main" id="{20389F1A-D8FC-11F4-6D65-354585768368}"/>
              </a:ext>
            </a:extLst>
          </p:cNvPr>
          <p:cNvSpPr/>
          <p:nvPr/>
        </p:nvSpPr>
        <p:spPr>
          <a:xfrm>
            <a:off x="8487593" y="1256553"/>
            <a:ext cx="129240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ресурсная база 07</a:t>
            </a:r>
          </a:p>
        </p:txBody>
      </p:sp>
      <p:sp>
        <p:nvSpPr>
          <p:cNvPr id="9" name="Скругленный прямоугольник 8">
            <a:hlinkClick r:id="rId7" action="ppaction://hlinksldjump"/>
            <a:extLst>
              <a:ext uri="{FF2B5EF4-FFF2-40B4-BE49-F238E27FC236}">
                <a16:creationId xmlns:a16="http://schemas.microsoft.com/office/drawing/2014/main" id="{0F9D25A8-FC83-176F-1592-722175E65FB5}"/>
              </a:ext>
            </a:extLst>
          </p:cNvPr>
          <p:cNvSpPr/>
          <p:nvPr/>
        </p:nvSpPr>
        <p:spPr>
          <a:xfrm>
            <a:off x="626295" y="1632123"/>
            <a:ext cx="2028480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социальная инфраструктура 08</a:t>
            </a:r>
          </a:p>
        </p:txBody>
      </p:sp>
      <p:sp>
        <p:nvSpPr>
          <p:cNvPr id="11" name="Скругленный прямоугольник 10">
            <a:hlinkClick r:id="rId8" action="ppaction://hlinksldjump"/>
            <a:extLst>
              <a:ext uri="{FF2B5EF4-FFF2-40B4-BE49-F238E27FC236}">
                <a16:creationId xmlns:a16="http://schemas.microsoft.com/office/drawing/2014/main" id="{DD96DA17-C3E8-B4A8-5FEE-D24D66394911}"/>
              </a:ext>
            </a:extLst>
          </p:cNvPr>
          <p:cNvSpPr/>
          <p:nvPr/>
        </p:nvSpPr>
        <p:spPr>
          <a:xfrm>
            <a:off x="2769373" y="1632123"/>
            <a:ext cx="1336125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качество жизни 09</a:t>
            </a:r>
          </a:p>
        </p:txBody>
      </p:sp>
      <p:sp>
        <p:nvSpPr>
          <p:cNvPr id="13" name="Скругленный прямоугольник 12">
            <a:hlinkClick r:id="rId9" action="ppaction://hlinksldjump"/>
            <a:extLst>
              <a:ext uri="{FF2B5EF4-FFF2-40B4-BE49-F238E27FC236}">
                <a16:creationId xmlns:a16="http://schemas.microsoft.com/office/drawing/2014/main" id="{4F8B28C6-1651-9980-1E5F-C6B458F2F1A1}"/>
              </a:ext>
            </a:extLst>
          </p:cNvPr>
          <p:cNvSpPr/>
          <p:nvPr/>
        </p:nvSpPr>
        <p:spPr>
          <a:xfrm>
            <a:off x="4219376" y="1632123"/>
            <a:ext cx="2471221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 услуг по жизнеобеспечению 10</a:t>
            </a:r>
          </a:p>
        </p:txBody>
      </p:sp>
      <p:sp>
        <p:nvSpPr>
          <p:cNvPr id="14" name="Скругленный прямоугольник 13">
            <a:hlinkClick r:id="rId10" action="ppaction://hlinksldjump"/>
            <a:extLst>
              <a:ext uri="{FF2B5EF4-FFF2-40B4-BE49-F238E27FC236}">
                <a16:creationId xmlns:a16="http://schemas.microsoft.com/office/drawing/2014/main" id="{D4234885-2CC9-FBA4-82F4-03F3F6FAF1A2}"/>
              </a:ext>
            </a:extLst>
          </p:cNvPr>
          <p:cNvSpPr/>
          <p:nvPr/>
        </p:nvSpPr>
        <p:spPr>
          <a:xfrm>
            <a:off x="6804475" y="1632123"/>
            <a:ext cx="86033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туризм 11</a:t>
            </a:r>
          </a:p>
        </p:txBody>
      </p:sp>
      <p:sp>
        <p:nvSpPr>
          <p:cNvPr id="17" name="Скругленный прямоугольник 16">
            <a:hlinkClick r:id="rId11" action="ppaction://hlinksldjump"/>
            <a:extLst>
              <a:ext uri="{FF2B5EF4-FFF2-40B4-BE49-F238E27FC236}">
                <a16:creationId xmlns:a16="http://schemas.microsoft.com/office/drawing/2014/main" id="{22187652-9E54-DF69-5FDA-30A4E7B8072F}"/>
              </a:ext>
            </a:extLst>
          </p:cNvPr>
          <p:cNvSpPr/>
          <p:nvPr/>
        </p:nvSpPr>
        <p:spPr>
          <a:xfrm>
            <a:off x="7778683" y="1632123"/>
            <a:ext cx="200131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позиция предпринимателей 14</a:t>
            </a:r>
          </a:p>
        </p:txBody>
      </p:sp>
      <p:sp>
        <p:nvSpPr>
          <p:cNvPr id="20" name="Скругленный прямоугольник 19">
            <a:hlinkClick r:id="rId12" action="ppaction://hlinksldjump"/>
            <a:extLst>
              <a:ext uri="{FF2B5EF4-FFF2-40B4-BE49-F238E27FC236}">
                <a16:creationId xmlns:a16="http://schemas.microsoft.com/office/drawing/2014/main" id="{0DA364A5-0038-B5D5-495C-A86A4DFC2C65}"/>
              </a:ext>
            </a:extLst>
          </p:cNvPr>
          <p:cNvSpPr/>
          <p:nvPr/>
        </p:nvSpPr>
        <p:spPr>
          <a:xfrm>
            <a:off x="626295" y="2010845"/>
            <a:ext cx="2148361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интервью администрации 15</a:t>
            </a:r>
          </a:p>
        </p:txBody>
      </p:sp>
      <p:sp>
        <p:nvSpPr>
          <p:cNvPr id="21" name="Скругленный прямоугольник 20">
            <a:hlinkClick r:id="rId13" action="ppaction://hlinksldjump"/>
            <a:extLst>
              <a:ext uri="{FF2B5EF4-FFF2-40B4-BE49-F238E27FC236}">
                <a16:creationId xmlns:a16="http://schemas.microsoft.com/office/drawing/2014/main" id="{648F2C18-BA61-DB3F-DB4D-1EA65A153B41}"/>
              </a:ext>
            </a:extLst>
          </p:cNvPr>
          <p:cNvSpPr/>
          <p:nvPr/>
        </p:nvSpPr>
        <p:spPr>
          <a:xfrm>
            <a:off x="2877178" y="2010845"/>
            <a:ext cx="1370981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SWOT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-анализ МО 16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Скругленный прямоугольник 21">
            <a:hlinkClick r:id="rId14" action="ppaction://hlinksldjump"/>
            <a:extLst>
              <a:ext uri="{FF2B5EF4-FFF2-40B4-BE49-F238E27FC236}">
                <a16:creationId xmlns:a16="http://schemas.microsoft.com/office/drawing/2014/main" id="{63522826-007D-01A3-BD9A-211B308E4E21}"/>
              </a:ext>
            </a:extLst>
          </p:cNvPr>
          <p:cNvSpPr/>
          <p:nvPr/>
        </p:nvSpPr>
        <p:spPr>
          <a:xfrm>
            <a:off x="4347450" y="2010845"/>
            <a:ext cx="1114968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матрица БКГ 17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Скругленный прямоугольник 23">
            <a:hlinkClick r:id="rId15" action="ppaction://hlinksldjump"/>
            <a:extLst>
              <a:ext uri="{FF2B5EF4-FFF2-40B4-BE49-F238E27FC236}">
                <a16:creationId xmlns:a16="http://schemas.microsoft.com/office/drawing/2014/main" id="{D962CB95-2F07-0A93-94AF-805D4F03CC79}"/>
              </a:ext>
            </a:extLst>
          </p:cNvPr>
          <p:cNvSpPr/>
          <p:nvPr/>
        </p:nvSpPr>
        <p:spPr>
          <a:xfrm>
            <a:off x="5561709" y="2010845"/>
            <a:ext cx="2184903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контент анализ социальных сетей 20</a:t>
            </a:r>
          </a:p>
        </p:txBody>
      </p:sp>
      <p:sp>
        <p:nvSpPr>
          <p:cNvPr id="25" name="Скругленный прямоугольник 24">
            <a:hlinkClick r:id="rId16" action="ppaction://hlinksldjump"/>
            <a:extLst>
              <a:ext uri="{FF2B5EF4-FFF2-40B4-BE49-F238E27FC236}">
                <a16:creationId xmlns:a16="http://schemas.microsoft.com/office/drawing/2014/main" id="{E2F83141-206C-9DF3-A2A1-1138F01FB8EF}"/>
              </a:ext>
            </a:extLst>
          </p:cNvPr>
          <p:cNvSpPr/>
          <p:nvPr/>
        </p:nvSpPr>
        <p:spPr>
          <a:xfrm>
            <a:off x="7845903" y="2010845"/>
            <a:ext cx="193409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организационные проблемы 21</a:t>
            </a:r>
          </a:p>
        </p:txBody>
      </p:sp>
      <p:sp>
        <p:nvSpPr>
          <p:cNvPr id="26" name="Скругленный прямоугольник 25">
            <a:hlinkClick r:id="rId17" action="ppaction://hlinksldjump"/>
            <a:extLst>
              <a:ext uri="{FF2B5EF4-FFF2-40B4-BE49-F238E27FC236}">
                <a16:creationId xmlns:a16="http://schemas.microsoft.com/office/drawing/2014/main" id="{F896C2D5-EFB8-282D-5DC6-1BA4FA8FA03C}"/>
              </a:ext>
            </a:extLst>
          </p:cNvPr>
          <p:cNvSpPr/>
          <p:nvPr/>
        </p:nvSpPr>
        <p:spPr>
          <a:xfrm>
            <a:off x="626295" y="2372877"/>
            <a:ext cx="2106027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ТОП-действия администрации 22</a:t>
            </a:r>
          </a:p>
        </p:txBody>
      </p:sp>
      <p:sp>
        <p:nvSpPr>
          <p:cNvPr id="27" name="Скругленный прямоугольник 26">
            <a:hlinkClick r:id="rId18" action="ppaction://hlinksldjump"/>
            <a:extLst>
              <a:ext uri="{FF2B5EF4-FFF2-40B4-BE49-F238E27FC236}">
                <a16:creationId xmlns:a16="http://schemas.microsoft.com/office/drawing/2014/main" id="{C122DA99-B345-D5C4-6A61-4F561B654E46}"/>
              </a:ext>
            </a:extLst>
          </p:cNvPr>
          <p:cNvSpPr/>
          <p:nvPr/>
        </p:nvSpPr>
        <p:spPr>
          <a:xfrm>
            <a:off x="2829221" y="2372877"/>
            <a:ext cx="3289004" cy="273844"/>
          </a:xfrm>
          <a:prstGeom prst="roundRect">
            <a:avLst>
              <a:gd name="adj" fmla="val 50000"/>
            </a:avLst>
          </a:prstGeom>
          <a:noFill/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механизмы реализации инвестиционного профиля 23</a:t>
            </a:r>
          </a:p>
        </p:txBody>
      </p:sp>
      <p:sp>
        <p:nvSpPr>
          <p:cNvPr id="28" name="Скругленный прямоугольник 27">
            <a:hlinkClick r:id="rId19" action="ppaction://hlinksldjump"/>
            <a:extLst>
              <a:ext uri="{FF2B5EF4-FFF2-40B4-BE49-F238E27FC236}">
                <a16:creationId xmlns:a16="http://schemas.microsoft.com/office/drawing/2014/main" id="{29CB1A23-A8E5-A885-CE49-DE27A6210219}"/>
              </a:ext>
            </a:extLst>
          </p:cNvPr>
          <p:cNvSpPr/>
          <p:nvPr/>
        </p:nvSpPr>
        <p:spPr>
          <a:xfrm>
            <a:off x="6198790" y="2372877"/>
            <a:ext cx="1741690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организации 24</a:t>
            </a:r>
          </a:p>
        </p:txBody>
      </p:sp>
      <p:sp>
        <p:nvSpPr>
          <p:cNvPr id="29" name="Скругленный прямоугольник 28">
            <a:hlinkClick r:id="rId20" action="ppaction://hlinksldjump"/>
            <a:extLst>
              <a:ext uri="{FF2B5EF4-FFF2-40B4-BE49-F238E27FC236}">
                <a16:creationId xmlns:a16="http://schemas.microsoft.com/office/drawing/2014/main" id="{2C2C6496-E405-0572-3A2E-0622CDBB04B7}"/>
              </a:ext>
            </a:extLst>
          </p:cNvPr>
          <p:cNvSpPr/>
          <p:nvPr/>
        </p:nvSpPr>
        <p:spPr>
          <a:xfrm>
            <a:off x="8038305" y="2372877"/>
            <a:ext cx="1741690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ключевые компетенции 25</a:t>
            </a:r>
          </a:p>
        </p:txBody>
      </p:sp>
      <p:sp>
        <p:nvSpPr>
          <p:cNvPr id="30" name="Скругленный прямоугольник 29">
            <a:hlinkClick r:id="rId21" action="ppaction://hlinksldjump"/>
            <a:extLst>
              <a:ext uri="{FF2B5EF4-FFF2-40B4-BE49-F238E27FC236}">
                <a16:creationId xmlns:a16="http://schemas.microsoft.com/office/drawing/2014/main" id="{9E42F679-B67E-2B36-9053-A009E24085BE}"/>
              </a:ext>
            </a:extLst>
          </p:cNvPr>
          <p:cNvSpPr/>
          <p:nvPr/>
        </p:nvSpPr>
        <p:spPr>
          <a:xfrm>
            <a:off x="2552258" y="2748230"/>
            <a:ext cx="273811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реализуемые инвестиционные проекты 27</a:t>
            </a:r>
          </a:p>
        </p:txBody>
      </p:sp>
      <p:sp>
        <p:nvSpPr>
          <p:cNvPr id="31" name="Скругленный прямоугольник 30">
            <a:hlinkClick r:id="rId20" action="ppaction://hlinksldjump"/>
            <a:extLst>
              <a:ext uri="{FF2B5EF4-FFF2-40B4-BE49-F238E27FC236}">
                <a16:creationId xmlns:a16="http://schemas.microsoft.com/office/drawing/2014/main" id="{9E53BF86-1510-F8F5-9329-DC7C0BBD49F9}"/>
              </a:ext>
            </a:extLst>
          </p:cNvPr>
          <p:cNvSpPr/>
          <p:nvPr/>
        </p:nvSpPr>
        <p:spPr>
          <a:xfrm>
            <a:off x="5374357" y="2747210"/>
            <a:ext cx="1841976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ниши 28</a:t>
            </a:r>
          </a:p>
        </p:txBody>
      </p:sp>
      <p:sp>
        <p:nvSpPr>
          <p:cNvPr id="32" name="Скругленный прямоугольник 31">
            <a:hlinkClick r:id="rId22" action="ppaction://hlinksldjump"/>
            <a:extLst>
              <a:ext uri="{FF2B5EF4-FFF2-40B4-BE49-F238E27FC236}">
                <a16:creationId xmlns:a16="http://schemas.microsoft.com/office/drawing/2014/main" id="{323669C7-2326-A142-CBA6-D9335D6EB948}"/>
              </a:ext>
            </a:extLst>
          </p:cNvPr>
          <p:cNvSpPr/>
          <p:nvPr/>
        </p:nvSpPr>
        <p:spPr>
          <a:xfrm>
            <a:off x="7300321" y="2747191"/>
            <a:ext cx="2479674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прорывные инвестиционные идеи 30</a:t>
            </a:r>
          </a:p>
        </p:txBody>
      </p:sp>
      <p:sp>
        <p:nvSpPr>
          <p:cNvPr id="33" name="Скругленный прямоугольник 32">
            <a:hlinkClick r:id="rId23" action="ppaction://hlinksldjump"/>
            <a:extLst>
              <a:ext uri="{FF2B5EF4-FFF2-40B4-BE49-F238E27FC236}">
                <a16:creationId xmlns:a16="http://schemas.microsoft.com/office/drawing/2014/main" id="{30167278-D764-DCFC-2F5E-16D4076AD1D6}"/>
              </a:ext>
            </a:extLst>
          </p:cNvPr>
          <p:cNvSpPr/>
          <p:nvPr/>
        </p:nvSpPr>
        <p:spPr>
          <a:xfrm>
            <a:off x="626295" y="3126747"/>
            <a:ext cx="2414306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свободные инвестиционные площадки 31</a:t>
            </a:r>
          </a:p>
        </p:txBody>
      </p:sp>
      <p:sp>
        <p:nvSpPr>
          <p:cNvPr id="34" name="Скругленный прямоугольник 33">
            <a:hlinkClick r:id="rId24" action="ppaction://hlinksldjump"/>
            <a:extLst>
              <a:ext uri="{FF2B5EF4-FFF2-40B4-BE49-F238E27FC236}">
                <a16:creationId xmlns:a16="http://schemas.microsoft.com/office/drawing/2014/main" id="{C5F7063F-CAAD-7F9A-7DB5-AB1DA07FCC1E}"/>
              </a:ext>
            </a:extLst>
          </p:cNvPr>
          <p:cNvSpPr/>
          <p:nvPr/>
        </p:nvSpPr>
        <p:spPr>
          <a:xfrm>
            <a:off x="5105416" y="3124655"/>
            <a:ext cx="1594921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меры господдержки 33</a:t>
            </a:r>
          </a:p>
        </p:txBody>
      </p:sp>
      <p:sp>
        <p:nvSpPr>
          <p:cNvPr id="35" name="Скругленный прямоугольник 34">
            <a:hlinkClick r:id="rId24" action="ppaction://hlinksldjump"/>
            <a:extLst>
              <a:ext uri="{FF2B5EF4-FFF2-40B4-BE49-F238E27FC236}">
                <a16:creationId xmlns:a16="http://schemas.microsoft.com/office/drawing/2014/main" id="{9C10948B-9597-D731-360F-BF2BC1F5DD42}"/>
              </a:ext>
            </a:extLst>
          </p:cNvPr>
          <p:cNvSpPr/>
          <p:nvPr/>
        </p:nvSpPr>
        <p:spPr>
          <a:xfrm>
            <a:off x="6781167" y="3124655"/>
            <a:ext cx="2985649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предложение по корректировке мер поддержки 35</a:t>
            </a:r>
          </a:p>
        </p:txBody>
      </p:sp>
      <p:sp>
        <p:nvSpPr>
          <p:cNvPr id="36" name="Скругленный прямоугольник 35">
            <a:hlinkClick r:id="rId25" action="ppaction://hlinksldjump"/>
            <a:extLst>
              <a:ext uri="{FF2B5EF4-FFF2-40B4-BE49-F238E27FC236}">
                <a16:creationId xmlns:a16="http://schemas.microsoft.com/office/drawing/2014/main" id="{07ED793E-60D3-7110-D466-58E4E8ECE384}"/>
              </a:ext>
            </a:extLst>
          </p:cNvPr>
          <p:cNvSpPr/>
          <p:nvPr/>
        </p:nvSpPr>
        <p:spPr>
          <a:xfrm>
            <a:off x="626294" y="3505987"/>
            <a:ext cx="1615591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 будущего МО 36</a:t>
            </a:r>
          </a:p>
        </p:txBody>
      </p:sp>
      <p:sp>
        <p:nvSpPr>
          <p:cNvPr id="37" name="Скругленный прямоугольник 36">
            <a:hlinkClick r:id="rId26" action="ppaction://hlinksldjump"/>
            <a:extLst>
              <a:ext uri="{FF2B5EF4-FFF2-40B4-BE49-F238E27FC236}">
                <a16:creationId xmlns:a16="http://schemas.microsoft.com/office/drawing/2014/main" id="{47CB25E6-C738-DA08-23FB-0FEDD7D0C73A}"/>
              </a:ext>
            </a:extLst>
          </p:cNvPr>
          <p:cNvSpPr/>
          <p:nvPr/>
        </p:nvSpPr>
        <p:spPr>
          <a:xfrm>
            <a:off x="2329840" y="3513357"/>
            <a:ext cx="980605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контакты 37</a:t>
            </a:r>
          </a:p>
        </p:txBody>
      </p:sp>
      <p:sp>
        <p:nvSpPr>
          <p:cNvPr id="38" name="Скругленный прямоугольник 37">
            <a:hlinkClick r:id="rId27" action="ppaction://hlinksldjump"/>
            <a:extLst>
              <a:ext uri="{FF2B5EF4-FFF2-40B4-BE49-F238E27FC236}">
                <a16:creationId xmlns:a16="http://schemas.microsoft.com/office/drawing/2014/main" id="{20F99971-D33B-3B10-6865-F7DD040B7BFD}"/>
              </a:ext>
            </a:extLst>
          </p:cNvPr>
          <p:cNvSpPr/>
          <p:nvPr/>
        </p:nvSpPr>
        <p:spPr>
          <a:xfrm>
            <a:off x="3398400" y="3513357"/>
            <a:ext cx="1151731" cy="273844"/>
          </a:xfrm>
          <a:prstGeom prst="roundRect">
            <a:avLst>
              <a:gd name="adj" fmla="val 50000"/>
            </a:avLst>
          </a:prstGeom>
          <a:noFill/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приложения 41</a:t>
            </a:r>
          </a:p>
        </p:txBody>
      </p:sp>
      <p:sp>
        <p:nvSpPr>
          <p:cNvPr id="39" name="Скругленный прямоугольник 38">
            <a:hlinkClick r:id="rId28" action="ppaction://hlinksldjump"/>
            <a:extLst>
              <a:ext uri="{FF2B5EF4-FFF2-40B4-BE49-F238E27FC236}">
                <a16:creationId xmlns:a16="http://schemas.microsoft.com/office/drawing/2014/main" id="{746F36A0-F46C-5E8C-2C05-CC75481F2D66}"/>
              </a:ext>
            </a:extLst>
          </p:cNvPr>
          <p:cNvSpPr/>
          <p:nvPr/>
        </p:nvSpPr>
        <p:spPr>
          <a:xfrm>
            <a:off x="4638086" y="3509973"/>
            <a:ext cx="1744913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 и задачи проекта 42</a:t>
            </a:r>
          </a:p>
        </p:txBody>
      </p:sp>
      <p:sp>
        <p:nvSpPr>
          <p:cNvPr id="40" name="Скругленный прямоугольник 39">
            <a:hlinkClick r:id="rId29" action="ppaction://hlinksldjump"/>
            <a:extLst>
              <a:ext uri="{FF2B5EF4-FFF2-40B4-BE49-F238E27FC236}">
                <a16:creationId xmlns:a16="http://schemas.microsoft.com/office/drawing/2014/main" id="{215A5C00-A6ED-D713-CB2D-4E74F2712BBF}"/>
              </a:ext>
            </a:extLst>
          </p:cNvPr>
          <p:cNvSpPr/>
          <p:nvPr/>
        </p:nvSpPr>
        <p:spPr>
          <a:xfrm>
            <a:off x="8499855" y="3509973"/>
            <a:ext cx="1266961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 работы 47</a:t>
            </a:r>
          </a:p>
        </p:txBody>
      </p:sp>
      <p:sp>
        <p:nvSpPr>
          <p:cNvPr id="41" name="Скругленный прямоугольник 40">
            <a:hlinkClick r:id="rId30" action="ppaction://hlinksldjump"/>
            <a:extLst>
              <a:ext uri="{FF2B5EF4-FFF2-40B4-BE49-F238E27FC236}">
                <a16:creationId xmlns:a16="http://schemas.microsoft.com/office/drawing/2014/main" id="{FE88E413-F6A8-3703-A8DA-8A1FC8D94A1C}"/>
              </a:ext>
            </a:extLst>
          </p:cNvPr>
          <p:cNvSpPr/>
          <p:nvPr/>
        </p:nvSpPr>
        <p:spPr>
          <a:xfrm>
            <a:off x="626294" y="3885543"/>
            <a:ext cx="1858693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состав рабочей группы 48</a:t>
            </a:r>
          </a:p>
        </p:txBody>
      </p:sp>
      <p:sp>
        <p:nvSpPr>
          <p:cNvPr id="42" name="Скругленный прямоугольник 41">
            <a:hlinkClick r:id="rId31" action="ppaction://hlinksldjump"/>
            <a:extLst>
              <a:ext uri="{FF2B5EF4-FFF2-40B4-BE49-F238E27FC236}">
                <a16:creationId xmlns:a16="http://schemas.microsoft.com/office/drawing/2014/main" id="{61103EC1-51AE-7FD0-C0E6-35CAAC3A4C4E}"/>
              </a:ext>
            </a:extLst>
          </p:cNvPr>
          <p:cNvSpPr/>
          <p:nvPr/>
        </p:nvSpPr>
        <p:spPr>
          <a:xfrm>
            <a:off x="2584093" y="3885543"/>
            <a:ext cx="222949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направления сбора информации 54</a:t>
            </a:r>
          </a:p>
        </p:txBody>
      </p:sp>
      <p:sp>
        <p:nvSpPr>
          <p:cNvPr id="43" name="Скругленный прямоугольник 42">
            <a:hlinkClick r:id="" action="ppaction://noaction"/>
            <a:extLst>
              <a:ext uri="{FF2B5EF4-FFF2-40B4-BE49-F238E27FC236}">
                <a16:creationId xmlns:a16="http://schemas.microsoft.com/office/drawing/2014/main" id="{0593AFA2-BF90-2F96-3CB2-2948DF223DED}"/>
              </a:ext>
            </a:extLst>
          </p:cNvPr>
          <p:cNvSpPr/>
          <p:nvPr/>
        </p:nvSpPr>
        <p:spPr>
          <a:xfrm>
            <a:off x="4912691" y="3885543"/>
            <a:ext cx="2497947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выборка компаний для онлайн опроса 59</a:t>
            </a:r>
          </a:p>
        </p:txBody>
      </p:sp>
      <p:sp>
        <p:nvSpPr>
          <p:cNvPr id="44" name="Скругленный прямоугольник 43">
            <a:hlinkClick r:id="rId32" action="ppaction://hlinksldjump"/>
            <a:extLst>
              <a:ext uri="{FF2B5EF4-FFF2-40B4-BE49-F238E27FC236}">
                <a16:creationId xmlns:a16="http://schemas.microsoft.com/office/drawing/2014/main" id="{D43737C4-CC63-83B0-259F-CAC3A55C4F6E}"/>
              </a:ext>
            </a:extLst>
          </p:cNvPr>
          <p:cNvSpPr/>
          <p:nvPr/>
        </p:nvSpPr>
        <p:spPr>
          <a:xfrm>
            <a:off x="7509745" y="3885543"/>
            <a:ext cx="2257071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география реализации продукции 60</a:t>
            </a:r>
          </a:p>
        </p:txBody>
      </p:sp>
      <p:sp>
        <p:nvSpPr>
          <p:cNvPr id="45" name="Скругленный прямоугольник 44">
            <a:hlinkClick r:id="rId33" action="ppaction://hlinksldjump"/>
            <a:extLst>
              <a:ext uri="{FF2B5EF4-FFF2-40B4-BE49-F238E27FC236}">
                <a16:creationId xmlns:a16="http://schemas.microsoft.com/office/drawing/2014/main" id="{82B46855-0A56-8348-3E00-DFA19F7DCCA5}"/>
              </a:ext>
            </a:extLst>
          </p:cNvPr>
          <p:cNvSpPr/>
          <p:nvPr/>
        </p:nvSpPr>
        <p:spPr>
          <a:xfrm>
            <a:off x="626296" y="4264265"/>
            <a:ext cx="1615590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опроса бизнеса 61</a:t>
            </a: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Скругленный прямоугольник 75">
            <a:hlinkClick r:id="rId34" action="ppaction://hlinksldjump"/>
            <a:extLst>
              <a:ext uri="{FF2B5EF4-FFF2-40B4-BE49-F238E27FC236}">
                <a16:creationId xmlns:a16="http://schemas.microsoft.com/office/drawing/2014/main" id="{B22060BD-0659-5DA3-652D-FDD80C7D6AFD}"/>
              </a:ext>
            </a:extLst>
          </p:cNvPr>
          <p:cNvSpPr/>
          <p:nvPr/>
        </p:nvSpPr>
        <p:spPr>
          <a:xfrm>
            <a:off x="6470954" y="3511499"/>
            <a:ext cx="1940945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методология разработки 43</a:t>
            </a:r>
          </a:p>
        </p:txBody>
      </p:sp>
      <p:sp>
        <p:nvSpPr>
          <p:cNvPr id="7" name="Скругленный прямоугольник 6">
            <a:hlinkClick r:id="rId35" action="ppaction://hlinksldjump"/>
            <a:extLst>
              <a:ext uri="{FF2B5EF4-FFF2-40B4-BE49-F238E27FC236}">
                <a16:creationId xmlns:a16="http://schemas.microsoft.com/office/drawing/2014/main" id="{2029B849-BBFE-D583-1092-C2F3C544AF93}"/>
              </a:ext>
            </a:extLst>
          </p:cNvPr>
          <p:cNvSpPr/>
          <p:nvPr/>
        </p:nvSpPr>
        <p:spPr>
          <a:xfrm>
            <a:off x="3121430" y="3124655"/>
            <a:ext cx="1903157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диагностическая карта МО </a:t>
            </a:r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</a:p>
        </p:txBody>
      </p:sp>
      <p:sp>
        <p:nvSpPr>
          <p:cNvPr id="15" name="Скругленный прямоугольник 14">
            <a:hlinkClick r:id="rId36" action="ppaction://hlinksldjump"/>
            <a:extLst>
              <a:ext uri="{FF2B5EF4-FFF2-40B4-BE49-F238E27FC236}">
                <a16:creationId xmlns:a16="http://schemas.microsoft.com/office/drawing/2014/main" id="{795F0490-A705-4B6C-7CFA-B866052CC901}"/>
              </a:ext>
            </a:extLst>
          </p:cNvPr>
          <p:cNvSpPr/>
          <p:nvPr/>
        </p:nvSpPr>
        <p:spPr>
          <a:xfrm>
            <a:off x="626295" y="2747191"/>
            <a:ext cx="1841976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специализация округа 26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CED2FFE-BE20-C9FC-C4FE-C7A93E57A3E0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@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МАТЕРИАЛ ПОДГОТОВЛЕН ПРОЕКТНЫМ ОФИСОМ (НАИМЕНОВАНИЕ ВАШЕЙ ОРГАНИЗАЦИИ)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946CC3B-E7A5-5DAB-47AC-C99330C4DCF6}"/>
              </a:ext>
            </a:extLst>
          </p:cNvPr>
          <p:cNvSpPr txBox="1"/>
          <p:nvPr/>
        </p:nvSpPr>
        <p:spPr>
          <a:xfrm>
            <a:off x="560435" y="4880597"/>
            <a:ext cx="731788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24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АДМИНИСТРАЦИИ ЧАА-ХОЛЬСКОГО РАЙОНА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82AD1CC4-F5F3-D50B-AD27-5325F86B9A2D}"/>
              </a:ext>
            </a:extLst>
          </p:cNvPr>
          <p:cNvSpPr/>
          <p:nvPr/>
        </p:nvSpPr>
        <p:spPr>
          <a:xfrm>
            <a:off x="7613351" y="158307"/>
            <a:ext cx="2153465" cy="727622"/>
          </a:xfrm>
          <a:prstGeom prst="roundRect">
            <a:avLst>
              <a:gd name="adj" fmla="val 27462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НАИМЕНОВАНИЕ ВАШЕЙ ОБЛАСТИ</a:t>
            </a:r>
            <a:endParaRPr kumimoji="0" lang="x-none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7FD2F0FA-09C3-9ABB-A3C2-00048CBF7399}"/>
              </a:ext>
            </a:extLst>
          </p:cNvPr>
          <p:cNvSpPr/>
          <p:nvPr/>
        </p:nvSpPr>
        <p:spPr>
          <a:xfrm>
            <a:off x="9039194" y="158307"/>
            <a:ext cx="727622" cy="727622"/>
          </a:xfrm>
          <a:prstGeom prst="roundRect">
            <a:avLst>
              <a:gd name="adj" fmla="val 28568"/>
            </a:avLst>
          </a:prstGeom>
          <a:solidFill>
            <a:srgbClr val="FEFEFE"/>
          </a:solidFill>
          <a:ln>
            <a:noFill/>
          </a:ln>
          <a:effectLst>
            <a:outerShdw blurRad="106087" sx="89633" sy="89633" algn="ctr" rotWithShape="0">
              <a:prstClr val="black">
                <a:alpha val="92292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2" name="Рисунок 11" descr="Изображение выглядит как корона, дизайн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D9C47C07-ACA0-6293-9163-EA2AD7F67EB2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9185650" y="224205"/>
            <a:ext cx="434709" cy="56874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9FA224B-9BC2-5081-3E3B-A8535B72A299}"/>
              </a:ext>
            </a:extLst>
          </p:cNvPr>
          <p:cNvSpPr txBox="1"/>
          <p:nvPr/>
        </p:nvSpPr>
        <p:spPr>
          <a:xfrm>
            <a:off x="9290859" y="459640"/>
            <a:ext cx="22429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300" b="1" dirty="0">
                <a:latin typeface="Arial" panose="020B0604020202020204" pitchFamily="34" charset="0"/>
                <a:cs typeface="Arial" panose="020B0604020202020204" pitchFamily="34" charset="0"/>
              </a:rPr>
              <a:t>поместить герб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26120032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1685A8-F7C3-F2BF-A0EF-3322004B2D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902F0FF8-D7BC-5A90-66F8-7107F873E6F7}"/>
              </a:ext>
            </a:extLst>
          </p:cNvPr>
          <p:cNvSpPr/>
          <p:nvPr/>
        </p:nvSpPr>
        <p:spPr>
          <a:xfrm>
            <a:off x="627015" y="1956987"/>
            <a:ext cx="9136387" cy="4344980"/>
          </a:xfrm>
          <a:prstGeom prst="roundRect">
            <a:avLst>
              <a:gd name="adj" fmla="val 6624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5" name="Скругленный прямоугольник 84">
            <a:extLst>
              <a:ext uri="{FF2B5EF4-FFF2-40B4-BE49-F238E27FC236}">
                <a16:creationId xmlns:a16="http://schemas.microsoft.com/office/drawing/2014/main" id="{B60799F1-804E-364B-47D8-EDF6921D55E8}"/>
              </a:ext>
            </a:extLst>
          </p:cNvPr>
          <p:cNvSpPr/>
          <p:nvPr/>
        </p:nvSpPr>
        <p:spPr>
          <a:xfrm>
            <a:off x="627016" y="1401546"/>
            <a:ext cx="9136399" cy="1152811"/>
          </a:xfrm>
          <a:prstGeom prst="roundRect">
            <a:avLst>
              <a:gd name="adj" fmla="val 2222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801194-F58F-7977-B5EA-4F2AA6D97899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ТОП-ДЕЙСТВИЯ АДМИНИСТРАЦИИ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543EF462-B3DD-138C-ECBD-CF021C82966A}"/>
              </a:ext>
            </a:extLst>
          </p:cNvPr>
          <p:cNvSpPr/>
          <p:nvPr/>
        </p:nvSpPr>
        <p:spPr>
          <a:xfrm>
            <a:off x="627017" y="163628"/>
            <a:ext cx="182121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ТОП-действия администрации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EFA8711-2121-28E9-9943-5434821F3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9796552C-74FE-ED3B-7943-D91A8138EC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3488087"/>
              </p:ext>
            </p:extLst>
          </p:nvPr>
        </p:nvGraphicFramePr>
        <p:xfrm>
          <a:off x="627015" y="1376759"/>
          <a:ext cx="9136391" cy="32739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7862">
                  <a:extLst>
                    <a:ext uri="{9D8B030D-6E8A-4147-A177-3AD203B41FA5}">
                      <a16:colId xmlns:a16="http://schemas.microsoft.com/office/drawing/2014/main" val="3163916451"/>
                    </a:ext>
                  </a:extLst>
                </a:gridCol>
                <a:gridCol w="3087329">
                  <a:extLst>
                    <a:ext uri="{9D8B030D-6E8A-4147-A177-3AD203B41FA5}">
                      <a16:colId xmlns:a16="http://schemas.microsoft.com/office/drawing/2014/main" val="2399887350"/>
                    </a:ext>
                  </a:extLst>
                </a:gridCol>
                <a:gridCol w="806240">
                  <a:extLst>
                    <a:ext uri="{9D8B030D-6E8A-4147-A177-3AD203B41FA5}">
                      <a16:colId xmlns:a16="http://schemas.microsoft.com/office/drawing/2014/main" val="223652072"/>
                    </a:ext>
                  </a:extLst>
                </a:gridCol>
                <a:gridCol w="806240">
                  <a:extLst>
                    <a:ext uri="{9D8B030D-6E8A-4147-A177-3AD203B41FA5}">
                      <a16:colId xmlns:a16="http://schemas.microsoft.com/office/drawing/2014/main" val="4045926532"/>
                    </a:ext>
                  </a:extLst>
                </a:gridCol>
                <a:gridCol w="806240">
                  <a:extLst>
                    <a:ext uri="{9D8B030D-6E8A-4147-A177-3AD203B41FA5}">
                      <a16:colId xmlns:a16="http://schemas.microsoft.com/office/drawing/2014/main" val="3825271456"/>
                    </a:ext>
                  </a:extLst>
                </a:gridCol>
                <a:gridCol w="806240">
                  <a:extLst>
                    <a:ext uri="{9D8B030D-6E8A-4147-A177-3AD203B41FA5}">
                      <a16:colId xmlns:a16="http://schemas.microsoft.com/office/drawing/2014/main" val="4168060387"/>
                    </a:ext>
                  </a:extLst>
                </a:gridCol>
                <a:gridCol w="806240">
                  <a:extLst>
                    <a:ext uri="{9D8B030D-6E8A-4147-A177-3AD203B41FA5}">
                      <a16:colId xmlns:a16="http://schemas.microsoft.com/office/drawing/2014/main" val="4156422326"/>
                    </a:ext>
                  </a:extLst>
                </a:gridCol>
              </a:tblGrid>
              <a:tr h="791896"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СФЕРА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ДЕЙСТВИЯ АДМИНИСТРАЦИИ</a:t>
                      </a: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ОЧЕРЁДНОСТЬ</a:t>
                      </a:r>
                    </a:p>
                  </a:txBody>
                  <a:tcPr marL="0" marR="0" marT="216000" marB="21600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ВАЖНОСТЬ</a:t>
                      </a:r>
                      <a:r>
                        <a:rPr lang="en-US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СТОИМОСТЬ</a:t>
                      </a:r>
                      <a:r>
                        <a:rPr lang="en-US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**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ВРЕМЯ</a:t>
                      </a:r>
                      <a:r>
                        <a:rPr lang="en-US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**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ИТОГОВЫЙ </a:t>
                      </a:r>
                    </a:p>
                    <a:p>
                      <a:pPr algn="ctr"/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БАЛЛ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0895412"/>
                  </a:ext>
                </a:extLst>
              </a:tr>
              <a:tr h="411071">
                <a:tc rowSpan="2"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Кадровые проблемы </a:t>
                      </a:r>
                      <a:endParaRPr lang="x-none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144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Организация регулярных встреч и мастер-классов предприятий      со школьниками для популяризации рабочих специальностей</a:t>
                      </a:r>
                      <a:endParaRPr lang="x-none" sz="7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08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ТОП-1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548693"/>
                  </a:ext>
                </a:extLst>
              </a:tr>
              <a:tr h="411071">
                <a:tc v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Содействие в релокации работников из других населенных пунктов </a:t>
                      </a:r>
                    </a:p>
                  </a:txBody>
                  <a:tcPr marL="180000" marR="108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solidFill>
                            <a:srgbClr val="B1C1E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ТОП-2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5506195"/>
                  </a:ext>
                </a:extLst>
              </a:tr>
              <a:tr h="411071">
                <a:tc rowSpan="2">
                  <a:txBody>
                    <a:bodyPr/>
                    <a:lstStyle/>
                    <a:p>
                      <a:pPr algn="l"/>
                      <a:r>
                        <a:rPr lang="ru-RU" sz="900" b="1" i="0" spc="-1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Развитие туризма</a:t>
                      </a:r>
                      <a:endParaRPr lang="x-none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144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Привлечение крупных </a:t>
                      </a:r>
                      <a:r>
                        <a:rPr lang="ru-RU" sz="7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предпринимателей </a:t>
                      </a:r>
                      <a:r>
                        <a:rPr lang="ru-RU" sz="7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для участия в </a:t>
                      </a:r>
                      <a:r>
                        <a:rPr lang="ru-RU" sz="7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развитии туризма </a:t>
                      </a:r>
                      <a:r>
                        <a:rPr lang="ru-RU" sz="7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 помощь в разработке маршрутов со стороны администрации </a:t>
                      </a:r>
                      <a:endParaRPr lang="x-none" sz="7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0800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ТОП-1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0485187"/>
                  </a:ext>
                </a:extLst>
              </a:tr>
              <a:tr h="411071">
                <a:tc v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Организация ежегодных фестивалей с целью сохранения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 развития культурного наследия </a:t>
                      </a:r>
                      <a:r>
                        <a:rPr lang="ru-RU" sz="7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района</a:t>
                      </a:r>
                      <a:endParaRPr lang="x-none" sz="7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08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solidFill>
                            <a:srgbClr val="B1C1E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ТОП-2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0584461"/>
                  </a:ext>
                </a:extLst>
              </a:tr>
              <a:tr h="411071">
                <a:tc rowSpan="2"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Развитие предпринимательства </a:t>
                      </a:r>
                      <a:endParaRPr lang="x-none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144000" marT="0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Регулярная рассылка информации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 мерах поддержки со стороны администрации </a:t>
                      </a:r>
                      <a:endParaRPr lang="x-none" sz="7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0800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ТОП-1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1837612"/>
                  </a:ext>
                </a:extLst>
              </a:tr>
              <a:tr h="411071">
                <a:tc v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Активная работа с </a:t>
                      </a:r>
                      <a:r>
                        <a:rPr lang="ru-RU" sz="7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Министерством эконмического развития</a:t>
                      </a:r>
                      <a:r>
                        <a:rPr lang="ru-RU" sz="700" b="0" i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 промышленности Республики Тыва</a:t>
                      </a:r>
                      <a:r>
                        <a:rPr lang="ru-RU" sz="7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7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развития и проявление инициативы по созданию новых проектов и привлечению инвесторов </a:t>
                      </a:r>
                      <a:endParaRPr lang="x-none" sz="7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08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solidFill>
                            <a:srgbClr val="B1C1E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ТОП-2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2548349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52932AFF-147C-5FDA-DA20-2C7ABF841BA5}"/>
              </a:ext>
            </a:extLst>
          </p:cNvPr>
          <p:cNvSpPr txBox="1"/>
          <p:nvPr/>
        </p:nvSpPr>
        <p:spPr>
          <a:xfrm>
            <a:off x="632590" y="6365207"/>
            <a:ext cx="246883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*5-наибольшая важность, 1-наименьшая важность</a:t>
            </a:r>
            <a:endParaRPr lang="x-none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4454FF-6D6D-90E8-E247-1CEA8F55051C}"/>
              </a:ext>
            </a:extLst>
          </p:cNvPr>
          <p:cNvSpPr txBox="1"/>
          <p:nvPr/>
        </p:nvSpPr>
        <p:spPr>
          <a:xfrm>
            <a:off x="2738475" y="6361827"/>
            <a:ext cx="3120999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**5-наименьшая стоимость/время, 1-наибольшая стоимость/время </a:t>
            </a:r>
            <a:endParaRPr lang="x-none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 descr="Указатель со сплошной заливкой">
            <a:extLst>
              <a:ext uri="{FF2B5EF4-FFF2-40B4-BE49-F238E27FC236}">
                <a16:creationId xmlns:a16="http://schemas.microsoft.com/office/drawing/2014/main" id="{EC0A4811-76DB-27F1-F5DB-286340BCD4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3261" y="2399144"/>
            <a:ext cx="360000" cy="360000"/>
          </a:xfrm>
          <a:prstGeom prst="rect">
            <a:avLst/>
          </a:prstGeom>
        </p:spPr>
      </p:pic>
      <p:pic>
        <p:nvPicPr>
          <p:cNvPr id="15" name="Рисунок 14" descr="Отменить подписку со сплошной заливкой">
            <a:extLst>
              <a:ext uri="{FF2B5EF4-FFF2-40B4-BE49-F238E27FC236}">
                <a16:creationId xmlns:a16="http://schemas.microsoft.com/office/drawing/2014/main" id="{00D33911-5205-12C3-2F51-5E9A779E98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58395" y="4066250"/>
            <a:ext cx="360000" cy="36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EE145C-8146-AFE7-D91E-14BC5C57D4A1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(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НАИМЕНОВАНИЕ ВАШЕГО МУНИЦИПАЛИТЕТА)</a:t>
            </a:r>
          </a:p>
        </p:txBody>
      </p:sp>
    </p:spTree>
    <p:extLst>
      <p:ext uri="{BB962C8B-B14F-4D97-AF65-F5344CB8AC3E}">
        <p14:creationId xmlns:p14="http://schemas.microsoft.com/office/powerpoint/2010/main" val="2621337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Местное самоуправление Балахнинского муниципального округа | Официальный  сайт Правительства Нижегородской области">
            <a:extLst>
              <a:ext uri="{FF2B5EF4-FFF2-40B4-BE49-F238E27FC236}">
                <a16:creationId xmlns:a16="http://schemas.microsoft.com/office/drawing/2014/main" id="{27ADD95D-5C91-58E1-5040-4A8B960DBC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rgbClr val="B1C1E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4" t="2667" r="4954" b="8247"/>
          <a:stretch/>
        </p:blipFill>
        <p:spPr bwMode="auto">
          <a:xfrm>
            <a:off x="7634135" y="1256553"/>
            <a:ext cx="2153464" cy="2896381"/>
          </a:xfrm>
          <a:custGeom>
            <a:avLst/>
            <a:gdLst>
              <a:gd name="connsiteX0" fmla="*/ 222517 w 2153464"/>
              <a:gd name="connsiteY0" fmla="*/ 0 h 2896381"/>
              <a:gd name="connsiteX1" fmla="*/ 1930947 w 2153464"/>
              <a:gd name="connsiteY1" fmla="*/ 0 h 2896381"/>
              <a:gd name="connsiteX2" fmla="*/ 2153464 w 2153464"/>
              <a:gd name="connsiteY2" fmla="*/ 222517 h 2896381"/>
              <a:gd name="connsiteX3" fmla="*/ 2153464 w 2153464"/>
              <a:gd name="connsiteY3" fmla="*/ 2673864 h 2896381"/>
              <a:gd name="connsiteX4" fmla="*/ 1930947 w 2153464"/>
              <a:gd name="connsiteY4" fmla="*/ 2896381 h 2896381"/>
              <a:gd name="connsiteX5" fmla="*/ 222517 w 2153464"/>
              <a:gd name="connsiteY5" fmla="*/ 2896381 h 2896381"/>
              <a:gd name="connsiteX6" fmla="*/ 0 w 2153464"/>
              <a:gd name="connsiteY6" fmla="*/ 2673864 h 2896381"/>
              <a:gd name="connsiteX7" fmla="*/ 0 w 2153464"/>
              <a:gd name="connsiteY7" fmla="*/ 222517 h 2896381"/>
              <a:gd name="connsiteX8" fmla="*/ 222517 w 2153464"/>
              <a:gd name="connsiteY8" fmla="*/ 0 h 289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3464" h="2896381">
                <a:moveTo>
                  <a:pt x="222517" y="0"/>
                </a:moveTo>
                <a:lnTo>
                  <a:pt x="1930947" y="0"/>
                </a:lnTo>
                <a:cubicBezTo>
                  <a:pt x="2053840" y="0"/>
                  <a:pt x="2153464" y="99624"/>
                  <a:pt x="2153464" y="222517"/>
                </a:cubicBezTo>
                <a:lnTo>
                  <a:pt x="2153464" y="2673864"/>
                </a:lnTo>
                <a:cubicBezTo>
                  <a:pt x="2153464" y="2796757"/>
                  <a:pt x="2053840" y="2896381"/>
                  <a:pt x="1930947" y="2896381"/>
                </a:cubicBezTo>
                <a:lnTo>
                  <a:pt x="222517" y="2896381"/>
                </a:lnTo>
                <a:cubicBezTo>
                  <a:pt x="99624" y="2896381"/>
                  <a:pt x="0" y="2796757"/>
                  <a:pt x="0" y="2673864"/>
                </a:cubicBezTo>
                <a:lnTo>
                  <a:pt x="0" y="222517"/>
                </a:lnTo>
                <a:cubicBezTo>
                  <a:pt x="0" y="99624"/>
                  <a:pt x="99624" y="0"/>
                  <a:pt x="222517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764D62F-467F-93C4-0D21-78D376D4E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B1C1E4">
                <a:tint val="45000"/>
                <a:satMod val="400000"/>
              </a:srgbClr>
            </a:duotone>
          </a:blip>
          <a:srcRect t="18453" b="18453"/>
          <a:stretch/>
        </p:blipFill>
        <p:spPr bwMode="auto">
          <a:xfrm>
            <a:off x="627015" y="1256553"/>
            <a:ext cx="6888719" cy="2896381"/>
          </a:xfrm>
          <a:custGeom>
            <a:avLst/>
            <a:gdLst>
              <a:gd name="connsiteX0" fmla="*/ 229480 w 6888719"/>
              <a:gd name="connsiteY0" fmla="*/ 0 h 2896381"/>
              <a:gd name="connsiteX1" fmla="*/ 6659239 w 6888719"/>
              <a:gd name="connsiteY1" fmla="*/ 0 h 2896381"/>
              <a:gd name="connsiteX2" fmla="*/ 6888719 w 6888719"/>
              <a:gd name="connsiteY2" fmla="*/ 229480 h 2896381"/>
              <a:gd name="connsiteX3" fmla="*/ 6888719 w 6888719"/>
              <a:gd name="connsiteY3" fmla="*/ 2666901 h 2896381"/>
              <a:gd name="connsiteX4" fmla="*/ 6659239 w 6888719"/>
              <a:gd name="connsiteY4" fmla="*/ 2896381 h 2896381"/>
              <a:gd name="connsiteX5" fmla="*/ 229480 w 6888719"/>
              <a:gd name="connsiteY5" fmla="*/ 2896381 h 2896381"/>
              <a:gd name="connsiteX6" fmla="*/ 0 w 6888719"/>
              <a:gd name="connsiteY6" fmla="*/ 2666901 h 2896381"/>
              <a:gd name="connsiteX7" fmla="*/ 0 w 6888719"/>
              <a:gd name="connsiteY7" fmla="*/ 229480 h 2896381"/>
              <a:gd name="connsiteX8" fmla="*/ 229480 w 6888719"/>
              <a:gd name="connsiteY8" fmla="*/ 0 h 289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8719" h="2896381">
                <a:moveTo>
                  <a:pt x="229480" y="0"/>
                </a:moveTo>
                <a:lnTo>
                  <a:pt x="6659239" y="0"/>
                </a:lnTo>
                <a:cubicBezTo>
                  <a:pt x="6785977" y="0"/>
                  <a:pt x="6888719" y="102742"/>
                  <a:pt x="6888719" y="229480"/>
                </a:cubicBezTo>
                <a:lnTo>
                  <a:pt x="6888719" y="2666901"/>
                </a:lnTo>
                <a:cubicBezTo>
                  <a:pt x="6888719" y="2793639"/>
                  <a:pt x="6785977" y="2896381"/>
                  <a:pt x="6659239" y="2896381"/>
                </a:cubicBezTo>
                <a:lnTo>
                  <a:pt x="229480" y="2896381"/>
                </a:lnTo>
                <a:cubicBezTo>
                  <a:pt x="102742" y="2896381"/>
                  <a:pt x="0" y="2793639"/>
                  <a:pt x="0" y="2666901"/>
                </a:cubicBezTo>
                <a:lnTo>
                  <a:pt x="0" y="229480"/>
                </a:lnTo>
                <a:cubicBezTo>
                  <a:pt x="0" y="102742"/>
                  <a:pt x="102742" y="0"/>
                  <a:pt x="2294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4880597"/>
            <a:ext cx="731788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МЕХАНИЗМЫ РЕАЛИЗАЦИИ ИНВЕСТИЦИОННОГО ПРОФИЛЯ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6F042B-F806-E7F7-6B04-2A127801F6D0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АДМИНИСТРАЦИИ ЧАА-ХОЛЬСКОГО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892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49A0D2-0039-5241-13CE-AA046594AE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B0BF2B5B-D07E-4C64-A867-D2A033F8E587}"/>
              </a:ext>
            </a:extLst>
          </p:cNvPr>
          <p:cNvSpPr/>
          <p:nvPr/>
        </p:nvSpPr>
        <p:spPr>
          <a:xfrm>
            <a:off x="627015" y="1956987"/>
            <a:ext cx="9136387" cy="4344980"/>
          </a:xfrm>
          <a:prstGeom prst="roundRect">
            <a:avLst>
              <a:gd name="adj" fmla="val 6624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5" name="Скругленный прямоугольник 84">
            <a:extLst>
              <a:ext uri="{FF2B5EF4-FFF2-40B4-BE49-F238E27FC236}">
                <a16:creationId xmlns:a16="http://schemas.microsoft.com/office/drawing/2014/main" id="{8AB45174-ADCB-CCB8-91FD-0B8FE60A37FB}"/>
              </a:ext>
            </a:extLst>
          </p:cNvPr>
          <p:cNvSpPr/>
          <p:nvPr/>
        </p:nvSpPr>
        <p:spPr>
          <a:xfrm>
            <a:off x="627016" y="1401546"/>
            <a:ext cx="9136399" cy="1152811"/>
          </a:xfrm>
          <a:prstGeom prst="roundRect">
            <a:avLst>
              <a:gd name="adj" fmla="val 2222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EBCFC9-2094-4D30-5E88-AD2AAC9910B5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ОСНОВНЫЕ 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ОРГАНИЗАЦИИ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47F25DC1-0EF0-8FCE-EC12-BF13D24215FF}"/>
              </a:ext>
            </a:extLst>
          </p:cNvPr>
          <p:cNvSpPr/>
          <p:nvPr/>
        </p:nvSpPr>
        <p:spPr>
          <a:xfrm>
            <a:off x="627017" y="163628"/>
            <a:ext cx="147610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организации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E161D04-B6AE-6DB3-3015-74CAE5E93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5F0312A7-08F5-BB4E-B2B0-C7A184546B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6770350"/>
              </p:ext>
            </p:extLst>
          </p:nvPr>
        </p:nvGraphicFramePr>
        <p:xfrm>
          <a:off x="627015" y="1376762"/>
          <a:ext cx="9136390" cy="24525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42925">
                  <a:extLst>
                    <a:ext uri="{9D8B030D-6E8A-4147-A177-3AD203B41FA5}">
                      <a16:colId xmlns:a16="http://schemas.microsoft.com/office/drawing/2014/main" val="3163916451"/>
                    </a:ext>
                  </a:extLst>
                </a:gridCol>
                <a:gridCol w="3142925">
                  <a:extLst>
                    <a:ext uri="{9D8B030D-6E8A-4147-A177-3AD203B41FA5}">
                      <a16:colId xmlns:a16="http://schemas.microsoft.com/office/drawing/2014/main" val="2399887350"/>
                    </a:ext>
                  </a:extLst>
                </a:gridCol>
                <a:gridCol w="1425270">
                  <a:extLst>
                    <a:ext uri="{9D8B030D-6E8A-4147-A177-3AD203B41FA5}">
                      <a16:colId xmlns:a16="http://schemas.microsoft.com/office/drawing/2014/main" val="223652072"/>
                    </a:ext>
                  </a:extLst>
                </a:gridCol>
                <a:gridCol w="1425270">
                  <a:extLst>
                    <a:ext uri="{9D8B030D-6E8A-4147-A177-3AD203B41FA5}">
                      <a16:colId xmlns:a16="http://schemas.microsoft.com/office/drawing/2014/main" val="4168060387"/>
                    </a:ext>
                  </a:extLst>
                </a:gridCol>
              </a:tblGrid>
              <a:tr h="804102"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КОМПАНИИ 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СФЕРА ДЕЯТЕЛЬНОСТИ</a:t>
                      </a: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ВЫРУЧКА </a:t>
                      </a:r>
                    </a:p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млн. руб.</a:t>
                      </a: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РАБОЧИЕ </a:t>
                      </a:r>
                    </a:p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чел.</a:t>
                      </a:r>
                    </a:p>
                  </a:txBody>
                  <a:tcPr marL="0" marR="0" marT="216000" marB="21600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0895412"/>
                  </a:ext>
                </a:extLst>
              </a:tr>
              <a:tr h="412110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ИП </a:t>
                      </a:r>
                      <a:r>
                        <a:rPr lang="ru-RU" sz="900" b="1" i="0" spc="-1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Сундуй</a:t>
                      </a:r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А.К.</a:t>
                      </a:r>
                      <a:endParaRPr lang="x-none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Производство пластмассовых </a:t>
                      </a:r>
                      <a:r>
                        <a:rPr lang="ru-RU" sz="9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бутылок</a:t>
                      </a:r>
                      <a:endParaRPr lang="x-none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90000,0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187201"/>
                  </a:ext>
                </a:extLst>
              </a:tr>
              <a:tr h="412110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ИП </a:t>
                      </a:r>
                      <a:r>
                        <a:rPr lang="ru-RU" sz="900" b="1" i="0" spc="-1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Балчый</a:t>
                      </a:r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О.Б.</a:t>
                      </a:r>
                      <a:endParaRPr lang="x-none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Производство </a:t>
                      </a:r>
                      <a:r>
                        <a:rPr lang="ru-RU" sz="9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комбикорма </a:t>
                      </a:r>
                      <a:endParaRPr lang="x-none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320000,0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1925131"/>
                  </a:ext>
                </a:extLst>
              </a:tr>
              <a:tr h="412110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ИП </a:t>
                      </a:r>
                      <a:r>
                        <a:rPr lang="ru-RU" sz="900" b="1" i="0" spc="-1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Бавуу</a:t>
                      </a:r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А.М.</a:t>
                      </a:r>
                      <a:endParaRPr lang="x-none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Производство </a:t>
                      </a:r>
                      <a:r>
                        <a:rPr lang="ru-RU" sz="9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муки</a:t>
                      </a:r>
                      <a:endParaRPr lang="x-none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120000,0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548693"/>
                  </a:ext>
                </a:extLst>
              </a:tr>
              <a:tr h="412110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ПК «Чаа-Холь-Хлеб»</a:t>
                      </a:r>
                      <a:endParaRPr lang="x-none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Производство </a:t>
                      </a:r>
                      <a:r>
                        <a:rPr lang="ru-RU" sz="9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хлеба</a:t>
                      </a:r>
                      <a:endParaRPr lang="x-none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2160000,0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048518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3F127894-A823-802A-D158-07CFF374686A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ПРОФИЛЬ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АДМИНИСТРАЦИИ ЧАА-ХОЛЬСКОГО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563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AE4DF3-4069-426F-765E-1A32C16EED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Скругленный прямоугольник 249">
            <a:extLst>
              <a:ext uri="{FF2B5EF4-FFF2-40B4-BE49-F238E27FC236}">
                <a16:creationId xmlns:a16="http://schemas.microsoft.com/office/drawing/2014/main" id="{A7D13D97-88D9-27E6-6C22-29FB7739103F}"/>
              </a:ext>
            </a:extLst>
          </p:cNvPr>
          <p:cNvSpPr/>
          <p:nvPr/>
        </p:nvSpPr>
        <p:spPr>
          <a:xfrm>
            <a:off x="7598612" y="1376762"/>
            <a:ext cx="2195999" cy="775596"/>
          </a:xfrm>
          <a:prstGeom prst="roundRect">
            <a:avLst>
              <a:gd name="adj" fmla="val 2907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РЕЗУЛЬТАТЫ</a:t>
            </a: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09EC2F-CF31-786D-D4D8-C17159FE658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СПЕЦИАЛИЗАЦИЯ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РАЙОНА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 ТРЕНДЫ РАЗВИТИЯ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4F7A3946-1845-FA66-5792-4AAE01563317}"/>
              </a:ext>
            </a:extLst>
          </p:cNvPr>
          <p:cNvSpPr/>
          <p:nvPr/>
        </p:nvSpPr>
        <p:spPr>
          <a:xfrm>
            <a:off x="627017" y="163628"/>
            <a:ext cx="143038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специализация округа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9BF11437-93BC-C50D-E4F1-D7C848057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8DFD040F-E768-5ADE-B5B2-62A957EAB713}"/>
              </a:ext>
            </a:extLst>
          </p:cNvPr>
          <p:cNvSpPr/>
          <p:nvPr/>
        </p:nvSpPr>
        <p:spPr>
          <a:xfrm>
            <a:off x="627016" y="1376762"/>
            <a:ext cx="2195999" cy="775596"/>
          </a:xfrm>
          <a:prstGeom prst="roundRect">
            <a:avLst>
              <a:gd name="adj" fmla="val 2907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СПЕЦИАЛИЗАЦИЯ</a:t>
            </a:r>
            <a:endParaRPr lang="x-none" dirty="0">
              <a:solidFill>
                <a:srgbClr val="4756A0"/>
              </a:solidFill>
            </a:endParaRPr>
          </a:p>
        </p:txBody>
      </p:sp>
      <p:sp>
        <p:nvSpPr>
          <p:cNvPr id="180" name="Скругленный прямоугольник 179">
            <a:extLst>
              <a:ext uri="{FF2B5EF4-FFF2-40B4-BE49-F238E27FC236}">
                <a16:creationId xmlns:a16="http://schemas.microsoft.com/office/drawing/2014/main" id="{E892DF85-E276-19EC-9AE4-EDF25C1DD3F8}"/>
              </a:ext>
            </a:extLst>
          </p:cNvPr>
          <p:cNvSpPr/>
          <p:nvPr/>
        </p:nvSpPr>
        <p:spPr>
          <a:xfrm>
            <a:off x="2954593" y="1376762"/>
            <a:ext cx="2195999" cy="775596"/>
          </a:xfrm>
          <a:prstGeom prst="roundRect">
            <a:avLst>
              <a:gd name="adj" fmla="val 2907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ТРЕНД</a:t>
            </a: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2" name="Скругленный прямоугольник 221">
            <a:extLst>
              <a:ext uri="{FF2B5EF4-FFF2-40B4-BE49-F238E27FC236}">
                <a16:creationId xmlns:a16="http://schemas.microsoft.com/office/drawing/2014/main" id="{11A4B8E0-BDA8-FF6A-9BD0-97F7BBC9403A}"/>
              </a:ext>
            </a:extLst>
          </p:cNvPr>
          <p:cNvSpPr/>
          <p:nvPr/>
        </p:nvSpPr>
        <p:spPr>
          <a:xfrm>
            <a:off x="5276603" y="1381370"/>
            <a:ext cx="2195999" cy="775596"/>
          </a:xfrm>
          <a:prstGeom prst="roundRect">
            <a:avLst>
              <a:gd name="adj" fmla="val 2907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ЭФФЕКТЫ</a:t>
            </a: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id="{C02EF7BD-C028-6329-5305-8F88F1AC95F6}"/>
              </a:ext>
            </a:extLst>
          </p:cNvPr>
          <p:cNvSpPr/>
          <p:nvPr/>
        </p:nvSpPr>
        <p:spPr>
          <a:xfrm>
            <a:off x="443317" y="2261826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ОБРАБАТЫВАЮЩЕЕ ПРОИЗВОДСТВО</a:t>
            </a:r>
            <a:endParaRPr lang="ru-RU" sz="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0" lang="ru-RU" sz="7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r>
              <a:rPr kumimoji="0" lang="ru-RU" sz="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ПЛАСТМАССОВЫЕ изделия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7BE4B10B-9BE5-5535-7DC1-84A76C3E4FF9}"/>
              </a:ext>
            </a:extLst>
          </p:cNvPr>
          <p:cNvSpPr/>
          <p:nvPr/>
        </p:nvSpPr>
        <p:spPr>
          <a:xfrm>
            <a:off x="2954593" y="2261826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следование концепции устойчивого развития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id="{451F4428-9FCA-5063-D656-8F80EF03FD67}"/>
              </a:ext>
            </a:extLst>
          </p:cNvPr>
          <p:cNvSpPr/>
          <p:nvPr/>
        </p:nvSpPr>
        <p:spPr>
          <a:xfrm>
            <a:off x="2954593" y="4352762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lang="ru-RU" sz="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всестороннее развитие туризма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Скругленный прямоугольник 32">
            <a:extLst>
              <a:ext uri="{FF2B5EF4-FFF2-40B4-BE49-F238E27FC236}">
                <a16:creationId xmlns:a16="http://schemas.microsoft.com/office/drawing/2014/main" id="{FC8CF6C8-81DD-8B71-71E1-5A623F4AF195}"/>
              </a:ext>
            </a:extLst>
          </p:cNvPr>
          <p:cNvSpPr/>
          <p:nvPr/>
        </p:nvSpPr>
        <p:spPr>
          <a:xfrm>
            <a:off x="2954593" y="5398230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рост спроса </a:t>
            </a:r>
            <a:r>
              <a:rPr kumimoji="0" lang="ru-RU" sz="7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 приобретение мясной и молочной </a:t>
            </a:r>
            <a:r>
              <a:rPr kumimoji="0" lang="ru-RU" sz="7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продукции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Скругленный прямоугольник 33">
            <a:extLst>
              <a:ext uri="{FF2B5EF4-FFF2-40B4-BE49-F238E27FC236}">
                <a16:creationId xmlns:a16="http://schemas.microsoft.com/office/drawing/2014/main" id="{446787C7-71E0-4401-A234-F9D01230A173}"/>
              </a:ext>
            </a:extLst>
          </p:cNvPr>
          <p:cNvSpPr/>
          <p:nvPr/>
        </p:nvSpPr>
        <p:spPr>
          <a:xfrm>
            <a:off x="5287739" y="2261826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формирование имиджа социально-ответственной компании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id="{39C3BFB0-AC8C-DC51-95F1-FC5B2E117CFA}"/>
              </a:ext>
            </a:extLst>
          </p:cNvPr>
          <p:cNvSpPr/>
          <p:nvPr/>
        </p:nvSpPr>
        <p:spPr>
          <a:xfrm>
            <a:off x="5287739" y="4352762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рост популярности </a:t>
            </a:r>
            <a:r>
              <a:rPr lang="ru-RU" sz="7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района</a:t>
            </a:r>
            <a:r>
              <a:rPr kumimoji="0" lang="ru-RU" sz="7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 также увеличение интереса трудоспособного   к работе в местных организациях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id="{02194ADC-533C-CC03-C944-087B4BB49763}"/>
              </a:ext>
            </a:extLst>
          </p:cNvPr>
          <p:cNvSpPr/>
          <p:nvPr/>
        </p:nvSpPr>
        <p:spPr>
          <a:xfrm>
            <a:off x="5287739" y="5398230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рост доходов </a:t>
            </a:r>
            <a:r>
              <a:rPr kumimoji="0" lang="ru-RU" sz="7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</a:t>
            </a:r>
            <a:r>
              <a:rPr kumimoji="0" lang="ru-RU" sz="7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продажи мясной и молочной продукции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Скругленный прямоугольник 40">
            <a:extLst>
              <a:ext uri="{FF2B5EF4-FFF2-40B4-BE49-F238E27FC236}">
                <a16:creationId xmlns:a16="http://schemas.microsoft.com/office/drawing/2014/main" id="{620A350A-0C83-6169-7BB7-91190AAC56AA}"/>
              </a:ext>
            </a:extLst>
          </p:cNvPr>
          <p:cNvSpPr/>
          <p:nvPr/>
        </p:nvSpPr>
        <p:spPr>
          <a:xfrm>
            <a:off x="7620885" y="2261826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" rtlCol="0" anchor="ctr"/>
          <a:lstStyle/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рост объёмов производства                  и доходов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endParaRPr kumimoji="0" lang="ru-RU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усиление позиции местных предприятий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endParaRPr lang="ru-RU" sz="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новых рабочих мест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id="{5A205FB9-C2AC-0FA9-A12E-99D0E94D43CB}"/>
              </a:ext>
            </a:extLst>
          </p:cNvPr>
          <p:cNvSpPr/>
          <p:nvPr/>
        </p:nvSpPr>
        <p:spPr>
          <a:xfrm>
            <a:off x="7620885" y="4352762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увеличение туристического потока, </a:t>
            </a:r>
            <a:r>
              <a:rPr lang="ru-RU" sz="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привлечение </a:t>
            </a:r>
            <a:r>
              <a:rPr lang="ru-RU" sz="7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туристов</a:t>
            </a:r>
            <a:endParaRPr lang="ru-RU" sz="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endParaRPr lang="ru-RU" sz="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повышение туристической привлекательности </a:t>
            </a:r>
            <a:r>
              <a:rPr kumimoji="0" lang="ru-RU" sz="7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района</a:t>
            </a:r>
            <a:endParaRPr lang="ru-RU" sz="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Скругленный прямоугольник 43">
            <a:extLst>
              <a:ext uri="{FF2B5EF4-FFF2-40B4-BE49-F238E27FC236}">
                <a16:creationId xmlns:a16="http://schemas.microsoft.com/office/drawing/2014/main" id="{3B98B1CF-4517-BBF5-E0FD-1FF08E092530}"/>
              </a:ext>
            </a:extLst>
          </p:cNvPr>
          <p:cNvSpPr/>
          <p:nvPr/>
        </p:nvSpPr>
        <p:spPr>
          <a:xfrm>
            <a:off x="7620885" y="5398230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endParaRPr lang="ru-RU" sz="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расширение рынков сбыта местных предприятий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endParaRPr lang="ru-RU" sz="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повышение инвестиционной привлекательности</a:t>
            </a:r>
            <a:endParaRPr lang="ru-RU" sz="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Скругленный прямоугольник 47">
            <a:extLst>
              <a:ext uri="{FF2B5EF4-FFF2-40B4-BE49-F238E27FC236}">
                <a16:creationId xmlns:a16="http://schemas.microsoft.com/office/drawing/2014/main" id="{8EA64575-B412-1ABF-E226-D9E08A3F70D2}"/>
              </a:ext>
            </a:extLst>
          </p:cNvPr>
          <p:cNvSpPr/>
          <p:nvPr/>
        </p:nvSpPr>
        <p:spPr>
          <a:xfrm>
            <a:off x="621447" y="4351906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ДЕЯТЕЛЬНОСТЬ АДМИНИСТРАТИВНАЯ</a:t>
            </a:r>
          </a:p>
          <a:p>
            <a:r>
              <a:rPr lang="ru-RU" sz="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СОПУСТВУЮЩИЕ ДОПОЛНИТЕЛЬНЫЕ УСЛУГИ</a:t>
            </a:r>
          </a:p>
          <a:p>
            <a:endParaRPr kumimoji="0" lang="ru-RU" sz="7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туризм</a:t>
            </a:r>
            <a:endParaRPr kumimoji="0" lang="x-none" sz="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" name="Скругленный прямоугольник 48">
            <a:extLst>
              <a:ext uri="{FF2B5EF4-FFF2-40B4-BE49-F238E27FC236}">
                <a16:creationId xmlns:a16="http://schemas.microsoft.com/office/drawing/2014/main" id="{21FF861E-9E86-E5A4-972D-4CB1732EF982}"/>
              </a:ext>
            </a:extLst>
          </p:cNvPr>
          <p:cNvSpPr/>
          <p:nvPr/>
        </p:nvSpPr>
        <p:spPr>
          <a:xfrm>
            <a:off x="621447" y="5398230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lang="ru-RU" sz="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СЕЛЬСКОЕ ХОЗЯЙСТВО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0" name="Рисунок 59" descr="Мишень со сплошной заливкой">
            <a:extLst>
              <a:ext uri="{FF2B5EF4-FFF2-40B4-BE49-F238E27FC236}">
                <a16:creationId xmlns:a16="http://schemas.microsoft.com/office/drawing/2014/main" id="{A81A232F-CB3D-247F-434B-78C8D8C3FE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3270" y="2549826"/>
            <a:ext cx="360000" cy="360000"/>
          </a:xfrm>
          <a:prstGeom prst="rect">
            <a:avLst/>
          </a:prstGeom>
        </p:spPr>
      </p:pic>
      <p:pic>
        <p:nvPicPr>
          <p:cNvPr id="62" name="Рисунок 61" descr="Мишень со сплошной заливкой">
            <a:extLst>
              <a:ext uri="{FF2B5EF4-FFF2-40B4-BE49-F238E27FC236}">
                <a16:creationId xmlns:a16="http://schemas.microsoft.com/office/drawing/2014/main" id="{00CC93DE-FC64-D56E-17C6-6E314509E8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3270" y="3593582"/>
            <a:ext cx="360000" cy="360000"/>
          </a:xfrm>
          <a:prstGeom prst="rect">
            <a:avLst/>
          </a:prstGeom>
        </p:spPr>
      </p:pic>
      <p:pic>
        <p:nvPicPr>
          <p:cNvPr id="65" name="Рисунок 64" descr="Щит со сплошной заливкой">
            <a:extLst>
              <a:ext uri="{FF2B5EF4-FFF2-40B4-BE49-F238E27FC236}">
                <a16:creationId xmlns:a16="http://schemas.microsoft.com/office/drawing/2014/main" id="{E8A80F92-20F9-65E4-220C-991DF547B2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3270" y="4639906"/>
            <a:ext cx="360000" cy="360000"/>
          </a:xfrm>
          <a:prstGeom prst="rect">
            <a:avLst/>
          </a:prstGeom>
        </p:spPr>
      </p:pic>
      <p:pic>
        <p:nvPicPr>
          <p:cNvPr id="67" name="Рисунок 66" descr="Золотые слитки со сплошной заливкой">
            <a:extLst>
              <a:ext uri="{FF2B5EF4-FFF2-40B4-BE49-F238E27FC236}">
                <a16:creationId xmlns:a16="http://schemas.microsoft.com/office/drawing/2014/main" id="{B0CC6219-D947-1401-0A40-495B03354A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3270" y="5686230"/>
            <a:ext cx="360000" cy="36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BDE69E-A303-DD58-85DA-DBCA1EA2B97D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АДМИНИСТРАЦИИ ЧАА-ХОЛЬСКОГО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652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E1F72B-78FB-C0E5-AB47-4F01C1333A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83604F0B-1B63-9830-5465-9207F27CD48C}"/>
              </a:ext>
            </a:extLst>
          </p:cNvPr>
          <p:cNvSpPr/>
          <p:nvPr/>
        </p:nvSpPr>
        <p:spPr>
          <a:xfrm>
            <a:off x="627015" y="1956987"/>
            <a:ext cx="9136387" cy="4344980"/>
          </a:xfrm>
          <a:prstGeom prst="roundRect">
            <a:avLst>
              <a:gd name="adj" fmla="val 6624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5" name="Скругленный прямоугольник 84">
            <a:extLst>
              <a:ext uri="{FF2B5EF4-FFF2-40B4-BE49-F238E27FC236}">
                <a16:creationId xmlns:a16="http://schemas.microsoft.com/office/drawing/2014/main" id="{4733D63F-9C91-7172-A732-28E6372E6603}"/>
              </a:ext>
            </a:extLst>
          </p:cNvPr>
          <p:cNvSpPr/>
          <p:nvPr/>
        </p:nvSpPr>
        <p:spPr>
          <a:xfrm>
            <a:off x="627016" y="1401546"/>
            <a:ext cx="9136399" cy="1152811"/>
          </a:xfrm>
          <a:prstGeom prst="roundRect">
            <a:avLst>
              <a:gd name="adj" fmla="val 2222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9F1C0A-0B2A-DA06-9CBA-B877B267DC3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РЕАЛИЗУЕММЫЕ ИНВЕСТИЦИОННЫЕ ПРОЕКТЫ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71DB78E3-261E-0A63-C832-846882E4B22E}"/>
              </a:ext>
            </a:extLst>
          </p:cNvPr>
          <p:cNvSpPr/>
          <p:nvPr/>
        </p:nvSpPr>
        <p:spPr>
          <a:xfrm>
            <a:off x="627017" y="163628"/>
            <a:ext cx="2334844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реализуемые инвестиционные проекты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7163517-862E-F95A-CFC5-24B3C29DF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33D0F098-1E6E-711D-3B14-A0204797BE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5066232"/>
              </p:ext>
            </p:extLst>
          </p:nvPr>
        </p:nvGraphicFramePr>
        <p:xfrm>
          <a:off x="627015" y="1376761"/>
          <a:ext cx="9136390" cy="28561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42925">
                  <a:extLst>
                    <a:ext uri="{9D8B030D-6E8A-4147-A177-3AD203B41FA5}">
                      <a16:colId xmlns:a16="http://schemas.microsoft.com/office/drawing/2014/main" val="3163916451"/>
                    </a:ext>
                  </a:extLst>
                </a:gridCol>
                <a:gridCol w="3142925">
                  <a:extLst>
                    <a:ext uri="{9D8B030D-6E8A-4147-A177-3AD203B41FA5}">
                      <a16:colId xmlns:a16="http://schemas.microsoft.com/office/drawing/2014/main" val="2399887350"/>
                    </a:ext>
                  </a:extLst>
                </a:gridCol>
                <a:gridCol w="1425270">
                  <a:extLst>
                    <a:ext uri="{9D8B030D-6E8A-4147-A177-3AD203B41FA5}">
                      <a16:colId xmlns:a16="http://schemas.microsoft.com/office/drawing/2014/main" val="223652072"/>
                    </a:ext>
                  </a:extLst>
                </a:gridCol>
                <a:gridCol w="1425270">
                  <a:extLst>
                    <a:ext uri="{9D8B030D-6E8A-4147-A177-3AD203B41FA5}">
                      <a16:colId xmlns:a16="http://schemas.microsoft.com/office/drawing/2014/main" val="4168060387"/>
                    </a:ext>
                  </a:extLst>
                </a:gridCol>
              </a:tblGrid>
              <a:tr h="787084"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КОМПАНИИ 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СФЕРА ДЕЯТЕЛЬНОСТИ</a:t>
                      </a: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ИНВЕСТИЦИИ </a:t>
                      </a:r>
                    </a:p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млн. руб.</a:t>
                      </a: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СРОКИ </a:t>
                      </a:r>
                    </a:p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РЕАЛИЗАЦИИ</a:t>
                      </a:r>
                    </a:p>
                  </a:txBody>
                  <a:tcPr marL="0" marR="0" marT="216000" marB="21600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0895412"/>
                  </a:ext>
                </a:extLst>
              </a:tr>
              <a:tr h="1034530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ИП </a:t>
                      </a:r>
                      <a:r>
                        <a:rPr lang="ru-RU" sz="900" b="1" i="0" spc="-1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Бавуу</a:t>
                      </a:r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А.М.</a:t>
                      </a:r>
                      <a:endParaRPr lang="x-none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36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Развитие </a:t>
                      </a:r>
                      <a:r>
                        <a:rPr lang="ru-RU" sz="9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мельничного предприятия и зерноочистительного комплекса </a:t>
                      </a:r>
                      <a:endParaRPr lang="x-none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23000,0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</a:t>
                      </a: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x-none" sz="900" b="1" i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-202</a:t>
                      </a: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187201"/>
                  </a:ext>
                </a:extLst>
              </a:tr>
              <a:tr h="1034530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ИП </a:t>
                      </a:r>
                      <a:r>
                        <a:rPr lang="ru-RU" sz="900" b="1" i="0" spc="-1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Балчый</a:t>
                      </a:r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О.Б.</a:t>
                      </a:r>
                      <a:endParaRPr lang="x-none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Комбикормовой</a:t>
                      </a:r>
                      <a:r>
                        <a:rPr lang="ru-RU" sz="900" b="0" i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цех</a:t>
                      </a:r>
                      <a:endParaRPr lang="x-none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</a:t>
                      </a:r>
                      <a:r>
                        <a:rPr lang="x-none" sz="900" b="1" i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000,0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</a:t>
                      </a: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1925131"/>
                  </a:ext>
                </a:extLst>
              </a:tr>
            </a:tbl>
          </a:graphicData>
        </a:graphic>
      </p:graphicFrame>
      <p:pic>
        <p:nvPicPr>
          <p:cNvPr id="12" name="Рисунок 11" descr="Бумага со сплошной заливкой">
            <a:extLst>
              <a:ext uri="{FF2B5EF4-FFF2-40B4-BE49-F238E27FC236}">
                <a16:creationId xmlns:a16="http://schemas.microsoft.com/office/drawing/2014/main" id="{5ED32E53-7029-18FD-10BF-3F5392B8E6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3270" y="2508321"/>
            <a:ext cx="360000" cy="360000"/>
          </a:xfrm>
          <a:prstGeom prst="rect">
            <a:avLst/>
          </a:prstGeom>
        </p:spPr>
      </p:pic>
      <p:pic>
        <p:nvPicPr>
          <p:cNvPr id="14" name="Рисунок 13" descr="Стоп со сплошной заливкой">
            <a:extLst>
              <a:ext uri="{FF2B5EF4-FFF2-40B4-BE49-F238E27FC236}">
                <a16:creationId xmlns:a16="http://schemas.microsoft.com/office/drawing/2014/main" id="{C85B705E-0FB2-82CA-57E6-F5C4CF1BCB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53270" y="3540537"/>
            <a:ext cx="360000" cy="36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EAC1D7-97FF-AE29-136F-32347288D2C7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ПРОФИЛЬ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АДМИНИСТРАЦИИ </a:t>
            </a:r>
            <a:r>
              <a:rPr lang="x-none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ЧАА-ХОЛЬСКОГО РАЙОНА 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4697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CCE0D6-7DF6-78BC-6745-3F7E234FFA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Скругленный прямоугольник 249">
            <a:extLst>
              <a:ext uri="{FF2B5EF4-FFF2-40B4-BE49-F238E27FC236}">
                <a16:creationId xmlns:a16="http://schemas.microsoft.com/office/drawing/2014/main" id="{041D042B-3B53-D8B6-B4DC-E053370D7C6B}"/>
              </a:ext>
            </a:extLst>
          </p:cNvPr>
          <p:cNvSpPr/>
          <p:nvPr/>
        </p:nvSpPr>
        <p:spPr>
          <a:xfrm>
            <a:off x="7598612" y="1376762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ЭКОЛОГИЯ И ТУРИЗМ</a:t>
            </a:r>
            <a:endParaRPr lang="x-none" dirty="0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CB5D2CC5-5135-0057-EAB2-D6909D185EC2}"/>
              </a:ext>
            </a:extLst>
          </p:cNvPr>
          <p:cNvSpPr/>
          <p:nvPr/>
        </p:nvSpPr>
        <p:spPr>
          <a:xfrm>
            <a:off x="627016" y="1376762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МЕДИЦИНА</a:t>
            </a:r>
          </a:p>
        </p:txBody>
      </p:sp>
      <p:sp>
        <p:nvSpPr>
          <p:cNvPr id="180" name="Скругленный прямоугольник 179">
            <a:extLst>
              <a:ext uri="{FF2B5EF4-FFF2-40B4-BE49-F238E27FC236}">
                <a16:creationId xmlns:a16="http://schemas.microsoft.com/office/drawing/2014/main" id="{94B40483-324B-CDF9-5457-8B58D46D878F}"/>
              </a:ext>
            </a:extLst>
          </p:cNvPr>
          <p:cNvSpPr/>
          <p:nvPr/>
        </p:nvSpPr>
        <p:spPr>
          <a:xfrm>
            <a:off x="2954593" y="1376762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РАЗВИТИЕ ПРЕДПРИНИМАТЕЛЬСТВА</a:t>
            </a:r>
          </a:p>
        </p:txBody>
      </p:sp>
      <p:sp>
        <p:nvSpPr>
          <p:cNvPr id="222" name="Скругленный прямоугольник 221">
            <a:extLst>
              <a:ext uri="{FF2B5EF4-FFF2-40B4-BE49-F238E27FC236}">
                <a16:creationId xmlns:a16="http://schemas.microsoft.com/office/drawing/2014/main" id="{13238D4C-D3CA-3C40-9E20-F77BB5E78E3E}"/>
              </a:ext>
            </a:extLst>
          </p:cNvPr>
          <p:cNvSpPr/>
          <p:nvPr/>
        </p:nvSpPr>
        <p:spPr>
          <a:xfrm>
            <a:off x="5276603" y="1381370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ОТКРЫТИЕ </a:t>
            </a:r>
          </a:p>
          <a:p>
            <a:pPr algn="ctr"/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НОВОГО БИЗНЕСА</a:t>
            </a:r>
            <a:endParaRPr lang="x-none" dirty="0"/>
          </a:p>
        </p:txBody>
      </p:sp>
      <p:sp>
        <p:nvSpPr>
          <p:cNvPr id="249" name="Скругленный прямоугольник 248">
            <a:extLst>
              <a:ext uri="{FF2B5EF4-FFF2-40B4-BE49-F238E27FC236}">
                <a16:creationId xmlns:a16="http://schemas.microsoft.com/office/drawing/2014/main" id="{3B229075-F001-5284-9486-1B571DB05AE7}"/>
              </a:ext>
            </a:extLst>
          </p:cNvPr>
          <p:cNvSpPr/>
          <p:nvPr/>
        </p:nvSpPr>
        <p:spPr>
          <a:xfrm>
            <a:off x="7598612" y="2269714"/>
            <a:ext cx="2196000" cy="4038109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28CEE0DC-4273-C27E-8A3C-C5D1BB40E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39F97C97-8F87-4D15-DD0F-74FDCD782132}"/>
              </a:ext>
            </a:extLst>
          </p:cNvPr>
          <p:cNvSpPr/>
          <p:nvPr/>
        </p:nvSpPr>
        <p:spPr>
          <a:xfrm>
            <a:off x="627016" y="2269714"/>
            <a:ext cx="2196000" cy="4038109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79" name="Скругленный прямоугольник 178">
            <a:extLst>
              <a:ext uri="{FF2B5EF4-FFF2-40B4-BE49-F238E27FC236}">
                <a16:creationId xmlns:a16="http://schemas.microsoft.com/office/drawing/2014/main" id="{337F781C-DC1B-0C6C-6FC9-D556840BFDCD}"/>
              </a:ext>
            </a:extLst>
          </p:cNvPr>
          <p:cNvSpPr/>
          <p:nvPr/>
        </p:nvSpPr>
        <p:spPr>
          <a:xfrm>
            <a:off x="2954593" y="2269714"/>
            <a:ext cx="2196000" cy="4038109"/>
          </a:xfrm>
          <a:prstGeom prst="roundRect">
            <a:avLst>
              <a:gd name="adj" fmla="val 1153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210" name="Рисунок 209" descr="Больница со сплошной заливкой">
            <a:extLst>
              <a:ext uri="{FF2B5EF4-FFF2-40B4-BE49-F238E27FC236}">
                <a16:creationId xmlns:a16="http://schemas.microsoft.com/office/drawing/2014/main" id="{6AE1CBD3-7EE8-EDB1-211F-63CB823347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53399" y="2397281"/>
            <a:ext cx="360000" cy="360000"/>
          </a:xfrm>
          <a:prstGeom prst="rect">
            <a:avLst/>
          </a:prstGeom>
        </p:spPr>
      </p:pic>
      <p:sp>
        <p:nvSpPr>
          <p:cNvPr id="221" name="Скругленный прямоугольник 220">
            <a:extLst>
              <a:ext uri="{FF2B5EF4-FFF2-40B4-BE49-F238E27FC236}">
                <a16:creationId xmlns:a16="http://schemas.microsoft.com/office/drawing/2014/main" id="{3EB81144-74B3-A3ED-2E67-D01C2E3D9989}"/>
              </a:ext>
            </a:extLst>
          </p:cNvPr>
          <p:cNvSpPr/>
          <p:nvPr/>
        </p:nvSpPr>
        <p:spPr>
          <a:xfrm>
            <a:off x="5276603" y="2274322"/>
            <a:ext cx="2196000" cy="4038109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4730B4-A050-E830-ECD6-BBBF7E2E97D9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ИНВЕСТИЦИОННЫЕ НИШИ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F28E1C5E-2F00-951F-A7E4-795E2E7F77CE}"/>
              </a:ext>
            </a:extLst>
          </p:cNvPr>
          <p:cNvSpPr/>
          <p:nvPr/>
        </p:nvSpPr>
        <p:spPr>
          <a:xfrm>
            <a:off x="627016" y="163628"/>
            <a:ext cx="1463041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ниши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 descr="Портфель со сплошной заливкой">
            <a:extLst>
              <a:ext uri="{FF2B5EF4-FFF2-40B4-BE49-F238E27FC236}">
                <a16:creationId xmlns:a16="http://schemas.microsoft.com/office/drawing/2014/main" id="{70EFE74E-CFED-EF9E-4E2B-C173DB5DF3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80976" y="2397281"/>
            <a:ext cx="360000" cy="360000"/>
          </a:xfrm>
          <a:prstGeom prst="rect">
            <a:avLst/>
          </a:prstGeom>
        </p:spPr>
      </p:pic>
      <p:pic>
        <p:nvPicPr>
          <p:cNvPr id="12" name="Рисунок 11" descr="Приблизить со сплошной заливкой">
            <a:extLst>
              <a:ext uri="{FF2B5EF4-FFF2-40B4-BE49-F238E27FC236}">
                <a16:creationId xmlns:a16="http://schemas.microsoft.com/office/drawing/2014/main" id="{0D92D59F-443B-6676-F177-A93701E6C8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02986" y="2397281"/>
            <a:ext cx="360000" cy="360000"/>
          </a:xfrm>
          <a:prstGeom prst="rect">
            <a:avLst/>
          </a:prstGeom>
        </p:spPr>
      </p:pic>
      <p:pic>
        <p:nvPicPr>
          <p:cNvPr id="13" name="Рисунок 12" descr="Растение со сплошной заливкой">
            <a:extLst>
              <a:ext uri="{FF2B5EF4-FFF2-40B4-BE49-F238E27FC236}">
                <a16:creationId xmlns:a16="http://schemas.microsoft.com/office/drawing/2014/main" id="{04654EEF-3B11-AE1B-E554-88FA80EF1D6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224995" y="2397281"/>
            <a:ext cx="360000" cy="360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D46129F-8145-0BA3-6ADE-B0F0649B9EA3}"/>
              </a:ext>
            </a:extLst>
          </p:cNvPr>
          <p:cNvSpPr txBox="1"/>
          <p:nvPr/>
        </p:nvSpPr>
        <p:spPr>
          <a:xfrm>
            <a:off x="825399" y="2889210"/>
            <a:ext cx="1900383" cy="9694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900" b="1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Капитальный ремонт здания поликлиники в 2025 году (ГБУЗ РТ «</a:t>
            </a:r>
            <a:r>
              <a:rPr lang="ru-RU" sz="900" b="1" spc="-2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Чаа-Хольская</a:t>
            </a:r>
            <a:r>
              <a:rPr lang="ru-RU" sz="900" b="1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 ЦКБ»)</a:t>
            </a: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345CBD2-909E-A10E-31BD-6D04FACA9677}"/>
              </a:ext>
            </a:extLst>
          </p:cNvPr>
          <p:cNvSpPr txBox="1"/>
          <p:nvPr/>
        </p:nvSpPr>
        <p:spPr>
          <a:xfrm>
            <a:off x="3147408" y="2889210"/>
            <a:ext cx="1900383" cy="15234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Сообщество  предпринимателей </a:t>
            </a:r>
            <a:endParaRPr 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4756A0"/>
              </a:buClr>
            </a:pPr>
            <a:endParaRPr 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Отдел администрации района, оказывающий </a:t>
            </a:r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консультационную поддержку предприятиям: помощь в получении грантов, проработке проектов, поиске инвестиционных ниш и пр.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36545CB-8A76-A6A7-72FB-255EE557C593}"/>
              </a:ext>
            </a:extLst>
          </p:cNvPr>
          <p:cNvSpPr txBox="1"/>
          <p:nvPr/>
        </p:nvSpPr>
        <p:spPr>
          <a:xfrm>
            <a:off x="5469033" y="2889210"/>
            <a:ext cx="1900383" cy="18004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900" b="1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Предоставление мест в аренду </a:t>
            </a:r>
            <a:r>
              <a:rPr lang="ru-RU" sz="900" b="1" spc="-2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сельхозтоваропроизводителям</a:t>
            </a:r>
            <a:r>
              <a:rPr lang="ru-RU" sz="900" b="1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 для реализации своей продукции </a:t>
            </a: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900" b="1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Финансовая и консультативная помощь со стороны администрации района</a:t>
            </a: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7DCC2DF-5EF1-D88D-3BB7-59FF7AF74F4E}"/>
              </a:ext>
            </a:extLst>
          </p:cNvPr>
          <p:cNvSpPr txBox="1"/>
          <p:nvPr/>
        </p:nvSpPr>
        <p:spPr>
          <a:xfrm>
            <a:off x="7665034" y="2889210"/>
            <a:ext cx="2055168" cy="6924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Развитие </a:t>
            </a:r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туризма</a:t>
            </a:r>
            <a:endParaRPr 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4756A0"/>
              </a:buClr>
            </a:pP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4756A0"/>
              </a:buClr>
            </a:pPr>
            <a:r>
              <a:rPr lang="ru-RU" sz="900" b="1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2. Строительство туристической базы в с. Чаа-Холь</a:t>
            </a: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88E441-07D1-91D7-7BFA-4D1DCB1665ED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(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НАИМЕНОВАНИЕ ВАШЕГО МУНИЦИПАЛИТЕТА)</a:t>
            </a:r>
          </a:p>
        </p:txBody>
      </p:sp>
    </p:spTree>
    <p:extLst>
      <p:ext uri="{BB962C8B-B14F-4D97-AF65-F5344CB8AC3E}">
        <p14:creationId xmlns:p14="http://schemas.microsoft.com/office/powerpoint/2010/main" val="11239528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9EE9BF0B-A955-72BD-BF57-41E9CFEF29D7}"/>
              </a:ext>
            </a:extLst>
          </p:cNvPr>
          <p:cNvSpPr/>
          <p:nvPr/>
        </p:nvSpPr>
        <p:spPr>
          <a:xfrm>
            <a:off x="621668" y="5676970"/>
            <a:ext cx="5050516" cy="400730"/>
          </a:xfrm>
          <a:prstGeom prst="roundRect">
            <a:avLst>
              <a:gd name="adj" fmla="val 4200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2" name="Скругленный прямоугольник 71">
            <a:extLst>
              <a:ext uri="{FF2B5EF4-FFF2-40B4-BE49-F238E27FC236}">
                <a16:creationId xmlns:a16="http://schemas.microsoft.com/office/drawing/2014/main" id="{1FEA1B35-77E4-A172-D1A3-AE89EA44D200}"/>
              </a:ext>
            </a:extLst>
          </p:cNvPr>
          <p:cNvSpPr/>
          <p:nvPr/>
        </p:nvSpPr>
        <p:spPr>
          <a:xfrm>
            <a:off x="5795703" y="1401547"/>
            <a:ext cx="3991893" cy="2032952"/>
          </a:xfrm>
          <a:prstGeom prst="roundRect">
            <a:avLst>
              <a:gd name="adj" fmla="val 7045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592778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СВОБОДНЫЕ ИНВЕСТИЦИОННЫЕ ПЛОЩАДКИ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6" y="163628"/>
            <a:ext cx="2320959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свободные инвестиционные площадки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9B83FABD-A56B-D9B1-C69E-50C46E0F43F7}"/>
              </a:ext>
            </a:extLst>
          </p:cNvPr>
          <p:cNvSpPr/>
          <p:nvPr/>
        </p:nvSpPr>
        <p:spPr>
          <a:xfrm>
            <a:off x="570369" y="1386975"/>
            <a:ext cx="5045169" cy="1253923"/>
          </a:xfrm>
          <a:prstGeom prst="roundRect">
            <a:avLst>
              <a:gd name="adj" fmla="val 22570"/>
            </a:avLst>
          </a:prstGeom>
          <a:solidFill>
            <a:srgbClr val="4756A0"/>
          </a:solidFill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9B17874-7392-F85E-5379-718FAA06C17E}"/>
              </a:ext>
            </a:extLst>
          </p:cNvPr>
          <p:cNvSpPr txBox="1"/>
          <p:nvPr/>
        </p:nvSpPr>
        <p:spPr>
          <a:xfrm>
            <a:off x="6343567" y="5537887"/>
            <a:ext cx="76381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свободных инвестиционных площадок 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262B2B9-CDF1-28C2-513A-ADBE8D9D5522}"/>
              </a:ext>
            </a:extLst>
          </p:cNvPr>
          <p:cNvSpPr txBox="1"/>
          <p:nvPr/>
        </p:nvSpPr>
        <p:spPr>
          <a:xfrm>
            <a:off x="8358875" y="5533294"/>
            <a:ext cx="1393223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объекты газоснабжения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70BCAE04-B8CB-BA7A-9570-46EBF00DFEB3}"/>
              </a:ext>
            </a:extLst>
          </p:cNvPr>
          <p:cNvSpPr txBox="1"/>
          <p:nvPr/>
        </p:nvSpPr>
        <p:spPr>
          <a:xfrm>
            <a:off x="8358876" y="5762632"/>
            <a:ext cx="1324968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объекты электроснабжения</a:t>
            </a:r>
          </a:p>
        </p:txBody>
      </p:sp>
      <p:pic>
        <p:nvPicPr>
          <p:cNvPr id="84" name="Рисунок 83" descr="Маркер со сплошной заливкой">
            <a:extLst>
              <a:ext uri="{FF2B5EF4-FFF2-40B4-BE49-F238E27FC236}">
                <a16:creationId xmlns:a16="http://schemas.microsoft.com/office/drawing/2014/main" id="{72083DFE-EDD9-273A-911A-529160DD2C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29080" y="3214360"/>
            <a:ext cx="180000" cy="180000"/>
          </a:xfrm>
          <a:prstGeom prst="rect">
            <a:avLst/>
          </a:prstGeom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id="{3A9B2723-88E7-A952-51F4-C32FCFC650A2}"/>
              </a:ext>
            </a:extLst>
          </p:cNvPr>
          <p:cNvSpPr/>
          <p:nvPr/>
        </p:nvSpPr>
        <p:spPr>
          <a:xfrm>
            <a:off x="6024876" y="5568490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198000" rtlCol="0" anchor="t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pic>
        <p:nvPicPr>
          <p:cNvPr id="25" name="Рисунок 24" descr="Электрическая опора со сплошной заливкой">
            <a:extLst>
              <a:ext uri="{FF2B5EF4-FFF2-40B4-BE49-F238E27FC236}">
                <a16:creationId xmlns:a16="http://schemas.microsoft.com/office/drawing/2014/main" id="{470D18D5-491B-7E76-5E16-58B42C771E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052695" y="5726493"/>
            <a:ext cx="180000" cy="180000"/>
          </a:xfrm>
          <a:prstGeom prst="rect">
            <a:avLst/>
          </a:prstGeom>
        </p:spPr>
      </p:pic>
      <p:pic>
        <p:nvPicPr>
          <p:cNvPr id="66" name="Рисунок 65" descr="Производство со сплошной заливкой">
            <a:extLst>
              <a:ext uri="{FF2B5EF4-FFF2-40B4-BE49-F238E27FC236}">
                <a16:creationId xmlns:a16="http://schemas.microsoft.com/office/drawing/2014/main" id="{F298B11F-C3E1-47BB-7A6C-94022096E34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052695" y="5951827"/>
            <a:ext cx="180000" cy="180000"/>
          </a:xfrm>
          <a:prstGeom prst="rect">
            <a:avLst/>
          </a:prstGeom>
        </p:spPr>
      </p:pic>
      <p:pic>
        <p:nvPicPr>
          <p:cNvPr id="117" name="Рисунок 116" descr="Огонь со сплошной заливкой">
            <a:extLst>
              <a:ext uri="{FF2B5EF4-FFF2-40B4-BE49-F238E27FC236}">
                <a16:creationId xmlns:a16="http://schemas.microsoft.com/office/drawing/2014/main" id="{9C1A38E6-F04C-2B65-CF66-222FB2F71AC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047266" y="5501155"/>
            <a:ext cx="180000" cy="180000"/>
          </a:xfrm>
          <a:prstGeom prst="rect">
            <a:avLst/>
          </a:prstGeom>
        </p:spPr>
      </p:pic>
      <p:sp>
        <p:nvSpPr>
          <p:cNvPr id="123" name="Скругленный прямоугольник 122">
            <a:extLst>
              <a:ext uri="{FF2B5EF4-FFF2-40B4-BE49-F238E27FC236}">
                <a16:creationId xmlns:a16="http://schemas.microsoft.com/office/drawing/2014/main" id="{ED5127D8-F80B-2E74-96D7-6C60603119FC}"/>
              </a:ext>
            </a:extLst>
          </p:cNvPr>
          <p:cNvSpPr/>
          <p:nvPr/>
        </p:nvSpPr>
        <p:spPr>
          <a:xfrm>
            <a:off x="621668" y="2760771"/>
            <a:ext cx="5050516" cy="409688"/>
          </a:xfrm>
          <a:prstGeom prst="roundRect">
            <a:avLst>
              <a:gd name="adj" fmla="val 12524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E6D9E1F9-3174-97AD-989C-6D9ADCBE2F71}"/>
              </a:ext>
            </a:extLst>
          </p:cNvPr>
          <p:cNvSpPr txBox="1"/>
          <p:nvPr/>
        </p:nvSpPr>
        <p:spPr>
          <a:xfrm>
            <a:off x="821550" y="1582759"/>
            <a:ext cx="44898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x-none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58C2C973-5563-55D5-F202-5DA06EA91736}"/>
              </a:ext>
            </a:extLst>
          </p:cNvPr>
          <p:cNvSpPr txBox="1"/>
          <p:nvPr/>
        </p:nvSpPr>
        <p:spPr>
          <a:xfrm>
            <a:off x="821550" y="2052325"/>
            <a:ext cx="1627965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ИНВЕСТИЦИОНННАЯ ПЛОЩАДКА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7" name="Прямая соединительная линия 136">
            <a:extLst>
              <a:ext uri="{FF2B5EF4-FFF2-40B4-BE49-F238E27FC236}">
                <a16:creationId xmlns:a16="http://schemas.microsoft.com/office/drawing/2014/main" id="{232EBB5B-D463-93FE-88A2-B246377A86B1}"/>
              </a:ext>
            </a:extLst>
          </p:cNvPr>
          <p:cNvCxnSpPr>
            <a:cxnSpLocks/>
          </p:cNvCxnSpPr>
          <p:nvPr/>
        </p:nvCxnSpPr>
        <p:spPr>
          <a:xfrm>
            <a:off x="3270704" y="1600649"/>
            <a:ext cx="0" cy="855719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TextBox 159">
            <a:extLst>
              <a:ext uri="{FF2B5EF4-FFF2-40B4-BE49-F238E27FC236}">
                <a16:creationId xmlns:a16="http://schemas.microsoft.com/office/drawing/2014/main" id="{EA739D09-46B0-1DCC-5AF6-CC88281C6D1B}"/>
              </a:ext>
            </a:extLst>
          </p:cNvPr>
          <p:cNvSpPr txBox="1"/>
          <p:nvPr/>
        </p:nvSpPr>
        <p:spPr>
          <a:xfrm>
            <a:off x="3561826" y="3343641"/>
            <a:ext cx="1638864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ru-RU" sz="11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573855-2890-5E85-14C0-7DA28851F63A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(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НАИМЕНОВАНИЕ ВАШЕГО МУНИЦИПАЛИТЕТА)</a:t>
            </a:r>
          </a:p>
        </p:txBody>
      </p:sp>
    </p:spTree>
    <p:extLst>
      <p:ext uri="{BB962C8B-B14F-4D97-AF65-F5344CB8AC3E}">
        <p14:creationId xmlns:p14="http://schemas.microsoft.com/office/powerpoint/2010/main" val="26282031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6BF9AB-A0AB-E438-5E37-598319588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033D8E7-695C-4B68-93BF-55B165B65A6A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МИНИСТЕРСТВА, ОКАЗЫВАЮЩИЕ ПОДДЕРЖКУ ПРЕДПРИНИМАТЕЛЯМ И ИНВЕСТОРАМ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1023177A-CC1F-844A-E590-360AFD16E876}"/>
              </a:ext>
            </a:extLst>
          </p:cNvPr>
          <p:cNvSpPr/>
          <p:nvPr/>
        </p:nvSpPr>
        <p:spPr>
          <a:xfrm>
            <a:off x="627017" y="163628"/>
            <a:ext cx="1345621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меры господдержки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3BF8DC81-CD65-F7C5-5380-B95AFF24C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237A7826-76C6-ACDC-108C-46817594633E}"/>
              </a:ext>
            </a:extLst>
          </p:cNvPr>
          <p:cNvSpPr/>
          <p:nvPr/>
        </p:nvSpPr>
        <p:spPr>
          <a:xfrm>
            <a:off x="627016" y="1401546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МИНИСТЕРСТВО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ЭКОНОМИЧЕСКОГОГ РАЗВИТИЯ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ПРЕДПРИНИМАТЕЛЬСТВА </a:t>
            </a:r>
            <a:r>
              <a:rPr lang="ru-RU" sz="1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РЕСПУБЛИКИ ТЫВА 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3" name="Скругленный прямоугольник 102">
            <a:extLst>
              <a:ext uri="{FF2B5EF4-FFF2-40B4-BE49-F238E27FC236}">
                <a16:creationId xmlns:a16="http://schemas.microsoft.com/office/drawing/2014/main" id="{2BB5EBE9-65B5-B62A-9463-A385D023A95B}"/>
              </a:ext>
            </a:extLst>
          </p:cNvPr>
          <p:cNvSpPr/>
          <p:nvPr/>
        </p:nvSpPr>
        <p:spPr>
          <a:xfrm>
            <a:off x="627016" y="2417034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МИНИСТЕРСТВО СТРОИТЕЛЬСТВА </a:t>
            </a:r>
            <a:r>
              <a:rPr lang="ru-RU" sz="1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РЕСПУБЛИКИ ТЫВА 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5" name="Скругленный прямоугольник 104">
            <a:extLst>
              <a:ext uri="{FF2B5EF4-FFF2-40B4-BE49-F238E27FC236}">
                <a16:creationId xmlns:a16="http://schemas.microsoft.com/office/drawing/2014/main" id="{D80EE500-1539-8A1A-8026-34CD35F7267C}"/>
              </a:ext>
            </a:extLst>
          </p:cNvPr>
          <p:cNvSpPr/>
          <p:nvPr/>
        </p:nvSpPr>
        <p:spPr>
          <a:xfrm>
            <a:off x="745508" y="2537547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07" name="Скругленный прямоугольник 106">
            <a:extLst>
              <a:ext uri="{FF2B5EF4-FFF2-40B4-BE49-F238E27FC236}">
                <a16:creationId xmlns:a16="http://schemas.microsoft.com/office/drawing/2014/main" id="{364E6F95-0A19-B1FC-0BBB-262E96196828}"/>
              </a:ext>
            </a:extLst>
          </p:cNvPr>
          <p:cNvSpPr/>
          <p:nvPr/>
        </p:nvSpPr>
        <p:spPr>
          <a:xfrm>
            <a:off x="627016" y="4448010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МИНИСТЕРСТВО ЦИФРОВОГО РАЗВИТИЯ              И СВЯЗИ </a:t>
            </a:r>
            <a:r>
              <a:rPr lang="ru-RU" sz="1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РЕСПУБЛИКИ ТЫВА 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9" name="Скругленный прямоугольник 108">
            <a:extLst>
              <a:ext uri="{FF2B5EF4-FFF2-40B4-BE49-F238E27FC236}">
                <a16:creationId xmlns:a16="http://schemas.microsoft.com/office/drawing/2014/main" id="{0D21332B-0DB9-6B4D-9305-D43EC94237DF}"/>
              </a:ext>
            </a:extLst>
          </p:cNvPr>
          <p:cNvSpPr/>
          <p:nvPr/>
        </p:nvSpPr>
        <p:spPr>
          <a:xfrm>
            <a:off x="745508" y="4577262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11" name="Скругленный прямоугольник 110">
            <a:extLst>
              <a:ext uri="{FF2B5EF4-FFF2-40B4-BE49-F238E27FC236}">
                <a16:creationId xmlns:a16="http://schemas.microsoft.com/office/drawing/2014/main" id="{D7D0A12C-4216-66F6-609A-1DF85D2F79D6}"/>
              </a:ext>
            </a:extLst>
          </p:cNvPr>
          <p:cNvSpPr/>
          <p:nvPr/>
        </p:nvSpPr>
        <p:spPr>
          <a:xfrm>
            <a:off x="627016" y="5463499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МИНИСТЕРСТВО ЭНЕРГЕТИКИ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ЖИЛИЩНО-КОММУНАЛЬНОГО ХОЗЯЙСТВА </a:t>
            </a:r>
            <a:r>
              <a:rPr lang="ru-RU" sz="1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РЕСПУБЛИКИ ТЫВА 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3" name="Скругленный прямоугольник 112">
            <a:extLst>
              <a:ext uri="{FF2B5EF4-FFF2-40B4-BE49-F238E27FC236}">
                <a16:creationId xmlns:a16="http://schemas.microsoft.com/office/drawing/2014/main" id="{F6D9C1A6-36DF-B7C8-A1A4-E0DF0D6AF5F8}"/>
              </a:ext>
            </a:extLst>
          </p:cNvPr>
          <p:cNvSpPr/>
          <p:nvPr/>
        </p:nvSpPr>
        <p:spPr>
          <a:xfrm>
            <a:off x="745508" y="5588381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16" name="Скругленный прямоугольник 115">
            <a:extLst>
              <a:ext uri="{FF2B5EF4-FFF2-40B4-BE49-F238E27FC236}">
                <a16:creationId xmlns:a16="http://schemas.microsoft.com/office/drawing/2014/main" id="{C710E187-EF2B-9551-02E2-2EE963AA66F3}"/>
              </a:ext>
            </a:extLst>
          </p:cNvPr>
          <p:cNvSpPr/>
          <p:nvPr/>
        </p:nvSpPr>
        <p:spPr>
          <a:xfrm>
            <a:off x="627016" y="3432522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АГЕНТСТВО ПО ТУРИЗМУ РЕСПУБЛИКИ ТЫВА </a:t>
            </a:r>
            <a:r>
              <a:rPr kumimoji="0" lang="ru-RU" sz="11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8" name="Скругленный прямоугольник 117">
            <a:extLst>
              <a:ext uri="{FF2B5EF4-FFF2-40B4-BE49-F238E27FC236}">
                <a16:creationId xmlns:a16="http://schemas.microsoft.com/office/drawing/2014/main" id="{20228815-09FF-6E6C-556A-998EFA1255AA}"/>
              </a:ext>
            </a:extLst>
          </p:cNvPr>
          <p:cNvSpPr/>
          <p:nvPr/>
        </p:nvSpPr>
        <p:spPr>
          <a:xfrm>
            <a:off x="745508" y="3558382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21" name="Скругленный прямоугольник 120">
            <a:extLst>
              <a:ext uri="{FF2B5EF4-FFF2-40B4-BE49-F238E27FC236}">
                <a16:creationId xmlns:a16="http://schemas.microsoft.com/office/drawing/2014/main" id="{131C888D-6A77-FA57-7287-59E57BB12423}"/>
              </a:ext>
            </a:extLst>
          </p:cNvPr>
          <p:cNvSpPr/>
          <p:nvPr/>
        </p:nvSpPr>
        <p:spPr>
          <a:xfrm>
            <a:off x="5271922" y="1401546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АГЕНТСТВО ИНВЕСТИЦИОННОГО РАЗВИТИЯ РЕСПУБЛИКИ ТЫВА 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3" name="Скругленный прямоугольник 122">
            <a:extLst>
              <a:ext uri="{FF2B5EF4-FFF2-40B4-BE49-F238E27FC236}">
                <a16:creationId xmlns:a16="http://schemas.microsoft.com/office/drawing/2014/main" id="{DE59F9B4-87D8-8A85-32F4-840EE4EAE820}"/>
              </a:ext>
            </a:extLst>
          </p:cNvPr>
          <p:cNvSpPr/>
          <p:nvPr/>
        </p:nvSpPr>
        <p:spPr>
          <a:xfrm>
            <a:off x="5390414" y="1526428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26" name="Скругленный прямоугольник 125">
            <a:extLst>
              <a:ext uri="{FF2B5EF4-FFF2-40B4-BE49-F238E27FC236}">
                <a16:creationId xmlns:a16="http://schemas.microsoft.com/office/drawing/2014/main" id="{E72EEE87-401A-6915-9E04-97934AFA7EA6}"/>
              </a:ext>
            </a:extLst>
          </p:cNvPr>
          <p:cNvSpPr/>
          <p:nvPr/>
        </p:nvSpPr>
        <p:spPr>
          <a:xfrm>
            <a:off x="5271922" y="2417034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МИНИСТЕРСТВО КУЛЬТУРЫ </a:t>
            </a:r>
            <a:r>
              <a:rPr lang="ru-RU" sz="1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РЕСПУБЛИКИ ТЫВА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9" name="Скругленный прямоугольник 128">
            <a:extLst>
              <a:ext uri="{FF2B5EF4-FFF2-40B4-BE49-F238E27FC236}">
                <a16:creationId xmlns:a16="http://schemas.microsoft.com/office/drawing/2014/main" id="{9A3C68C4-7183-577A-6A93-F3DD77FF4365}"/>
              </a:ext>
            </a:extLst>
          </p:cNvPr>
          <p:cNvSpPr/>
          <p:nvPr/>
        </p:nvSpPr>
        <p:spPr>
          <a:xfrm>
            <a:off x="5390414" y="2537547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31" name="Скругленный прямоугольник 130">
            <a:extLst>
              <a:ext uri="{FF2B5EF4-FFF2-40B4-BE49-F238E27FC236}">
                <a16:creationId xmlns:a16="http://schemas.microsoft.com/office/drawing/2014/main" id="{01175CC2-6729-59B8-4B7D-523141702B5F}"/>
              </a:ext>
            </a:extLst>
          </p:cNvPr>
          <p:cNvSpPr/>
          <p:nvPr/>
        </p:nvSpPr>
        <p:spPr>
          <a:xfrm>
            <a:off x="5271922" y="4448010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МИНИСТЕРСТВО СЕЛЬСКОГО ХОЗЯЙСТВА              И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ПРОДОВОЛЬСТВИЯ </a:t>
            </a:r>
            <a:r>
              <a:rPr lang="ru-RU" sz="1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РЕСПУБЛИКИ ТЫВА 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4" name="Скругленный прямоугольник 133">
            <a:extLst>
              <a:ext uri="{FF2B5EF4-FFF2-40B4-BE49-F238E27FC236}">
                <a16:creationId xmlns:a16="http://schemas.microsoft.com/office/drawing/2014/main" id="{728C8CFA-7F80-B8EF-3F74-D2D33B092CD8}"/>
              </a:ext>
            </a:extLst>
          </p:cNvPr>
          <p:cNvSpPr/>
          <p:nvPr/>
        </p:nvSpPr>
        <p:spPr>
          <a:xfrm>
            <a:off x="5390414" y="4577262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40" name="Скругленный прямоугольник 139">
            <a:extLst>
              <a:ext uri="{FF2B5EF4-FFF2-40B4-BE49-F238E27FC236}">
                <a16:creationId xmlns:a16="http://schemas.microsoft.com/office/drawing/2014/main" id="{968A1C6F-EB64-8A6B-457E-1E5BFBB7DFDB}"/>
              </a:ext>
            </a:extLst>
          </p:cNvPr>
          <p:cNvSpPr/>
          <p:nvPr/>
        </p:nvSpPr>
        <p:spPr>
          <a:xfrm>
            <a:off x="5271922" y="3432522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МИНИСТЕРСТВО ИМУЩЕСТВЕННЫХ                         И ЗЕМЕЛЬНЫХ ОТНОШЕНИЙ </a:t>
            </a:r>
            <a:r>
              <a:rPr lang="ru-RU" sz="1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РЕСПУБЛИКИ ТЫВА 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2" name="Скругленный прямоугольник 141">
            <a:extLst>
              <a:ext uri="{FF2B5EF4-FFF2-40B4-BE49-F238E27FC236}">
                <a16:creationId xmlns:a16="http://schemas.microsoft.com/office/drawing/2014/main" id="{35F81B7E-2564-C304-2256-75A1D64497E2}"/>
              </a:ext>
            </a:extLst>
          </p:cNvPr>
          <p:cNvSpPr/>
          <p:nvPr/>
        </p:nvSpPr>
        <p:spPr>
          <a:xfrm>
            <a:off x="5390414" y="3558382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E4FD26-1B60-AB26-D7B0-75A18B288E43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ЧАА-ХОЛЬСКОГО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 descr="Изображение выглядит как корона, дизайн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EDF592C2-331F-BE35-9308-EC1E600984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395" y="1596826"/>
            <a:ext cx="343991" cy="4500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A21061-A8E0-B171-4A4C-258E779C6EE4}"/>
              </a:ext>
            </a:extLst>
          </p:cNvPr>
          <p:cNvSpPr txBox="1"/>
          <p:nvPr/>
        </p:nvSpPr>
        <p:spPr>
          <a:xfrm>
            <a:off x="914736" y="1778999"/>
            <a:ext cx="24130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300" b="1" dirty="0">
                <a:latin typeface="Arial" panose="020B0604020202020204" pitchFamily="34" charset="0"/>
                <a:cs typeface="Arial" panose="020B0604020202020204" pitchFamily="34" charset="0"/>
              </a:rPr>
              <a:t>поместить герб области</a:t>
            </a:r>
          </a:p>
        </p:txBody>
      </p:sp>
      <p:pic>
        <p:nvPicPr>
          <p:cNvPr id="8" name="Рисунок 7" descr="Изображение выглядит как корона, дизайн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D7C69212-6986-3E78-199A-35F5EA4D4E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395" y="2607945"/>
            <a:ext cx="343991" cy="45005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201EBD5-3113-E788-F04D-4240CB36E21F}"/>
              </a:ext>
            </a:extLst>
          </p:cNvPr>
          <p:cNvSpPr txBox="1"/>
          <p:nvPr/>
        </p:nvSpPr>
        <p:spPr>
          <a:xfrm>
            <a:off x="914736" y="2790118"/>
            <a:ext cx="24130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300" b="1" dirty="0">
                <a:latin typeface="Arial" panose="020B0604020202020204" pitchFamily="34" charset="0"/>
                <a:cs typeface="Arial" panose="020B0604020202020204" pitchFamily="34" charset="0"/>
              </a:rPr>
              <a:t>поместить герб области</a:t>
            </a:r>
          </a:p>
        </p:txBody>
      </p:sp>
      <p:pic>
        <p:nvPicPr>
          <p:cNvPr id="11" name="Рисунок 10" descr="Изображение выглядит как корона, дизайн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440F44BD-1152-F2CC-D01E-55C6D4DFB7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926" y="3628780"/>
            <a:ext cx="343991" cy="45005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E19A544-D27B-7682-0557-B421B61B38B4}"/>
              </a:ext>
            </a:extLst>
          </p:cNvPr>
          <p:cNvSpPr txBox="1"/>
          <p:nvPr/>
        </p:nvSpPr>
        <p:spPr>
          <a:xfrm>
            <a:off x="911267" y="3810953"/>
            <a:ext cx="24130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300" b="1" dirty="0">
                <a:latin typeface="Arial" panose="020B0604020202020204" pitchFamily="34" charset="0"/>
                <a:cs typeface="Arial" panose="020B0604020202020204" pitchFamily="34" charset="0"/>
              </a:rPr>
              <a:t>поместить герб области</a:t>
            </a:r>
          </a:p>
        </p:txBody>
      </p:sp>
      <p:pic>
        <p:nvPicPr>
          <p:cNvPr id="15" name="Рисунок 14" descr="Изображение выглядит как корона, дизайн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F305DEF5-701F-CCC4-9EA6-067260D73E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926" y="4647660"/>
            <a:ext cx="343991" cy="45005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972E0C7-E513-6095-624C-060F575A227C}"/>
              </a:ext>
            </a:extLst>
          </p:cNvPr>
          <p:cNvSpPr txBox="1"/>
          <p:nvPr/>
        </p:nvSpPr>
        <p:spPr>
          <a:xfrm>
            <a:off x="911267" y="4829833"/>
            <a:ext cx="24130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300" b="1" dirty="0">
                <a:latin typeface="Arial" panose="020B0604020202020204" pitchFamily="34" charset="0"/>
                <a:cs typeface="Arial" panose="020B0604020202020204" pitchFamily="34" charset="0"/>
              </a:rPr>
              <a:t>поместить герб области</a:t>
            </a:r>
          </a:p>
        </p:txBody>
      </p:sp>
      <p:pic>
        <p:nvPicPr>
          <p:cNvPr id="18" name="Рисунок 17" descr="Изображение выглядит как корона, дизайн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1888DD8B-0E95-E694-1094-3E1120C938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926" y="5658779"/>
            <a:ext cx="343991" cy="45005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97EF29E-CDA9-01DE-D4D8-68980708FACE}"/>
              </a:ext>
            </a:extLst>
          </p:cNvPr>
          <p:cNvSpPr txBox="1"/>
          <p:nvPr/>
        </p:nvSpPr>
        <p:spPr>
          <a:xfrm>
            <a:off x="911267" y="5840952"/>
            <a:ext cx="24130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300" b="1" dirty="0">
                <a:latin typeface="Arial" panose="020B0604020202020204" pitchFamily="34" charset="0"/>
                <a:cs typeface="Arial" panose="020B0604020202020204" pitchFamily="34" charset="0"/>
              </a:rPr>
              <a:t>поместить герб области</a:t>
            </a:r>
          </a:p>
        </p:txBody>
      </p:sp>
      <p:pic>
        <p:nvPicPr>
          <p:cNvPr id="22" name="Рисунок 21" descr="Изображение выглядит как корона, дизайн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494B5447-E6EE-4568-8531-087F462023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301" y="1596826"/>
            <a:ext cx="343991" cy="45005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735D63F-713A-1180-A2A1-D61B460A541E}"/>
              </a:ext>
            </a:extLst>
          </p:cNvPr>
          <p:cNvSpPr txBox="1"/>
          <p:nvPr/>
        </p:nvSpPr>
        <p:spPr>
          <a:xfrm>
            <a:off x="5559642" y="1778999"/>
            <a:ext cx="24130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300" b="1" dirty="0">
                <a:latin typeface="Arial" panose="020B0604020202020204" pitchFamily="34" charset="0"/>
                <a:cs typeface="Arial" panose="020B0604020202020204" pitchFamily="34" charset="0"/>
              </a:rPr>
              <a:t>поместить герб области</a:t>
            </a:r>
          </a:p>
        </p:txBody>
      </p:sp>
      <p:pic>
        <p:nvPicPr>
          <p:cNvPr id="25" name="Рисунок 24" descr="Изображение выглядит как корона, дизайн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9E5553DA-088A-004B-FD2E-D1CA7F00D2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301" y="2607754"/>
            <a:ext cx="343991" cy="45005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57D0780-02B3-3C8D-D99B-0FBA54EE5C46}"/>
              </a:ext>
            </a:extLst>
          </p:cNvPr>
          <p:cNvSpPr txBox="1"/>
          <p:nvPr/>
        </p:nvSpPr>
        <p:spPr>
          <a:xfrm>
            <a:off x="5559642" y="2789927"/>
            <a:ext cx="24130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300" b="1" dirty="0">
                <a:latin typeface="Arial" panose="020B0604020202020204" pitchFamily="34" charset="0"/>
                <a:cs typeface="Arial" panose="020B0604020202020204" pitchFamily="34" charset="0"/>
              </a:rPr>
              <a:t>поместить герб области</a:t>
            </a:r>
          </a:p>
        </p:txBody>
      </p:sp>
      <p:pic>
        <p:nvPicPr>
          <p:cNvPr id="28" name="Рисунок 27" descr="Изображение выглядит как корона, дизайн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194090AF-977C-6D12-0EDA-8B132DD544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301" y="3637678"/>
            <a:ext cx="343991" cy="45005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B444158-3E13-6C22-6E7F-697BB3B36D5A}"/>
              </a:ext>
            </a:extLst>
          </p:cNvPr>
          <p:cNvSpPr txBox="1"/>
          <p:nvPr/>
        </p:nvSpPr>
        <p:spPr>
          <a:xfrm>
            <a:off x="5559642" y="3819851"/>
            <a:ext cx="24130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300" b="1" dirty="0">
                <a:latin typeface="Arial" panose="020B0604020202020204" pitchFamily="34" charset="0"/>
                <a:cs typeface="Arial" panose="020B0604020202020204" pitchFamily="34" charset="0"/>
              </a:rPr>
              <a:t>поместить герб области</a:t>
            </a:r>
          </a:p>
        </p:txBody>
      </p:sp>
      <p:pic>
        <p:nvPicPr>
          <p:cNvPr id="31" name="Рисунок 30" descr="Изображение выглядит как корона, дизайн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566146F5-C989-7102-6FBB-8D20F9B824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301" y="4656298"/>
            <a:ext cx="343991" cy="45005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2E5D5CA9-39A6-880E-A2CA-27350A0EC67B}"/>
              </a:ext>
            </a:extLst>
          </p:cNvPr>
          <p:cNvSpPr txBox="1"/>
          <p:nvPr/>
        </p:nvSpPr>
        <p:spPr>
          <a:xfrm>
            <a:off x="5559642" y="4838471"/>
            <a:ext cx="24130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300" b="1" dirty="0">
                <a:latin typeface="Arial" panose="020B0604020202020204" pitchFamily="34" charset="0"/>
                <a:cs typeface="Arial" panose="020B0604020202020204" pitchFamily="34" charset="0"/>
              </a:rPr>
              <a:t>поместить герб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6600225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Скругленный прямоугольник 72">
            <a:extLst>
              <a:ext uri="{FF2B5EF4-FFF2-40B4-BE49-F238E27FC236}">
                <a16:creationId xmlns:a16="http://schemas.microsoft.com/office/drawing/2014/main" id="{1C9CDDE7-CA8C-3059-F83C-6E358C537246}"/>
              </a:ext>
            </a:extLst>
          </p:cNvPr>
          <p:cNvSpPr/>
          <p:nvPr/>
        </p:nvSpPr>
        <p:spPr>
          <a:xfrm>
            <a:off x="627016" y="3919792"/>
            <a:ext cx="3470852" cy="2388029"/>
          </a:xfrm>
          <a:prstGeom prst="roundRect">
            <a:avLst>
              <a:gd name="adj" fmla="val 11787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ПРЕДЛОЖЕНИЯ ПО КОРРЕКТИРОВКЕ МЕР ФИНАНСОВОЙ   И ОРГАНИЗАЦИОННОЙ ПОДДЕРЖКИ ПРОЕКТОВ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89987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предложения по корректировке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Скругленный прямоугольник 67">
            <a:extLst>
              <a:ext uri="{FF2B5EF4-FFF2-40B4-BE49-F238E27FC236}">
                <a16:creationId xmlns:a16="http://schemas.microsoft.com/office/drawing/2014/main" id="{FD205189-21AA-DDE0-5094-A28E46F5CB5F}"/>
              </a:ext>
            </a:extLst>
          </p:cNvPr>
          <p:cNvSpPr/>
          <p:nvPr/>
        </p:nvSpPr>
        <p:spPr>
          <a:xfrm>
            <a:off x="3522847" y="1401546"/>
            <a:ext cx="2154686" cy="2406883"/>
          </a:xfrm>
          <a:prstGeom prst="roundRect">
            <a:avLst>
              <a:gd name="adj" fmla="val 12112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9" name="Скругленный прямоугольник 68">
            <a:extLst>
              <a:ext uri="{FF2B5EF4-FFF2-40B4-BE49-F238E27FC236}">
                <a16:creationId xmlns:a16="http://schemas.microsoft.com/office/drawing/2014/main" id="{474C35DA-31DE-309C-F205-541813D224F1}"/>
              </a:ext>
            </a:extLst>
          </p:cNvPr>
          <p:cNvSpPr/>
          <p:nvPr/>
        </p:nvSpPr>
        <p:spPr>
          <a:xfrm>
            <a:off x="627016" y="1401546"/>
            <a:ext cx="2780405" cy="2406883"/>
          </a:xfrm>
          <a:prstGeom prst="roundRect">
            <a:avLst>
              <a:gd name="adj" fmla="val 112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70" name="Скругленный прямоугольник 69">
            <a:extLst>
              <a:ext uri="{FF2B5EF4-FFF2-40B4-BE49-F238E27FC236}">
                <a16:creationId xmlns:a16="http://schemas.microsoft.com/office/drawing/2014/main" id="{AAE095AC-081E-33A2-FDBB-98B052165558}"/>
              </a:ext>
            </a:extLst>
          </p:cNvPr>
          <p:cNvSpPr/>
          <p:nvPr/>
        </p:nvSpPr>
        <p:spPr>
          <a:xfrm>
            <a:off x="5795703" y="1401546"/>
            <a:ext cx="3991893" cy="2406883"/>
          </a:xfrm>
          <a:prstGeom prst="roundRect">
            <a:avLst>
              <a:gd name="adj" fmla="val 11163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4" name="Скругленный прямоугольник 73">
            <a:extLst>
              <a:ext uri="{FF2B5EF4-FFF2-40B4-BE49-F238E27FC236}">
                <a16:creationId xmlns:a16="http://schemas.microsoft.com/office/drawing/2014/main" id="{788C38C7-4DE5-24AC-7622-658BB16B4123}"/>
              </a:ext>
            </a:extLst>
          </p:cNvPr>
          <p:cNvSpPr/>
          <p:nvPr/>
        </p:nvSpPr>
        <p:spPr>
          <a:xfrm>
            <a:off x="4220619" y="3919791"/>
            <a:ext cx="2726172" cy="2388029"/>
          </a:xfrm>
          <a:prstGeom prst="roundRect">
            <a:avLst>
              <a:gd name="adj" fmla="val 10742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5" name="Скругленный прямоугольник 74">
            <a:extLst>
              <a:ext uri="{FF2B5EF4-FFF2-40B4-BE49-F238E27FC236}">
                <a16:creationId xmlns:a16="http://schemas.microsoft.com/office/drawing/2014/main" id="{D53A4B05-5996-A019-A76C-03C280C9327F}"/>
              </a:ext>
            </a:extLst>
          </p:cNvPr>
          <p:cNvSpPr/>
          <p:nvPr/>
        </p:nvSpPr>
        <p:spPr>
          <a:xfrm>
            <a:off x="7061424" y="3919791"/>
            <a:ext cx="2726172" cy="2388029"/>
          </a:xfrm>
          <a:prstGeom prst="roundRect">
            <a:avLst>
              <a:gd name="adj" fmla="val 11752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A1BBFC5A-DE30-051C-FEEB-53A884C8CC68}"/>
              </a:ext>
            </a:extLst>
          </p:cNvPr>
          <p:cNvSpPr txBox="1"/>
          <p:nvPr/>
        </p:nvSpPr>
        <p:spPr>
          <a:xfrm>
            <a:off x="853368" y="1584500"/>
            <a:ext cx="1740849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АКТИВНАЯ ИНФОРМАЦИОННАЯ              И КОНСУЛЬТАЦИОННАЯ ПОДДЕРЖКА ПРЕДПРИНИМАТЕЛЕЙ 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F5029D8E-6FA5-39F6-980B-E624E0847E5F}"/>
              </a:ext>
            </a:extLst>
          </p:cNvPr>
          <p:cNvSpPr txBox="1"/>
          <p:nvPr/>
        </p:nvSpPr>
        <p:spPr>
          <a:xfrm>
            <a:off x="3762825" y="1584500"/>
            <a:ext cx="1416981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УМЕНЬШЕНИЕ КОЛИЧЕСТВА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СРОКОВ ПРОЦЕДУР,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НЕОБХОДИМЫХ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ПОЛУЧЕНИЯ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ИНВЕСТИЦИОННОЙ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ПЛОЩАДКИ 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A5B46850-A2F4-926B-117B-28D7665D8D86}"/>
              </a:ext>
            </a:extLst>
          </p:cNvPr>
          <p:cNvSpPr txBox="1"/>
          <p:nvPr/>
        </p:nvSpPr>
        <p:spPr>
          <a:xfrm>
            <a:off x="853311" y="4128456"/>
            <a:ext cx="1740906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УМЕНЬШЕНИЕ КОЛИЧЕСТВА БЮРОКРАТИЧЕСКИХ ПРОЦЕДУР                           ДЛЯ ПОЛУЧЕНИЯ МЕР ПОДДЕРЖКИ 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8BED9D75-83DC-7DB1-D63D-8AE176B201FF}"/>
              </a:ext>
            </a:extLst>
          </p:cNvPr>
          <p:cNvSpPr txBox="1"/>
          <p:nvPr/>
        </p:nvSpPr>
        <p:spPr>
          <a:xfrm>
            <a:off x="4462486" y="4135853"/>
            <a:ext cx="1647675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ПЕРЕНОС ПРОЦЕДУР               В ЭЛЕКТРОННЫЙ ВИД                          ДЛЯ СОКРАЩЕНИЯ ВРЕМЕННЫХ ИЗДЕРЖЕК </a:t>
            </a:r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B7EE8951-3C5B-0C8C-FB1D-B73F3B4B4824}"/>
              </a:ext>
            </a:extLst>
          </p:cNvPr>
          <p:cNvSpPr txBox="1"/>
          <p:nvPr/>
        </p:nvSpPr>
        <p:spPr>
          <a:xfrm>
            <a:off x="6027053" y="1576659"/>
            <a:ext cx="1863880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ПРОЕКТНОГО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ОФИСА, КОТОРЫЙ БУДЕТ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ЗАНИМАТЬСЯ ОЦЕНКОЙ И ПРОРАБОТКОЙ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ИНВЕСТИЦИОННЫХ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ПРОЕКТОВ </a:t>
            </a:r>
            <a:endParaRPr lang="x-none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6BFBFDEB-7CB0-167B-22EE-584ADCCB8AF2}"/>
              </a:ext>
            </a:extLst>
          </p:cNvPr>
          <p:cNvSpPr txBox="1"/>
          <p:nvPr/>
        </p:nvSpPr>
        <p:spPr>
          <a:xfrm>
            <a:off x="7287978" y="4135853"/>
            <a:ext cx="1672569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СНИЖЕНИЕ НАЛОГОВЫХ СТАВОК ДЛЯ МСП</a:t>
            </a:r>
          </a:p>
        </p:txBody>
      </p:sp>
      <p:pic>
        <p:nvPicPr>
          <p:cNvPr id="113" name="Рисунок 112" descr="Пузырь с сообщением чата со сплошной заливкой">
            <a:extLst>
              <a:ext uri="{FF2B5EF4-FFF2-40B4-BE49-F238E27FC236}">
                <a16:creationId xmlns:a16="http://schemas.microsoft.com/office/drawing/2014/main" id="{6FF3168F-26EC-2BD5-8CA9-3F1917E5B4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95217" y="1554054"/>
            <a:ext cx="360000" cy="360000"/>
          </a:xfrm>
          <a:prstGeom prst="rect">
            <a:avLst/>
          </a:prstGeom>
        </p:spPr>
      </p:pic>
      <p:pic>
        <p:nvPicPr>
          <p:cNvPr id="114" name="Рисунок 113" descr="Включенный свет со сплошной заливкой">
            <a:extLst>
              <a:ext uri="{FF2B5EF4-FFF2-40B4-BE49-F238E27FC236}">
                <a16:creationId xmlns:a16="http://schemas.microsoft.com/office/drawing/2014/main" id="{A507D0C6-6F19-CAC5-87C3-03E2DD67C0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43785" y="1554054"/>
            <a:ext cx="360000" cy="360000"/>
          </a:xfrm>
          <a:prstGeom prst="rect">
            <a:avLst/>
          </a:prstGeom>
        </p:spPr>
      </p:pic>
      <p:pic>
        <p:nvPicPr>
          <p:cNvPr id="115" name="Рисунок 114" descr="Пользовательский интерфейс и взаимодействие с пользователем со сплошной заливкой">
            <a:extLst>
              <a:ext uri="{FF2B5EF4-FFF2-40B4-BE49-F238E27FC236}">
                <a16:creationId xmlns:a16="http://schemas.microsoft.com/office/drawing/2014/main" id="{16B02601-C0C0-44A1-68D7-F77C9BE399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391808" y="4095217"/>
            <a:ext cx="360000" cy="360000"/>
          </a:xfrm>
          <a:prstGeom prst="rect">
            <a:avLst/>
          </a:prstGeom>
        </p:spPr>
      </p:pic>
      <p:pic>
        <p:nvPicPr>
          <p:cNvPr id="120" name="Рисунок 119" descr="Секундомер 25% со сплошной заливкой">
            <a:extLst>
              <a:ext uri="{FF2B5EF4-FFF2-40B4-BE49-F238E27FC236}">
                <a16:creationId xmlns:a16="http://schemas.microsoft.com/office/drawing/2014/main" id="{C1CF9739-4EC1-F0B1-CCD2-2CE85E7B24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580435" y="4095217"/>
            <a:ext cx="360000" cy="360000"/>
          </a:xfrm>
          <a:prstGeom prst="rect">
            <a:avLst/>
          </a:prstGeom>
        </p:spPr>
      </p:pic>
      <p:pic>
        <p:nvPicPr>
          <p:cNvPr id="122" name="Рисунок 121" descr="Секундомер 25% со сплошной заливкой">
            <a:extLst>
              <a:ext uri="{FF2B5EF4-FFF2-40B4-BE49-F238E27FC236}">
                <a16:creationId xmlns:a16="http://schemas.microsoft.com/office/drawing/2014/main" id="{3ABCC45C-9288-4DDA-1F0D-140CBB2322B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80039" y="1554054"/>
            <a:ext cx="360000" cy="360000"/>
          </a:xfrm>
          <a:prstGeom prst="rect">
            <a:avLst/>
          </a:prstGeom>
        </p:spPr>
      </p:pic>
      <p:pic>
        <p:nvPicPr>
          <p:cNvPr id="125" name="Рисунок 124" descr="Диаграмма с тенденцией спада со сплошной заливкой">
            <a:extLst>
              <a:ext uri="{FF2B5EF4-FFF2-40B4-BE49-F238E27FC236}">
                <a16:creationId xmlns:a16="http://schemas.microsoft.com/office/drawing/2014/main" id="{DEDD0709-CCD1-79B5-EB24-340104B7E51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280720" y="4085532"/>
            <a:ext cx="360000" cy="36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039E78-DDBD-6C9E-543E-03C0F9AF1E1D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(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НАИМЕНОВАНИЕ ВАШЕГО МУНИЦИПАЛИТЕТА)</a:t>
            </a:r>
          </a:p>
        </p:txBody>
      </p:sp>
    </p:spTree>
    <p:extLst>
      <p:ext uri="{BB962C8B-B14F-4D97-AF65-F5344CB8AC3E}">
        <p14:creationId xmlns:p14="http://schemas.microsoft.com/office/powerpoint/2010/main" val="12320181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Рисунок 66" descr="Презентация с организационной диаграммой со сплошной заливкой">
            <a:extLst>
              <a:ext uri="{FF2B5EF4-FFF2-40B4-BE49-F238E27FC236}">
                <a16:creationId xmlns:a16="http://schemas.microsoft.com/office/drawing/2014/main" id="{A71FDA74-3CF5-F1A5-4106-138AE36E9A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6578" y="2501820"/>
            <a:ext cx="360000" cy="360000"/>
          </a:xfrm>
          <a:prstGeom prst="rect">
            <a:avLst/>
          </a:prstGeom>
        </p:spPr>
      </p:pic>
      <p:pic>
        <p:nvPicPr>
          <p:cNvPr id="65" name="Рисунок 64" descr="Магнит со сплошной заливкой">
            <a:extLst>
              <a:ext uri="{FF2B5EF4-FFF2-40B4-BE49-F238E27FC236}">
                <a16:creationId xmlns:a16="http://schemas.microsoft.com/office/drawing/2014/main" id="{59F18960-354C-24C7-7FA2-B551F64ACC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27031" y="2516875"/>
            <a:ext cx="360000" cy="360000"/>
          </a:xfrm>
          <a:prstGeom prst="rect">
            <a:avLst/>
          </a:prstGeom>
        </p:spPr>
      </p:pic>
      <p:pic>
        <p:nvPicPr>
          <p:cNvPr id="53" name="Рисунок 52" descr="Производство со сплошной заливкой">
            <a:extLst>
              <a:ext uri="{FF2B5EF4-FFF2-40B4-BE49-F238E27FC236}">
                <a16:creationId xmlns:a16="http://schemas.microsoft.com/office/drawing/2014/main" id="{33405C6C-F338-66DE-9830-A2374EBCBE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76578" y="5058538"/>
            <a:ext cx="360000" cy="360000"/>
          </a:xfrm>
          <a:prstGeom prst="rect">
            <a:avLst/>
          </a:prstGeom>
        </p:spPr>
      </p:pic>
      <p:pic>
        <p:nvPicPr>
          <p:cNvPr id="56" name="Рисунок 55" descr="Портфель со сплошной заливкой">
            <a:extLst>
              <a:ext uri="{FF2B5EF4-FFF2-40B4-BE49-F238E27FC236}">
                <a16:creationId xmlns:a16="http://schemas.microsoft.com/office/drawing/2014/main" id="{E3D5026D-F530-776D-1F39-B579F42740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76578" y="3129977"/>
            <a:ext cx="360000" cy="360000"/>
          </a:xfrm>
          <a:prstGeom prst="rect">
            <a:avLst/>
          </a:prstGeom>
        </p:spPr>
      </p:pic>
      <p:pic>
        <p:nvPicPr>
          <p:cNvPr id="60" name="Рисунок 59" descr="Включенный свет со сплошной заливкой">
            <a:extLst>
              <a:ext uri="{FF2B5EF4-FFF2-40B4-BE49-F238E27FC236}">
                <a16:creationId xmlns:a16="http://schemas.microsoft.com/office/drawing/2014/main" id="{7C7AD6CC-787D-CD34-EA28-14CBC13E58E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889910" y="2507195"/>
            <a:ext cx="360000" cy="360000"/>
          </a:xfrm>
          <a:prstGeom prst="rect">
            <a:avLst/>
          </a:prstGeom>
        </p:spPr>
      </p:pic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id="{27DC45EC-6B72-FC57-F6E6-430D336317AA}"/>
              </a:ext>
            </a:extLst>
          </p:cNvPr>
          <p:cNvSpPr/>
          <p:nvPr/>
        </p:nvSpPr>
        <p:spPr>
          <a:xfrm>
            <a:off x="640991" y="2269714"/>
            <a:ext cx="4497839" cy="1483045"/>
          </a:xfrm>
          <a:prstGeom prst="roundRect">
            <a:avLst>
              <a:gd name="adj" fmla="val 1668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id="{6C471008-A80D-1F1B-BC66-2067DA06313A}"/>
              </a:ext>
            </a:extLst>
          </p:cNvPr>
          <p:cNvSpPr/>
          <p:nvPr/>
        </p:nvSpPr>
        <p:spPr>
          <a:xfrm>
            <a:off x="640991" y="1376761"/>
            <a:ext cx="4497839" cy="775596"/>
          </a:xfrm>
          <a:prstGeom prst="roundRect">
            <a:avLst>
              <a:gd name="adj" fmla="val 342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ЭФФЕКТИВНАЯ РАБОТА С ИНВЕСТОРАМИ</a:t>
            </a: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F7E90DD8-F625-774B-4916-57BEE3A50CB4}"/>
              </a:ext>
            </a:extLst>
          </p:cNvPr>
          <p:cNvSpPr/>
          <p:nvPr/>
        </p:nvSpPr>
        <p:spPr>
          <a:xfrm>
            <a:off x="627014" y="4824775"/>
            <a:ext cx="4497839" cy="1483045"/>
          </a:xfrm>
          <a:prstGeom prst="roundRect">
            <a:avLst>
              <a:gd name="adj" fmla="val 1668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2F259C10-BB78-48DB-70DD-10B33B701093}"/>
              </a:ext>
            </a:extLst>
          </p:cNvPr>
          <p:cNvSpPr/>
          <p:nvPr/>
        </p:nvSpPr>
        <p:spPr>
          <a:xfrm>
            <a:off x="627014" y="3931822"/>
            <a:ext cx="4497839" cy="775596"/>
          </a:xfrm>
          <a:prstGeom prst="roundRect">
            <a:avLst>
              <a:gd name="adj" fmla="val 342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ЭФФЕКТИВНАЯ РАБОТА С ИНВЕСТОРАМИ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ОБРАЗ БУДУЩЕГО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07737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 будущего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id="{601F0F1B-D35B-D76C-54E6-EAC417466077}"/>
              </a:ext>
            </a:extLst>
          </p:cNvPr>
          <p:cNvSpPr/>
          <p:nvPr/>
        </p:nvSpPr>
        <p:spPr>
          <a:xfrm>
            <a:off x="5300092" y="1376761"/>
            <a:ext cx="4497839" cy="775596"/>
          </a:xfrm>
          <a:prstGeom prst="roundRect">
            <a:avLst>
              <a:gd name="adj" fmla="val 342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СОЦИАЛЬНАЯ ИНФРАСТРУКТУРА</a:t>
            </a:r>
          </a:p>
        </p:txBody>
      </p:sp>
      <p:sp>
        <p:nvSpPr>
          <p:cNvPr id="46" name="Скругленный прямоугольник 45">
            <a:extLst>
              <a:ext uri="{FF2B5EF4-FFF2-40B4-BE49-F238E27FC236}">
                <a16:creationId xmlns:a16="http://schemas.microsoft.com/office/drawing/2014/main" id="{AE91EFE9-B67B-0E7F-6272-816E1137AE9A}"/>
              </a:ext>
            </a:extLst>
          </p:cNvPr>
          <p:cNvSpPr/>
          <p:nvPr/>
        </p:nvSpPr>
        <p:spPr>
          <a:xfrm>
            <a:off x="5286115" y="4824775"/>
            <a:ext cx="4497839" cy="1483045"/>
          </a:xfrm>
          <a:prstGeom prst="roundRect">
            <a:avLst>
              <a:gd name="adj" fmla="val 1668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id="{38997C38-2D25-2F3C-467D-A9A159CF5BA9}"/>
              </a:ext>
            </a:extLst>
          </p:cNvPr>
          <p:cNvSpPr/>
          <p:nvPr/>
        </p:nvSpPr>
        <p:spPr>
          <a:xfrm>
            <a:off x="5286115" y="3931822"/>
            <a:ext cx="4497839" cy="775596"/>
          </a:xfrm>
          <a:prstGeom prst="roundRect">
            <a:avLst>
              <a:gd name="adj" fmla="val 342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ИНВЕСТИЦИОННАЯ ДЕЯТЕЛЬНОСТЬ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0282E4-2CCC-CE9A-16F7-CC2F77DF86AD}"/>
              </a:ext>
            </a:extLst>
          </p:cNvPr>
          <p:cNvSpPr txBox="1"/>
          <p:nvPr/>
        </p:nvSpPr>
        <p:spPr>
          <a:xfrm>
            <a:off x="1201370" y="2517918"/>
            <a:ext cx="167893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создана дорожная карта         по работе с инвесторами 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94ACB4A-9A05-F909-1488-4F131CC71B1A}"/>
              </a:ext>
            </a:extLst>
          </p:cNvPr>
          <p:cNvSpPr txBox="1"/>
          <p:nvPr/>
        </p:nvSpPr>
        <p:spPr>
          <a:xfrm>
            <a:off x="1201370" y="3133052"/>
            <a:ext cx="1678936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100% компаний знакомы </a:t>
            </a:r>
          </a:p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инвестиционным уполномоченным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08F2D5-E7B1-9859-0C27-C31633C7E698}"/>
              </a:ext>
            </a:extLst>
          </p:cNvPr>
          <p:cNvSpPr txBox="1"/>
          <p:nvPr/>
        </p:nvSpPr>
        <p:spPr>
          <a:xfrm>
            <a:off x="3321000" y="2520096"/>
            <a:ext cx="1678936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 проектный офис, осуществляющий поддержку инвесторов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F59DAE-E625-FF39-4A40-C8BC8563FB0D}"/>
              </a:ext>
            </a:extLst>
          </p:cNvPr>
          <p:cNvSpPr txBox="1"/>
          <p:nvPr/>
        </p:nvSpPr>
        <p:spPr>
          <a:xfrm>
            <a:off x="3321000" y="3135230"/>
            <a:ext cx="1678936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каждая вторая компания реализует инвестиционные проекты</a:t>
            </a: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618FEF85-AC48-801F-7205-52FD68D929CC}"/>
              </a:ext>
            </a:extLst>
          </p:cNvPr>
          <p:cNvSpPr/>
          <p:nvPr/>
        </p:nvSpPr>
        <p:spPr>
          <a:xfrm>
            <a:off x="5300092" y="2279394"/>
            <a:ext cx="4497839" cy="1483045"/>
          </a:xfrm>
          <a:prstGeom prst="roundRect">
            <a:avLst>
              <a:gd name="adj" fmla="val 1668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D9B1EA-DB20-61B1-E164-5A2A943B0C14}"/>
              </a:ext>
            </a:extLst>
          </p:cNvPr>
          <p:cNvSpPr txBox="1"/>
          <p:nvPr/>
        </p:nvSpPr>
        <p:spPr>
          <a:xfrm>
            <a:off x="5860471" y="2527598"/>
            <a:ext cx="167893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созданы новые точки притяжения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E3B099-CCDB-6CD6-7DE2-CED2B6AE20D0}"/>
              </a:ext>
            </a:extLst>
          </p:cNvPr>
          <p:cNvSpPr txBox="1"/>
          <p:nvPr/>
        </p:nvSpPr>
        <p:spPr>
          <a:xfrm>
            <a:off x="5860471" y="3142732"/>
            <a:ext cx="167893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проведён ремонт коммунальных сетей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37CA68-5F42-E3F6-4C90-682B1AD80B30}"/>
              </a:ext>
            </a:extLst>
          </p:cNvPr>
          <p:cNvSpPr txBox="1"/>
          <p:nvPr/>
        </p:nvSpPr>
        <p:spPr>
          <a:xfrm>
            <a:off x="7980101" y="2529776"/>
            <a:ext cx="1678936" cy="6924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улучшена работа учреждений здравоохранения                       и сокращено число жалоб        от населения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DBB4721-DFED-CF1D-F788-C8DB8F076DD0}"/>
              </a:ext>
            </a:extLst>
          </p:cNvPr>
          <p:cNvSpPr txBox="1"/>
          <p:nvPr/>
        </p:nvSpPr>
        <p:spPr>
          <a:xfrm>
            <a:off x="1200633" y="5072979"/>
            <a:ext cx="228657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созданы новые маршруты по ведущим промышленным предприятиям МО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37C5565-DE52-186C-6CB0-BF8365BF57B2}"/>
              </a:ext>
            </a:extLst>
          </p:cNvPr>
          <p:cNvSpPr txBox="1"/>
          <p:nvPr/>
        </p:nvSpPr>
        <p:spPr>
          <a:xfrm>
            <a:off x="1129839" y="5688113"/>
            <a:ext cx="174973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организованы ежегодные фестивали, которые пользуются спросом                 у туристов</a:t>
            </a:r>
          </a:p>
        </p:txBody>
      </p:sp>
      <p:pic>
        <p:nvPicPr>
          <p:cNvPr id="28" name="Рисунок 27" descr="Дождь со сплошной заливкой">
            <a:extLst>
              <a:ext uri="{FF2B5EF4-FFF2-40B4-BE49-F238E27FC236}">
                <a16:creationId xmlns:a16="http://schemas.microsoft.com/office/drawing/2014/main" id="{F5D798C4-229A-E583-49AC-F141EA86DBE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69839" y="5691329"/>
            <a:ext cx="360000" cy="360000"/>
          </a:xfrm>
          <a:prstGeom prst="rect">
            <a:avLst/>
          </a:prstGeom>
        </p:spPr>
      </p:pic>
      <p:pic>
        <p:nvPicPr>
          <p:cNvPr id="55" name="Рисунок 54" descr="Монеты со сплошной заливкой">
            <a:extLst>
              <a:ext uri="{FF2B5EF4-FFF2-40B4-BE49-F238E27FC236}">
                <a16:creationId xmlns:a16="http://schemas.microsoft.com/office/drawing/2014/main" id="{1B12B108-650A-B97C-FF9F-E45BAE6F2FA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=""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885821" y="3145948"/>
            <a:ext cx="360000" cy="360000"/>
          </a:xfrm>
          <a:prstGeom prst="rect">
            <a:avLst/>
          </a:prstGeom>
        </p:spPr>
      </p:pic>
      <p:pic>
        <p:nvPicPr>
          <p:cNvPr id="63" name="Рисунок 62" descr="Больница со сплошной заливкой">
            <a:extLst>
              <a:ext uri="{FF2B5EF4-FFF2-40B4-BE49-F238E27FC236}">
                <a16:creationId xmlns:a16="http://schemas.microsoft.com/office/drawing/2014/main" id="{00C3C3F4-F168-3E9E-D573-6F6FB2802C0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=""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7539470" y="2516875"/>
            <a:ext cx="360000" cy="360000"/>
          </a:xfrm>
          <a:prstGeom prst="rect">
            <a:avLst/>
          </a:prstGeom>
        </p:spPr>
      </p:pic>
      <p:pic>
        <p:nvPicPr>
          <p:cNvPr id="58" name="Рисунок 57" descr="Схема с ветвлением со сплошной заливкой">
            <a:extLst>
              <a:ext uri="{FF2B5EF4-FFF2-40B4-BE49-F238E27FC236}">
                <a16:creationId xmlns:a16="http://schemas.microsoft.com/office/drawing/2014/main" id="{BF9AC441-E179-D4A0-17BF-C57B0249C6F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=""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5429677" y="3145948"/>
            <a:ext cx="360000" cy="360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1CBB25-549C-8288-0CB6-AE914774C6FF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(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НАИМЕНОВАНИЕ ВАШЕГО МУНИЦИПАЛИТЕТА)</a:t>
            </a:r>
          </a:p>
        </p:txBody>
      </p:sp>
    </p:spTree>
    <p:extLst>
      <p:ext uri="{BB962C8B-B14F-4D97-AF65-F5344CB8AC3E}">
        <p14:creationId xmlns:p14="http://schemas.microsoft.com/office/powerpoint/2010/main" val="11360360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048070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x-none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преимущества</a:t>
            </a: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Скругленный прямоугольник 54">
            <a:extLst>
              <a:ext uri="{FF2B5EF4-FFF2-40B4-BE49-F238E27FC236}">
                <a16:creationId xmlns:a16="http://schemas.microsoft.com/office/drawing/2014/main" id="{CE42141F-7D98-843D-EDCA-082C3B2A782D}"/>
              </a:ext>
            </a:extLst>
          </p:cNvPr>
          <p:cNvSpPr/>
          <p:nvPr/>
        </p:nvSpPr>
        <p:spPr>
          <a:xfrm>
            <a:off x="3522847" y="1401546"/>
            <a:ext cx="2154686" cy="2027453"/>
          </a:xfrm>
          <a:prstGeom prst="roundRect">
            <a:avLst>
              <a:gd name="adj" fmla="val 12112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1" name="Скругленный прямоугольник 70">
            <a:extLst>
              <a:ext uri="{FF2B5EF4-FFF2-40B4-BE49-F238E27FC236}">
                <a16:creationId xmlns:a16="http://schemas.microsoft.com/office/drawing/2014/main" id="{D510CA90-BCEA-DCF2-1BEF-005A50692AF5}"/>
              </a:ext>
            </a:extLst>
          </p:cNvPr>
          <p:cNvSpPr/>
          <p:nvPr/>
        </p:nvSpPr>
        <p:spPr>
          <a:xfrm>
            <a:off x="627016" y="1401546"/>
            <a:ext cx="2780405" cy="2027453"/>
          </a:xfrm>
          <a:prstGeom prst="roundRect">
            <a:avLst>
              <a:gd name="adj" fmla="val 112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2" name="Скругленный прямоугольник 71">
            <a:extLst>
              <a:ext uri="{FF2B5EF4-FFF2-40B4-BE49-F238E27FC236}">
                <a16:creationId xmlns:a16="http://schemas.microsoft.com/office/drawing/2014/main" id="{1FEA1B35-77E4-A172-D1A3-AE89EA44D200}"/>
              </a:ext>
            </a:extLst>
          </p:cNvPr>
          <p:cNvSpPr/>
          <p:nvPr/>
        </p:nvSpPr>
        <p:spPr>
          <a:xfrm>
            <a:off x="5795703" y="1401546"/>
            <a:ext cx="3991893" cy="2027453"/>
          </a:xfrm>
          <a:prstGeom prst="roundRect">
            <a:avLst>
              <a:gd name="adj" fmla="val 11163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4" name="Скругленный прямоугольник 73">
            <a:extLst>
              <a:ext uri="{FF2B5EF4-FFF2-40B4-BE49-F238E27FC236}">
                <a16:creationId xmlns:a16="http://schemas.microsoft.com/office/drawing/2014/main" id="{02110037-3A58-CDB8-8B41-6D6ADB92766C}"/>
              </a:ext>
            </a:extLst>
          </p:cNvPr>
          <p:cNvSpPr/>
          <p:nvPr/>
        </p:nvSpPr>
        <p:spPr>
          <a:xfrm>
            <a:off x="2177876" y="3541703"/>
            <a:ext cx="2319363" cy="2027453"/>
          </a:xfrm>
          <a:prstGeom prst="roundRect">
            <a:avLst>
              <a:gd name="adj" fmla="val 11878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5" name="Скругленный прямоугольник 74">
            <a:extLst>
              <a:ext uri="{FF2B5EF4-FFF2-40B4-BE49-F238E27FC236}">
                <a16:creationId xmlns:a16="http://schemas.microsoft.com/office/drawing/2014/main" id="{7AF33646-60BD-565C-82E8-1721DFF34B21}"/>
              </a:ext>
            </a:extLst>
          </p:cNvPr>
          <p:cNvSpPr/>
          <p:nvPr/>
        </p:nvSpPr>
        <p:spPr>
          <a:xfrm>
            <a:off x="627016" y="3541702"/>
            <a:ext cx="1432688" cy="2027453"/>
          </a:xfrm>
          <a:prstGeom prst="roundRect">
            <a:avLst>
              <a:gd name="adj" fmla="val 14882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6" name="Скругленный прямоугольник 75">
            <a:extLst>
              <a:ext uri="{FF2B5EF4-FFF2-40B4-BE49-F238E27FC236}">
                <a16:creationId xmlns:a16="http://schemas.microsoft.com/office/drawing/2014/main" id="{A7518F92-BC1F-8F09-057D-3379ABC330B5}"/>
              </a:ext>
            </a:extLst>
          </p:cNvPr>
          <p:cNvSpPr/>
          <p:nvPr/>
        </p:nvSpPr>
        <p:spPr>
          <a:xfrm>
            <a:off x="4615409" y="3541701"/>
            <a:ext cx="1921439" cy="2027453"/>
          </a:xfrm>
          <a:prstGeom prst="roundRect">
            <a:avLst>
              <a:gd name="adj" fmla="val 11838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7" name="Скругленный прямоугольник 76">
            <a:extLst>
              <a:ext uri="{FF2B5EF4-FFF2-40B4-BE49-F238E27FC236}">
                <a16:creationId xmlns:a16="http://schemas.microsoft.com/office/drawing/2014/main" id="{2F86149C-6AAD-8DFE-9767-9DE085BAF799}"/>
              </a:ext>
            </a:extLst>
          </p:cNvPr>
          <p:cNvSpPr/>
          <p:nvPr/>
        </p:nvSpPr>
        <p:spPr>
          <a:xfrm>
            <a:off x="6655020" y="3541701"/>
            <a:ext cx="3132576" cy="2027453"/>
          </a:xfrm>
          <a:prstGeom prst="roundRect">
            <a:avLst>
              <a:gd name="adj" fmla="val 11752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0331F979-738B-01C4-AFA1-59731AB9D8AB}"/>
              </a:ext>
            </a:extLst>
          </p:cNvPr>
          <p:cNvSpPr txBox="1"/>
          <p:nvPr/>
        </p:nvSpPr>
        <p:spPr>
          <a:xfrm>
            <a:off x="853369" y="1974828"/>
            <a:ext cx="1647235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РАЗВИТЫЙ СЕКТОР </a:t>
            </a:r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СЕЛЬСКОГО ХОЗЯЙСТВА</a:t>
            </a:r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6EEE53E6-9FE9-C585-387D-DE93FBD4D4A8}"/>
              </a:ext>
            </a:extLst>
          </p:cNvPr>
          <p:cNvSpPr txBox="1"/>
          <p:nvPr/>
        </p:nvSpPr>
        <p:spPr>
          <a:xfrm>
            <a:off x="3762824" y="1974828"/>
            <a:ext cx="1695867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ТРАНСПОРТНАЯ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ДОСТУПНОСТЬ </a:t>
            </a:r>
          </a:p>
          <a:p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автомобильный </a:t>
            </a: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EBE19CD4-5254-3EFD-22F9-39923BAB964A}"/>
              </a:ext>
            </a:extLst>
          </p:cNvPr>
          <p:cNvSpPr txBox="1"/>
          <p:nvPr/>
        </p:nvSpPr>
        <p:spPr>
          <a:xfrm>
            <a:off x="853311" y="4123977"/>
            <a:ext cx="1072065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БОГАТОЕ </a:t>
            </a:r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КУЛЬТУРНОЕ </a:t>
            </a:r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НАСЛЕДИЕ 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164C09F4-F102-F31C-7FF3-D3B5C78C77BF}"/>
              </a:ext>
            </a:extLst>
          </p:cNvPr>
          <p:cNvSpPr txBox="1"/>
          <p:nvPr/>
        </p:nvSpPr>
        <p:spPr>
          <a:xfrm>
            <a:off x="2404170" y="4123977"/>
            <a:ext cx="1747043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ПЕРСПЕКТИВЫ РАЗВИТИЯ ТУРИЗМА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0DB3605F-5D1F-38C2-F7AE-FD1D0A54328C}"/>
              </a:ext>
            </a:extLst>
          </p:cNvPr>
          <p:cNvSpPr txBox="1"/>
          <p:nvPr/>
        </p:nvSpPr>
        <p:spPr>
          <a:xfrm>
            <a:off x="4841966" y="4131374"/>
            <a:ext cx="148898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БИЗНЕСА </a:t>
            </a:r>
            <a:endParaRPr lang="ru-RU" sz="11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6970BDB9-6572-B7E0-9276-A5A584F6DB98}"/>
              </a:ext>
            </a:extLst>
          </p:cNvPr>
          <p:cNvSpPr txBox="1"/>
          <p:nvPr/>
        </p:nvSpPr>
        <p:spPr>
          <a:xfrm>
            <a:off x="6027053" y="1966987"/>
            <a:ext cx="2074078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БЛИЗОСТЬ </a:t>
            </a:r>
          </a:p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центру республики</a:t>
            </a:r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185 КМ.</a:t>
            </a:r>
            <a:endParaRPr lang="x-none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A85F3027-8E92-FCDF-0FB4-B90608BF66B3}"/>
              </a:ext>
            </a:extLst>
          </p:cNvPr>
          <p:cNvSpPr txBox="1"/>
          <p:nvPr/>
        </p:nvSpPr>
        <p:spPr>
          <a:xfrm>
            <a:off x="6881575" y="4131374"/>
            <a:ext cx="1488980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СВОБОДНАЯ ИНВЕСТИЦИОННАЯПЛОЩАДКА</a:t>
            </a:r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x-none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 descr="Производство со сплошной заливкой">
            <a:extLst>
              <a:ext uri="{FF2B5EF4-FFF2-40B4-BE49-F238E27FC236}">
                <a16:creationId xmlns:a16="http://schemas.microsoft.com/office/drawing/2014/main" id="{A7171B6C-EB0E-44BD-864B-013B993BED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60630" y="1554054"/>
            <a:ext cx="317061" cy="317061"/>
          </a:xfrm>
          <a:prstGeom prst="rect">
            <a:avLst/>
          </a:prstGeom>
        </p:spPr>
      </p:pic>
      <p:pic>
        <p:nvPicPr>
          <p:cNvPr id="7" name="Рисунок 6" descr="Линейчатая диаграмма со сплошной заливкой">
            <a:extLst>
              <a:ext uri="{FF2B5EF4-FFF2-40B4-BE49-F238E27FC236}">
                <a16:creationId xmlns:a16="http://schemas.microsoft.com/office/drawing/2014/main" id="{29725ACB-265F-F2E5-C2BB-002238ACB7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78984" y="3695923"/>
            <a:ext cx="361736" cy="361736"/>
          </a:xfrm>
          <a:prstGeom prst="rect">
            <a:avLst/>
          </a:prstGeom>
        </p:spPr>
      </p:pic>
      <p:pic>
        <p:nvPicPr>
          <p:cNvPr id="9" name="Рисунок 8" descr="Ракета со сплошной заливкой">
            <a:extLst>
              <a:ext uri="{FF2B5EF4-FFF2-40B4-BE49-F238E27FC236}">
                <a16:creationId xmlns:a16="http://schemas.microsoft.com/office/drawing/2014/main" id="{79C47C02-F045-DB00-ED8E-FA048A96B4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22194" y="3708143"/>
            <a:ext cx="342359" cy="342359"/>
          </a:xfrm>
          <a:prstGeom prst="rect">
            <a:avLst/>
          </a:prstGeom>
        </p:spPr>
      </p:pic>
      <p:pic>
        <p:nvPicPr>
          <p:cNvPr id="11" name="Рисунок 10" descr="Щит со сплошной заливкой">
            <a:extLst>
              <a:ext uri="{FF2B5EF4-FFF2-40B4-BE49-F238E27FC236}">
                <a16:creationId xmlns:a16="http://schemas.microsoft.com/office/drawing/2014/main" id="{5DC5C6A3-2CCA-4FE9-A47B-9DE0EEE633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992647" y="3676828"/>
            <a:ext cx="339434" cy="339434"/>
          </a:xfrm>
          <a:prstGeom prst="rect">
            <a:avLst/>
          </a:prstGeom>
        </p:spPr>
      </p:pic>
      <p:pic>
        <p:nvPicPr>
          <p:cNvPr id="14" name="Рисунок 13" descr="Русский Каседрал со сплошной заливкой">
            <a:extLst>
              <a:ext uri="{FF2B5EF4-FFF2-40B4-BE49-F238E27FC236}">
                <a16:creationId xmlns:a16="http://schemas.microsoft.com/office/drawing/2014/main" id="{5EB91455-B4B9-D3A9-27F3-0A6A54CDA3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612414" y="3651972"/>
            <a:ext cx="312963" cy="312963"/>
          </a:xfrm>
          <a:prstGeom prst="rect">
            <a:avLst/>
          </a:prstGeom>
        </p:spPr>
      </p:pic>
      <p:pic>
        <p:nvPicPr>
          <p:cNvPr id="16" name="Рисунок 15" descr="Город со сплошной заливкой">
            <a:extLst>
              <a:ext uri="{FF2B5EF4-FFF2-40B4-BE49-F238E27FC236}">
                <a16:creationId xmlns:a16="http://schemas.microsoft.com/office/drawing/2014/main" id="{02D9FF73-34F2-A437-9AB2-47EBACCA4C9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242917" y="1522078"/>
            <a:ext cx="361736" cy="361736"/>
          </a:xfrm>
          <a:prstGeom prst="rect">
            <a:avLst/>
          </a:prstGeom>
        </p:spPr>
      </p:pic>
      <p:pic>
        <p:nvPicPr>
          <p:cNvPr id="24" name="Рисунок 23" descr="Указатель со сплошной заливкой">
            <a:extLst>
              <a:ext uri="{FF2B5EF4-FFF2-40B4-BE49-F238E27FC236}">
                <a16:creationId xmlns:a16="http://schemas.microsoft.com/office/drawing/2014/main" id="{9C749ECD-066C-5BEC-4B20-1B23A3233DF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179806" y="1514323"/>
            <a:ext cx="366413" cy="3664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517AAE-F63A-9A1A-05EC-284F77E97210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ЧАА-ХОЛЬСКОГО КОЖУУНА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556BE4-7B38-E742-01B1-E675C970A39E}"/>
              </a:ext>
            </a:extLst>
          </p:cNvPr>
          <p:cNvSpPr txBox="1"/>
          <p:nvPr/>
        </p:nvSpPr>
        <p:spPr>
          <a:xfrm>
            <a:off x="627016" y="550177"/>
            <a:ext cx="8835766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 dirty="0">
                <a:latin typeface="Arial" panose="020B0604020202020204" pitchFamily="34" charset="0"/>
                <a:cs typeface="Arial" panose="020B0604020202020204" pitchFamily="34" charset="0"/>
              </a:rPr>
              <a:t>ПРЕИМУЩЕСТВА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ЧАА-ХОЛЬСКОГО КОЖУУНА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48583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КОНТАКТЫ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757166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контакты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31947E-13F9-C9BD-AE42-EE617AC7D38A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(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НАИМЕНОВАНИЕ ВАШЕГО МУНИЦИПАЛИТЕТА)</a:t>
            </a:r>
          </a:p>
        </p:txBody>
      </p:sp>
      <p:sp>
        <p:nvSpPr>
          <p:cNvPr id="85" name="Скругленный прямоугольник 84">
            <a:extLst>
              <a:ext uri="{FF2B5EF4-FFF2-40B4-BE49-F238E27FC236}">
                <a16:creationId xmlns:a16="http://schemas.microsoft.com/office/drawing/2014/main" id="{77A01B19-E683-72F3-D3D4-F5448CED6AA8}"/>
              </a:ext>
            </a:extLst>
          </p:cNvPr>
          <p:cNvSpPr/>
          <p:nvPr/>
        </p:nvSpPr>
        <p:spPr>
          <a:xfrm>
            <a:off x="5289754" y="1429319"/>
            <a:ext cx="4497842" cy="1530000"/>
          </a:xfrm>
          <a:prstGeom prst="roundRect">
            <a:avLst>
              <a:gd name="adj" fmla="val 153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C0BA712A-5970-64F3-6AB3-A9390803029C}"/>
              </a:ext>
            </a:extLst>
          </p:cNvPr>
          <p:cNvSpPr txBox="1"/>
          <p:nvPr/>
        </p:nvSpPr>
        <p:spPr>
          <a:xfrm>
            <a:off x="5535562" y="1668575"/>
            <a:ext cx="336797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ИНВЕСТИЦИОННЫЙ УПОЛНОМОЧЕННЫЙ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7" name="Рисунок 86" descr="Телефонная трубка со сплошной заливкой">
            <a:extLst>
              <a:ext uri="{FF2B5EF4-FFF2-40B4-BE49-F238E27FC236}">
                <a16:creationId xmlns:a16="http://schemas.microsoft.com/office/drawing/2014/main" id="{C6DE0C96-208C-0F2F-280E-020EBEAD16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1045" y="2263735"/>
            <a:ext cx="180000" cy="180000"/>
          </a:xfrm>
          <a:prstGeom prst="rect">
            <a:avLst/>
          </a:prstGeom>
        </p:spPr>
      </p:pic>
      <p:pic>
        <p:nvPicPr>
          <p:cNvPr id="88" name="Рисунок 87" descr="Конверт со сплошной заливкой">
            <a:extLst>
              <a:ext uri="{FF2B5EF4-FFF2-40B4-BE49-F238E27FC236}">
                <a16:creationId xmlns:a16="http://schemas.microsoft.com/office/drawing/2014/main" id="{A5669DE7-103B-5E92-E2C8-863AF13D1F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11045" y="2648715"/>
            <a:ext cx="473973" cy="171718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2B320D37-28CA-43E4-D047-5092F341CFB8}"/>
              </a:ext>
            </a:extLst>
          </p:cNvPr>
          <p:cNvSpPr txBox="1"/>
          <p:nvPr/>
        </p:nvSpPr>
        <p:spPr>
          <a:xfrm>
            <a:off x="5534655" y="2284485"/>
            <a:ext cx="181083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Ооржак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Алла Алексеевна</a:t>
            </a:r>
            <a:endParaRPr lang="x-none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5FA2E06-ACD5-D4CA-CA5A-18E45EE13D6C}"/>
              </a:ext>
            </a:extLst>
          </p:cNvPr>
          <p:cNvSpPr txBox="1"/>
          <p:nvPr/>
        </p:nvSpPr>
        <p:spPr>
          <a:xfrm>
            <a:off x="8156506" y="2284485"/>
            <a:ext cx="120924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83944321374</a:t>
            </a:r>
            <a:endParaRPr lang="x-none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Скругленный прямоугольник 94">
            <a:extLst>
              <a:ext uri="{FF2B5EF4-FFF2-40B4-BE49-F238E27FC236}">
                <a16:creationId xmlns:a16="http://schemas.microsoft.com/office/drawing/2014/main" id="{AA2070FC-B2AE-831D-D4F9-D130744CB387}"/>
              </a:ext>
            </a:extLst>
          </p:cNvPr>
          <p:cNvSpPr/>
          <p:nvPr/>
        </p:nvSpPr>
        <p:spPr>
          <a:xfrm>
            <a:off x="611248" y="3116143"/>
            <a:ext cx="4497842" cy="1530000"/>
          </a:xfrm>
          <a:prstGeom prst="roundRect">
            <a:avLst>
              <a:gd name="adj" fmla="val 1739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</a:t>
            </a:r>
            <a:r>
              <a:rPr lang="ru-RU" dirty="0" smtClean="0"/>
              <a:t>. Чаа-Холь ул.Ленина,8</a:t>
            </a:r>
            <a:endParaRPr lang="x-none" dirty="0"/>
          </a:p>
        </p:txBody>
      </p:sp>
      <p:sp>
        <p:nvSpPr>
          <p:cNvPr id="102" name="Скругленный прямоугольник 101">
            <a:extLst>
              <a:ext uri="{FF2B5EF4-FFF2-40B4-BE49-F238E27FC236}">
                <a16:creationId xmlns:a16="http://schemas.microsoft.com/office/drawing/2014/main" id="{D76D3B17-D1DC-4C2D-0858-016C18C26F0A}"/>
              </a:ext>
            </a:extLst>
          </p:cNvPr>
          <p:cNvSpPr/>
          <p:nvPr/>
        </p:nvSpPr>
        <p:spPr>
          <a:xfrm>
            <a:off x="5289754" y="3103571"/>
            <a:ext cx="4497842" cy="1530000"/>
          </a:xfrm>
          <a:prstGeom prst="roundRect">
            <a:avLst>
              <a:gd name="adj" fmla="val 17263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DD6D9819-4A1F-9F5A-6D0B-B65AE8044B91}"/>
              </a:ext>
            </a:extLst>
          </p:cNvPr>
          <p:cNvSpPr txBox="1"/>
          <p:nvPr/>
        </p:nvSpPr>
        <p:spPr>
          <a:xfrm>
            <a:off x="5535562" y="3342827"/>
            <a:ext cx="336797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ТЕРРИТОРИАЛЬНЫЙ УПРАВЛЯЮЩИЙ ИНВЕСТИЦИОННЫХ ПРОЕКТОВ 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4" name="Рисунок 103" descr="Телефонная трубка со сплошной заливкой">
            <a:extLst>
              <a:ext uri="{FF2B5EF4-FFF2-40B4-BE49-F238E27FC236}">
                <a16:creationId xmlns:a16="http://schemas.microsoft.com/office/drawing/2014/main" id="{6E463AA3-4DC9-E904-A89C-90569C2A2F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1045" y="3937987"/>
            <a:ext cx="180000" cy="180000"/>
          </a:xfrm>
          <a:prstGeom prst="rect">
            <a:avLst/>
          </a:prstGeom>
        </p:spPr>
      </p:pic>
      <p:sp>
        <p:nvSpPr>
          <p:cNvPr id="105" name="TextBox 104">
            <a:extLst>
              <a:ext uri="{FF2B5EF4-FFF2-40B4-BE49-F238E27FC236}">
                <a16:creationId xmlns:a16="http://schemas.microsoft.com/office/drawing/2014/main" id="{EB2D7B61-649A-1419-25DD-524D69E49D41}"/>
              </a:ext>
            </a:extLst>
          </p:cNvPr>
          <p:cNvSpPr txBox="1"/>
          <p:nvPr/>
        </p:nvSpPr>
        <p:spPr>
          <a:xfrm>
            <a:off x="8156506" y="3958737"/>
            <a:ext cx="120924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+ 7 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3944321374…</a:t>
            </a:r>
            <a:endParaRPr lang="x-none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7CE70322-5299-BAFB-9D25-A77A515063F3}"/>
              </a:ext>
            </a:extLst>
          </p:cNvPr>
          <p:cNvSpPr txBox="1"/>
          <p:nvPr/>
        </p:nvSpPr>
        <p:spPr>
          <a:xfrm>
            <a:off x="872258" y="3337359"/>
            <a:ext cx="40807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АДМИНИСТРАЦИЯ ЧАА-ХОЛЬСКОГО РАЙОНА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8B2905DD-B764-4690-38FB-2431D9518D7C}"/>
              </a:ext>
            </a:extLst>
          </p:cNvPr>
          <p:cNvSpPr txBox="1"/>
          <p:nvPr/>
        </p:nvSpPr>
        <p:spPr>
          <a:xfrm>
            <a:off x="872258" y="5011610"/>
            <a:ext cx="4332201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 ПОДДЕРЖКИ ПРЕДПРИНИМАТЕЛЬСТВА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(НАИМЕНОВАНИЕ ОРГАНИЗАЦИИИ) 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443498F8-1200-3A46-00DC-87A80C8555DD}"/>
              </a:ext>
            </a:extLst>
          </p:cNvPr>
          <p:cNvSpPr txBox="1"/>
          <p:nvPr/>
        </p:nvSpPr>
        <p:spPr>
          <a:xfrm>
            <a:off x="5534654" y="2580847"/>
            <a:ext cx="209572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Заместитель председателя по экономике</a:t>
            </a:r>
            <a:endParaRPr lang="x-none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E2995F26-C3E4-A72C-CBC3-F8FE39CEAEA6}"/>
              </a:ext>
            </a:extLst>
          </p:cNvPr>
          <p:cNvSpPr txBox="1"/>
          <p:nvPr/>
        </p:nvSpPr>
        <p:spPr>
          <a:xfrm>
            <a:off x="5534655" y="3958737"/>
            <a:ext cx="181083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Очур-оол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Елена </a:t>
            </a:r>
            <a:r>
              <a:rPr lang="ru-RU" sz="9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Партизановна</a:t>
            </a:r>
            <a:endParaRPr lang="x-none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0767AB82-D77A-356C-0B07-87E9FCF120D0}"/>
              </a:ext>
            </a:extLst>
          </p:cNvPr>
          <p:cNvSpPr txBox="1"/>
          <p:nvPr/>
        </p:nvSpPr>
        <p:spPr>
          <a:xfrm>
            <a:off x="5534654" y="4255099"/>
            <a:ext cx="209572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Начальник отдела экономики</a:t>
            </a:r>
            <a:endParaRPr lang="x-none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1" name="Рисунок 110" descr="Маркер со сплошной заливкой">
            <a:extLst>
              <a:ext uri="{FF2B5EF4-FFF2-40B4-BE49-F238E27FC236}">
                <a16:creationId xmlns:a16="http://schemas.microsoft.com/office/drawing/2014/main" id="{92658D91-4F1A-1013-617D-AC88E6FD41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6458" y="4103017"/>
            <a:ext cx="552844" cy="305343"/>
          </a:xfrm>
          <a:prstGeom prst="rect">
            <a:avLst/>
          </a:prstGeom>
        </p:spPr>
      </p:pic>
      <p:pic>
        <p:nvPicPr>
          <p:cNvPr id="112" name="Рисунок 111" descr="Телефонная трубка со сплошной заливкой">
            <a:extLst>
              <a:ext uri="{FF2B5EF4-FFF2-40B4-BE49-F238E27FC236}">
                <a16:creationId xmlns:a16="http://schemas.microsoft.com/office/drawing/2014/main" id="{5944BED6-27AA-8456-5FE5-59D0D2C718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148307" y="3932519"/>
            <a:ext cx="180000" cy="180000"/>
          </a:xfrm>
          <a:prstGeom prst="rect">
            <a:avLst/>
          </a:prstGeom>
        </p:spPr>
      </p:pic>
      <p:pic>
        <p:nvPicPr>
          <p:cNvPr id="113" name="Рисунок 112" descr="Конверт со сплошной заливкой">
            <a:extLst>
              <a:ext uri="{FF2B5EF4-FFF2-40B4-BE49-F238E27FC236}">
                <a16:creationId xmlns:a16="http://schemas.microsoft.com/office/drawing/2014/main" id="{E947C747-D55E-C59C-CF17-86D66C0DC70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148307" y="4217111"/>
            <a:ext cx="180000" cy="180000"/>
          </a:xfrm>
          <a:prstGeom prst="rect">
            <a:avLst/>
          </a:prstGeom>
        </p:spPr>
      </p:pic>
      <p:sp>
        <p:nvSpPr>
          <p:cNvPr id="115" name="TextBox 114">
            <a:extLst>
              <a:ext uri="{FF2B5EF4-FFF2-40B4-BE49-F238E27FC236}">
                <a16:creationId xmlns:a16="http://schemas.microsoft.com/office/drawing/2014/main" id="{50529039-4229-11E7-959A-27667A61D1C6}"/>
              </a:ext>
            </a:extLst>
          </p:cNvPr>
          <p:cNvSpPr txBox="1"/>
          <p:nvPr/>
        </p:nvSpPr>
        <p:spPr>
          <a:xfrm>
            <a:off x="3493768" y="3953269"/>
            <a:ext cx="120924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83944321218</a:t>
            </a:r>
            <a:endParaRPr lang="x-non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279D6FDC-FDEE-BD4F-4A25-B7646B86629F}"/>
              </a:ext>
            </a:extLst>
          </p:cNvPr>
          <p:cNvSpPr txBox="1"/>
          <p:nvPr/>
        </p:nvSpPr>
        <p:spPr>
          <a:xfrm>
            <a:off x="3493768" y="4243849"/>
            <a:ext cx="120924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Chaa-hol/cog@mail.ru</a:t>
            </a:r>
            <a:endParaRPr lang="x-non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7" name="Рисунок 116" descr="Маркер со сплошной заливкой">
            <a:extLst>
              <a:ext uri="{FF2B5EF4-FFF2-40B4-BE49-F238E27FC236}">
                <a16:creationId xmlns:a16="http://schemas.microsoft.com/office/drawing/2014/main" id="{7AEB7BDC-832C-9A62-9941-04879F5EA9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72824" y="5612238"/>
            <a:ext cx="180000" cy="180000"/>
          </a:xfrm>
          <a:prstGeom prst="rect">
            <a:avLst/>
          </a:prstGeom>
        </p:spPr>
      </p:pic>
      <p:pic>
        <p:nvPicPr>
          <p:cNvPr id="118" name="Рисунок 117" descr="Телефонная трубка со сплошной заливкой">
            <a:extLst>
              <a:ext uri="{FF2B5EF4-FFF2-40B4-BE49-F238E27FC236}">
                <a16:creationId xmlns:a16="http://schemas.microsoft.com/office/drawing/2014/main" id="{8FD9D260-D463-34A4-718B-C085B76BE1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123923" y="4701333"/>
            <a:ext cx="180000" cy="180000"/>
          </a:xfrm>
          <a:prstGeom prst="rect">
            <a:avLst/>
          </a:prstGeom>
        </p:spPr>
      </p:pic>
      <p:pic>
        <p:nvPicPr>
          <p:cNvPr id="119" name="Рисунок 118" descr="Конверт со сплошной заливкой">
            <a:extLst>
              <a:ext uri="{FF2B5EF4-FFF2-40B4-BE49-F238E27FC236}">
                <a16:creationId xmlns:a16="http://schemas.microsoft.com/office/drawing/2014/main" id="{1F5CAFCB-AE4F-4EB2-1316-9620E09C53F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148307" y="5896830"/>
            <a:ext cx="180000" cy="180000"/>
          </a:xfrm>
          <a:prstGeom prst="rect">
            <a:avLst/>
          </a:prstGeom>
        </p:spPr>
      </p:pic>
      <p:sp>
        <p:nvSpPr>
          <p:cNvPr id="120" name="TextBox 119">
            <a:extLst>
              <a:ext uri="{FF2B5EF4-FFF2-40B4-BE49-F238E27FC236}">
                <a16:creationId xmlns:a16="http://schemas.microsoft.com/office/drawing/2014/main" id="{9D1CF503-7447-E298-2516-E4BD72457399}"/>
              </a:ext>
            </a:extLst>
          </p:cNvPr>
          <p:cNvSpPr txBox="1"/>
          <p:nvPr/>
        </p:nvSpPr>
        <p:spPr>
          <a:xfrm>
            <a:off x="1156814" y="5632988"/>
            <a:ext cx="181083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полный адрес</a:t>
            </a:r>
            <a:endParaRPr lang="x-non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B5340265-A72B-D72A-4088-C5E5C7971A51}"/>
              </a:ext>
            </a:extLst>
          </p:cNvPr>
          <p:cNvSpPr txBox="1"/>
          <p:nvPr/>
        </p:nvSpPr>
        <p:spPr>
          <a:xfrm>
            <a:off x="3493768" y="5923568"/>
            <a:ext cx="120924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почта</a:t>
            </a:r>
            <a:endParaRPr lang="x-non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3" name="Рисунок 122" descr="Конверт со сплошной заливкой">
            <a:extLst>
              <a:ext uri="{FF2B5EF4-FFF2-40B4-BE49-F238E27FC236}">
                <a16:creationId xmlns:a16="http://schemas.microsoft.com/office/drawing/2014/main" id="{CC37DAF8-D2ED-1E08-BC5E-D17357E7DA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11045" y="4228361"/>
            <a:ext cx="180000" cy="180000"/>
          </a:xfrm>
          <a:prstGeom prst="rect">
            <a:avLst/>
          </a:prstGeom>
        </p:spPr>
      </p:pic>
      <p:sp>
        <p:nvSpPr>
          <p:cNvPr id="125" name="TextBox 124">
            <a:extLst>
              <a:ext uri="{FF2B5EF4-FFF2-40B4-BE49-F238E27FC236}">
                <a16:creationId xmlns:a16="http://schemas.microsoft.com/office/drawing/2014/main" id="{08B959E2-D59B-C8AE-5076-93CE546FF814}"/>
              </a:ext>
            </a:extLst>
          </p:cNvPr>
          <p:cNvSpPr txBox="1"/>
          <p:nvPr/>
        </p:nvSpPr>
        <p:spPr>
          <a:xfrm>
            <a:off x="8156506" y="4255099"/>
            <a:ext cx="158537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Chaf-hol.cog@mail.ru</a:t>
            </a:r>
            <a:endParaRPr lang="x-none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4092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Местное самоуправление Балахнинского муниципального округа | Официальный  сайт Правительства Нижегородской области">
            <a:extLst>
              <a:ext uri="{FF2B5EF4-FFF2-40B4-BE49-F238E27FC236}">
                <a16:creationId xmlns:a16="http://schemas.microsoft.com/office/drawing/2014/main" id="{27ADD95D-5C91-58E1-5040-4A8B960DBC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rgbClr val="B1C1E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4" t="2667" r="4954" b="8247"/>
          <a:stretch/>
        </p:blipFill>
        <p:spPr bwMode="auto">
          <a:xfrm>
            <a:off x="7634135" y="1256553"/>
            <a:ext cx="2153464" cy="2896381"/>
          </a:xfrm>
          <a:custGeom>
            <a:avLst/>
            <a:gdLst>
              <a:gd name="connsiteX0" fmla="*/ 222517 w 2153464"/>
              <a:gd name="connsiteY0" fmla="*/ 0 h 2896381"/>
              <a:gd name="connsiteX1" fmla="*/ 1930947 w 2153464"/>
              <a:gd name="connsiteY1" fmla="*/ 0 h 2896381"/>
              <a:gd name="connsiteX2" fmla="*/ 2153464 w 2153464"/>
              <a:gd name="connsiteY2" fmla="*/ 222517 h 2896381"/>
              <a:gd name="connsiteX3" fmla="*/ 2153464 w 2153464"/>
              <a:gd name="connsiteY3" fmla="*/ 2673864 h 2896381"/>
              <a:gd name="connsiteX4" fmla="*/ 1930947 w 2153464"/>
              <a:gd name="connsiteY4" fmla="*/ 2896381 h 2896381"/>
              <a:gd name="connsiteX5" fmla="*/ 222517 w 2153464"/>
              <a:gd name="connsiteY5" fmla="*/ 2896381 h 2896381"/>
              <a:gd name="connsiteX6" fmla="*/ 0 w 2153464"/>
              <a:gd name="connsiteY6" fmla="*/ 2673864 h 2896381"/>
              <a:gd name="connsiteX7" fmla="*/ 0 w 2153464"/>
              <a:gd name="connsiteY7" fmla="*/ 222517 h 2896381"/>
              <a:gd name="connsiteX8" fmla="*/ 222517 w 2153464"/>
              <a:gd name="connsiteY8" fmla="*/ 0 h 289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3464" h="2896381">
                <a:moveTo>
                  <a:pt x="222517" y="0"/>
                </a:moveTo>
                <a:lnTo>
                  <a:pt x="1930947" y="0"/>
                </a:lnTo>
                <a:cubicBezTo>
                  <a:pt x="2053840" y="0"/>
                  <a:pt x="2153464" y="99624"/>
                  <a:pt x="2153464" y="222517"/>
                </a:cubicBezTo>
                <a:lnTo>
                  <a:pt x="2153464" y="2673864"/>
                </a:lnTo>
                <a:cubicBezTo>
                  <a:pt x="2153464" y="2796757"/>
                  <a:pt x="2053840" y="2896381"/>
                  <a:pt x="1930947" y="2896381"/>
                </a:cubicBezTo>
                <a:lnTo>
                  <a:pt x="222517" y="2896381"/>
                </a:lnTo>
                <a:cubicBezTo>
                  <a:pt x="99624" y="2896381"/>
                  <a:pt x="0" y="2796757"/>
                  <a:pt x="0" y="2673864"/>
                </a:cubicBezTo>
                <a:lnTo>
                  <a:pt x="0" y="222517"/>
                </a:lnTo>
                <a:cubicBezTo>
                  <a:pt x="0" y="99624"/>
                  <a:pt x="99624" y="0"/>
                  <a:pt x="222517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764D62F-467F-93C4-0D21-78D376D4E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B1C1E4">
                <a:tint val="45000"/>
                <a:satMod val="400000"/>
              </a:srgbClr>
            </a:duotone>
          </a:blip>
          <a:srcRect t="18455" b="18455"/>
          <a:stretch/>
        </p:blipFill>
        <p:spPr bwMode="auto">
          <a:xfrm>
            <a:off x="627015" y="1256553"/>
            <a:ext cx="6888719" cy="2896381"/>
          </a:xfrm>
          <a:custGeom>
            <a:avLst/>
            <a:gdLst>
              <a:gd name="connsiteX0" fmla="*/ 229480 w 6888719"/>
              <a:gd name="connsiteY0" fmla="*/ 0 h 2896381"/>
              <a:gd name="connsiteX1" fmla="*/ 6659239 w 6888719"/>
              <a:gd name="connsiteY1" fmla="*/ 0 h 2896381"/>
              <a:gd name="connsiteX2" fmla="*/ 6888719 w 6888719"/>
              <a:gd name="connsiteY2" fmla="*/ 229480 h 2896381"/>
              <a:gd name="connsiteX3" fmla="*/ 6888719 w 6888719"/>
              <a:gd name="connsiteY3" fmla="*/ 2666901 h 2896381"/>
              <a:gd name="connsiteX4" fmla="*/ 6659239 w 6888719"/>
              <a:gd name="connsiteY4" fmla="*/ 2896381 h 2896381"/>
              <a:gd name="connsiteX5" fmla="*/ 229480 w 6888719"/>
              <a:gd name="connsiteY5" fmla="*/ 2896381 h 2896381"/>
              <a:gd name="connsiteX6" fmla="*/ 0 w 6888719"/>
              <a:gd name="connsiteY6" fmla="*/ 2666901 h 2896381"/>
              <a:gd name="connsiteX7" fmla="*/ 0 w 6888719"/>
              <a:gd name="connsiteY7" fmla="*/ 229480 h 2896381"/>
              <a:gd name="connsiteX8" fmla="*/ 229480 w 6888719"/>
              <a:gd name="connsiteY8" fmla="*/ 0 h 289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8719" h="2896381">
                <a:moveTo>
                  <a:pt x="229480" y="0"/>
                </a:moveTo>
                <a:lnTo>
                  <a:pt x="6659239" y="0"/>
                </a:lnTo>
                <a:cubicBezTo>
                  <a:pt x="6785977" y="0"/>
                  <a:pt x="6888719" y="102742"/>
                  <a:pt x="6888719" y="229480"/>
                </a:cubicBezTo>
                <a:lnTo>
                  <a:pt x="6888719" y="2666901"/>
                </a:lnTo>
                <a:cubicBezTo>
                  <a:pt x="6888719" y="2793639"/>
                  <a:pt x="6785977" y="2896381"/>
                  <a:pt x="6659239" y="2896381"/>
                </a:cubicBezTo>
                <a:lnTo>
                  <a:pt x="229480" y="2896381"/>
                </a:lnTo>
                <a:cubicBezTo>
                  <a:pt x="102742" y="2896381"/>
                  <a:pt x="0" y="2793639"/>
                  <a:pt x="0" y="2666901"/>
                </a:cubicBezTo>
                <a:lnTo>
                  <a:pt x="0" y="229480"/>
                </a:lnTo>
                <a:cubicBezTo>
                  <a:pt x="0" y="102742"/>
                  <a:pt x="102742" y="0"/>
                  <a:pt x="2294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4880597"/>
            <a:ext cx="731788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ПРИЛОЖЕНИЯ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38C76F-F287-7799-FDF4-0079BD20713C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(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НАИМЕНОВАНИЕ ВАШЕГО МУНИЦИПАЛИТЕТА)</a:t>
            </a:r>
          </a:p>
        </p:txBody>
      </p:sp>
    </p:spTree>
    <p:extLst>
      <p:ext uri="{BB962C8B-B14F-4D97-AF65-F5344CB8AC3E}">
        <p14:creationId xmlns:p14="http://schemas.microsoft.com/office/powerpoint/2010/main" val="6935599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5B6D61C-1069-12A2-C2E4-5E3C479D3EC1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ЦЕЛЬ И ЗАДАЧИ ПРОЕКТА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10506CCE-1C66-7E04-F0FF-D2B0E883E661}"/>
              </a:ext>
            </a:extLst>
          </p:cNvPr>
          <p:cNvSpPr/>
          <p:nvPr/>
        </p:nvSpPr>
        <p:spPr>
          <a:xfrm>
            <a:off x="627017" y="163628"/>
            <a:ext cx="1437174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 и задачи проекта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Номер слайда 50">
            <a:extLst>
              <a:ext uri="{FF2B5EF4-FFF2-40B4-BE49-F238E27FC236}">
                <a16:creationId xmlns:a16="http://schemas.microsoft.com/office/drawing/2014/main" id="{BB4ECC46-599F-A9D4-6575-D06C2819C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21632067-8B6B-CECC-DDDA-2F9ED39322B9}"/>
              </a:ext>
            </a:extLst>
          </p:cNvPr>
          <p:cNvSpPr/>
          <p:nvPr/>
        </p:nvSpPr>
        <p:spPr>
          <a:xfrm>
            <a:off x="627015" y="1401547"/>
            <a:ext cx="3991893" cy="4906275"/>
          </a:xfrm>
          <a:prstGeom prst="roundRect">
            <a:avLst>
              <a:gd name="adj" fmla="val 6838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C0916C06-66A9-22F7-6A52-CB938901B687}"/>
              </a:ext>
            </a:extLst>
          </p:cNvPr>
          <p:cNvSpPr/>
          <p:nvPr/>
        </p:nvSpPr>
        <p:spPr>
          <a:xfrm>
            <a:off x="4756797" y="1401546"/>
            <a:ext cx="5012878" cy="4906276"/>
          </a:xfrm>
          <a:prstGeom prst="roundRect">
            <a:avLst>
              <a:gd name="adj" fmla="val 521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7ED24C-D8D0-A80E-A0FE-282737A06C44}"/>
              </a:ext>
            </a:extLst>
          </p:cNvPr>
          <p:cNvSpPr txBox="1"/>
          <p:nvPr/>
        </p:nvSpPr>
        <p:spPr>
          <a:xfrm>
            <a:off x="4724506" y="1638617"/>
            <a:ext cx="504516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ЗАДАЧИ ПРОЕКТА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BBCD70BD-8132-712C-2A2C-585AA87BA803}"/>
              </a:ext>
            </a:extLst>
          </p:cNvPr>
          <p:cNvSpPr/>
          <p:nvPr/>
        </p:nvSpPr>
        <p:spPr>
          <a:xfrm>
            <a:off x="5001228" y="2024971"/>
            <a:ext cx="4546800" cy="720000"/>
          </a:xfrm>
          <a:prstGeom prst="roundRect">
            <a:avLst>
              <a:gd name="adj" fmla="val 3748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582BA7-BEE5-EFBC-2C91-8442D7AB5CBB}"/>
              </a:ext>
            </a:extLst>
          </p:cNvPr>
          <p:cNvSpPr txBox="1"/>
          <p:nvPr/>
        </p:nvSpPr>
        <p:spPr>
          <a:xfrm>
            <a:off x="5181134" y="2218041"/>
            <a:ext cx="341733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Вовлечь в процесс разработки инвестиционных профилей заинтересованные стороны </a:t>
            </a: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C569962C-8F01-E53C-68E0-CC419E1F2AAA}"/>
              </a:ext>
            </a:extLst>
          </p:cNvPr>
          <p:cNvSpPr/>
          <p:nvPr/>
        </p:nvSpPr>
        <p:spPr>
          <a:xfrm>
            <a:off x="5001228" y="2853852"/>
            <a:ext cx="4546800" cy="720000"/>
          </a:xfrm>
          <a:prstGeom prst="roundRect">
            <a:avLst>
              <a:gd name="adj" fmla="val 3748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0436F2B5-5C1C-38E0-CD50-B5491A0A5807}"/>
              </a:ext>
            </a:extLst>
          </p:cNvPr>
          <p:cNvSpPr/>
          <p:nvPr/>
        </p:nvSpPr>
        <p:spPr>
          <a:xfrm>
            <a:off x="5001228" y="3682733"/>
            <a:ext cx="4546800" cy="720000"/>
          </a:xfrm>
          <a:prstGeom prst="roundRect">
            <a:avLst>
              <a:gd name="adj" fmla="val 3748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64934316-2A36-36A3-C153-DF90A6CD458C}"/>
              </a:ext>
            </a:extLst>
          </p:cNvPr>
          <p:cNvSpPr/>
          <p:nvPr/>
        </p:nvSpPr>
        <p:spPr>
          <a:xfrm>
            <a:off x="5001228" y="4511614"/>
            <a:ext cx="4546800" cy="720000"/>
          </a:xfrm>
          <a:prstGeom prst="roundRect">
            <a:avLst>
              <a:gd name="adj" fmla="val 3748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id="{36946367-F70F-B894-7BA4-8994042D3A97}"/>
              </a:ext>
            </a:extLst>
          </p:cNvPr>
          <p:cNvSpPr/>
          <p:nvPr/>
        </p:nvSpPr>
        <p:spPr>
          <a:xfrm>
            <a:off x="5001228" y="5340497"/>
            <a:ext cx="4546800" cy="720000"/>
          </a:xfrm>
          <a:prstGeom prst="roundRect">
            <a:avLst>
              <a:gd name="adj" fmla="val 3748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0018CBB-2DAF-DDDB-9525-11C7AC1A1E61}"/>
              </a:ext>
            </a:extLst>
          </p:cNvPr>
          <p:cNvSpPr txBox="1"/>
          <p:nvPr/>
        </p:nvSpPr>
        <p:spPr>
          <a:xfrm>
            <a:off x="5181135" y="3038632"/>
            <a:ext cx="3417338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Определить наиболее перспективные инвестиционные проекты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01197C2-8543-04F7-253F-5AC791FBE756}"/>
              </a:ext>
            </a:extLst>
          </p:cNvPr>
          <p:cNvSpPr txBox="1"/>
          <p:nvPr/>
        </p:nvSpPr>
        <p:spPr>
          <a:xfrm>
            <a:off x="5181135" y="3873621"/>
            <a:ext cx="3417338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Выбрать приоритетные направления инвестиционного развития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52A630D-AD58-B3A1-C06F-A08C9FFDDC5F}"/>
              </a:ext>
            </a:extLst>
          </p:cNvPr>
          <p:cNvSpPr txBox="1"/>
          <p:nvPr/>
        </p:nvSpPr>
        <p:spPr>
          <a:xfrm>
            <a:off x="5181134" y="4702504"/>
            <a:ext cx="372696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Выработать рекомендации по улучшению </a:t>
            </a:r>
          </a:p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инвестиционной привлекательности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ACE31FB-E998-F3D6-E41E-D537FD8CE811}"/>
              </a:ext>
            </a:extLst>
          </p:cNvPr>
          <p:cNvSpPr txBox="1"/>
          <p:nvPr/>
        </p:nvSpPr>
        <p:spPr>
          <a:xfrm>
            <a:off x="5181135" y="5531053"/>
            <a:ext cx="279890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Определить потенциальных стейкхолдеров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ED8EA3B-BFDB-2A7C-65CE-2D1686F7B4BB}"/>
              </a:ext>
            </a:extLst>
          </p:cNvPr>
          <p:cNvSpPr txBox="1"/>
          <p:nvPr/>
        </p:nvSpPr>
        <p:spPr>
          <a:xfrm>
            <a:off x="874406" y="1804063"/>
            <a:ext cx="244699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</a:t>
            </a:r>
            <a:endParaRPr lang="x-none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AB71AED-6EBA-39ED-7131-75B3405E2009}"/>
              </a:ext>
            </a:extLst>
          </p:cNvPr>
          <p:cNvSpPr txBox="1"/>
          <p:nvPr/>
        </p:nvSpPr>
        <p:spPr>
          <a:xfrm>
            <a:off x="874404" y="2306182"/>
            <a:ext cx="2698355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УЛУЧШЕНИЕ ИНВЕСТИЦИОННОГО КЛИМАТА В БАЛАХНИНСКОМ МУНИЦИПАЛЬНОМ ОКРУГЕ                            ДЛЯ УВЕЛИЧЕНИЯ ПОТОКА ЧАСТНЫХ ИНВЕСТИЦИИ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Рисунок 43" descr="В яблочко со сплошной заливкой">
            <a:extLst>
              <a:ext uri="{FF2B5EF4-FFF2-40B4-BE49-F238E27FC236}">
                <a16:creationId xmlns:a16="http://schemas.microsoft.com/office/drawing/2014/main" id="{C5223B8D-A658-AC61-BC22-81182E92FA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42231" y="1638617"/>
            <a:ext cx="360000" cy="360000"/>
          </a:xfrm>
          <a:prstGeom prst="rect">
            <a:avLst/>
          </a:prstGeom>
        </p:spPr>
      </p:pic>
      <p:pic>
        <p:nvPicPr>
          <p:cNvPr id="47" name="Рисунок 46" descr="Линейчатая диаграмма со сплошной заливкой">
            <a:extLst>
              <a:ext uri="{FF2B5EF4-FFF2-40B4-BE49-F238E27FC236}">
                <a16:creationId xmlns:a16="http://schemas.microsoft.com/office/drawing/2014/main" id="{F7695287-FEBE-E10C-0F82-16ED8046ED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57161" y="3027909"/>
            <a:ext cx="360000" cy="360000"/>
          </a:xfrm>
          <a:prstGeom prst="rect">
            <a:avLst/>
          </a:prstGeom>
        </p:spPr>
      </p:pic>
      <p:pic>
        <p:nvPicPr>
          <p:cNvPr id="48" name="Рисунок 47" descr="Переместить со сплошной заливкой">
            <a:extLst>
              <a:ext uri="{FF2B5EF4-FFF2-40B4-BE49-F238E27FC236}">
                <a16:creationId xmlns:a16="http://schemas.microsoft.com/office/drawing/2014/main" id="{1D163E46-56AE-0787-9A7F-860B5ACA0E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57161" y="3864973"/>
            <a:ext cx="360000" cy="360000"/>
          </a:xfrm>
          <a:prstGeom prst="rect">
            <a:avLst/>
          </a:prstGeom>
        </p:spPr>
      </p:pic>
      <p:pic>
        <p:nvPicPr>
          <p:cNvPr id="49" name="Рисунок 48" descr="Целевая аудитория со сплошной заливкой">
            <a:extLst>
              <a:ext uri="{FF2B5EF4-FFF2-40B4-BE49-F238E27FC236}">
                <a16:creationId xmlns:a16="http://schemas.microsoft.com/office/drawing/2014/main" id="{A0F746DC-C1D4-E563-0179-7F09629BF2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057161" y="5520330"/>
            <a:ext cx="360000" cy="360000"/>
          </a:xfrm>
          <a:prstGeom prst="rect">
            <a:avLst/>
          </a:prstGeom>
        </p:spPr>
      </p:pic>
      <p:pic>
        <p:nvPicPr>
          <p:cNvPr id="51" name="Рисунок 50" descr="Мишень со сплошной заливкой">
            <a:extLst>
              <a:ext uri="{FF2B5EF4-FFF2-40B4-BE49-F238E27FC236}">
                <a16:creationId xmlns:a16="http://schemas.microsoft.com/office/drawing/2014/main" id="{D6AC9857-010C-5B7B-3518-1049205D9DB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057161" y="2205313"/>
            <a:ext cx="360000" cy="360000"/>
          </a:xfrm>
          <a:prstGeom prst="rect">
            <a:avLst/>
          </a:prstGeom>
        </p:spPr>
      </p:pic>
      <p:pic>
        <p:nvPicPr>
          <p:cNvPr id="53" name="Рисунок 52" descr="Документ со сплошной заливкой">
            <a:extLst>
              <a:ext uri="{FF2B5EF4-FFF2-40B4-BE49-F238E27FC236}">
                <a16:creationId xmlns:a16="http://schemas.microsoft.com/office/drawing/2014/main" id="{4EA49418-3DF4-08F4-73BF-1C3DE1F508D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057161" y="4695497"/>
            <a:ext cx="360000" cy="360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BB8FF98-2C77-A1B9-E7C3-E0AC36C735BC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(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НАИМЕНОВАНИЕ ВАШЕГО МУНИЦИПАЛИТЕТА)</a:t>
            </a:r>
          </a:p>
        </p:txBody>
      </p:sp>
    </p:spTree>
    <p:extLst>
      <p:ext uri="{BB962C8B-B14F-4D97-AF65-F5344CB8AC3E}">
        <p14:creationId xmlns:p14="http://schemas.microsoft.com/office/powerpoint/2010/main" val="13803232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9244ACF3-07CE-8C48-5C7B-F36EF4713F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B1C1E4">
                <a:tint val="45000"/>
                <a:satMod val="400000"/>
              </a:srgbClr>
            </a:duotone>
          </a:blip>
          <a:srcRect l="39399" r="11617"/>
          <a:stretch/>
        </p:blipFill>
        <p:spPr>
          <a:xfrm>
            <a:off x="627017" y="2289848"/>
            <a:ext cx="2951999" cy="4019039"/>
          </a:xfrm>
          <a:custGeom>
            <a:avLst/>
            <a:gdLst>
              <a:gd name="connsiteX0" fmla="*/ 254551 w 2951999"/>
              <a:gd name="connsiteY0" fmla="*/ 0 h 4019039"/>
              <a:gd name="connsiteX1" fmla="*/ 2697448 w 2951999"/>
              <a:gd name="connsiteY1" fmla="*/ 0 h 4019039"/>
              <a:gd name="connsiteX2" fmla="*/ 2951999 w 2951999"/>
              <a:gd name="connsiteY2" fmla="*/ 254551 h 4019039"/>
              <a:gd name="connsiteX3" fmla="*/ 2951999 w 2951999"/>
              <a:gd name="connsiteY3" fmla="*/ 3764488 h 4019039"/>
              <a:gd name="connsiteX4" fmla="*/ 2697448 w 2951999"/>
              <a:gd name="connsiteY4" fmla="*/ 4019039 h 4019039"/>
              <a:gd name="connsiteX5" fmla="*/ 254551 w 2951999"/>
              <a:gd name="connsiteY5" fmla="*/ 4019039 h 4019039"/>
              <a:gd name="connsiteX6" fmla="*/ 0 w 2951999"/>
              <a:gd name="connsiteY6" fmla="*/ 3764488 h 4019039"/>
              <a:gd name="connsiteX7" fmla="*/ 0 w 2951999"/>
              <a:gd name="connsiteY7" fmla="*/ 254551 h 4019039"/>
              <a:gd name="connsiteX8" fmla="*/ 254551 w 2951999"/>
              <a:gd name="connsiteY8" fmla="*/ 0 h 401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1999" h="4019039">
                <a:moveTo>
                  <a:pt x="254551" y="0"/>
                </a:moveTo>
                <a:lnTo>
                  <a:pt x="2697448" y="0"/>
                </a:lnTo>
                <a:cubicBezTo>
                  <a:pt x="2838033" y="0"/>
                  <a:pt x="2951999" y="113966"/>
                  <a:pt x="2951999" y="254551"/>
                </a:cubicBezTo>
                <a:lnTo>
                  <a:pt x="2951999" y="3764488"/>
                </a:lnTo>
                <a:cubicBezTo>
                  <a:pt x="2951999" y="3905073"/>
                  <a:pt x="2838033" y="4019039"/>
                  <a:pt x="2697448" y="4019039"/>
                </a:cubicBezTo>
                <a:lnTo>
                  <a:pt x="254551" y="4019039"/>
                </a:lnTo>
                <a:cubicBezTo>
                  <a:pt x="113966" y="4019039"/>
                  <a:pt x="0" y="3905073"/>
                  <a:pt x="0" y="3764488"/>
                </a:cubicBezTo>
                <a:lnTo>
                  <a:pt x="0" y="254551"/>
                </a:lnTo>
                <a:cubicBezTo>
                  <a:pt x="0" y="113966"/>
                  <a:pt x="113966" y="0"/>
                  <a:pt x="254551" y="0"/>
                </a:cubicBezTo>
                <a:close/>
              </a:path>
            </a:pathLst>
          </a:cu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CC864A68-2B3B-171C-EA5F-BD61003599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B1C1E4">
                <a:tint val="45000"/>
                <a:satMod val="400000"/>
              </a:srgbClr>
            </a:duotone>
          </a:blip>
          <a:srcRect l="31746" r="19244"/>
          <a:stretch/>
        </p:blipFill>
        <p:spPr>
          <a:xfrm>
            <a:off x="3723246" y="2287721"/>
            <a:ext cx="2951999" cy="4020102"/>
          </a:xfrm>
          <a:custGeom>
            <a:avLst/>
            <a:gdLst>
              <a:gd name="connsiteX0" fmla="*/ 302668 w 2951999"/>
              <a:gd name="connsiteY0" fmla="*/ 0 h 4020102"/>
              <a:gd name="connsiteX1" fmla="*/ 2649331 w 2951999"/>
              <a:gd name="connsiteY1" fmla="*/ 0 h 4020102"/>
              <a:gd name="connsiteX2" fmla="*/ 2951999 w 2951999"/>
              <a:gd name="connsiteY2" fmla="*/ 302668 h 4020102"/>
              <a:gd name="connsiteX3" fmla="*/ 2951999 w 2951999"/>
              <a:gd name="connsiteY3" fmla="*/ 3717434 h 4020102"/>
              <a:gd name="connsiteX4" fmla="*/ 2649331 w 2951999"/>
              <a:gd name="connsiteY4" fmla="*/ 4020102 h 4020102"/>
              <a:gd name="connsiteX5" fmla="*/ 302668 w 2951999"/>
              <a:gd name="connsiteY5" fmla="*/ 4020102 h 4020102"/>
              <a:gd name="connsiteX6" fmla="*/ 0 w 2951999"/>
              <a:gd name="connsiteY6" fmla="*/ 3717434 h 4020102"/>
              <a:gd name="connsiteX7" fmla="*/ 0 w 2951999"/>
              <a:gd name="connsiteY7" fmla="*/ 302668 h 4020102"/>
              <a:gd name="connsiteX8" fmla="*/ 302668 w 2951999"/>
              <a:gd name="connsiteY8" fmla="*/ 0 h 4020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1999" h="4020102">
                <a:moveTo>
                  <a:pt x="302668" y="0"/>
                </a:moveTo>
                <a:lnTo>
                  <a:pt x="2649331" y="0"/>
                </a:lnTo>
                <a:cubicBezTo>
                  <a:pt x="2816490" y="0"/>
                  <a:pt x="2951999" y="135509"/>
                  <a:pt x="2951999" y="302668"/>
                </a:cubicBezTo>
                <a:lnTo>
                  <a:pt x="2951999" y="3717434"/>
                </a:lnTo>
                <a:cubicBezTo>
                  <a:pt x="2951999" y="3884593"/>
                  <a:pt x="2816490" y="4020102"/>
                  <a:pt x="2649331" y="4020102"/>
                </a:cubicBezTo>
                <a:lnTo>
                  <a:pt x="302668" y="4020102"/>
                </a:lnTo>
                <a:cubicBezTo>
                  <a:pt x="135509" y="4020102"/>
                  <a:pt x="0" y="3884593"/>
                  <a:pt x="0" y="3717434"/>
                </a:cubicBezTo>
                <a:lnTo>
                  <a:pt x="0" y="302668"/>
                </a:lnTo>
                <a:cubicBezTo>
                  <a:pt x="0" y="135509"/>
                  <a:pt x="135509" y="0"/>
                  <a:pt x="302668" y="0"/>
                </a:cubicBezTo>
                <a:close/>
              </a:path>
            </a:pathLst>
          </a:cu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362DE3EF-92F1-3DE0-AB7F-29BDCCA9BCD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rgbClr val="B1C1E4">
                <a:tint val="45000"/>
                <a:satMod val="400000"/>
              </a:srgbClr>
            </a:duotone>
          </a:blip>
          <a:srcRect l="37218" t="290" r="21477" b="-290"/>
          <a:stretch/>
        </p:blipFill>
        <p:spPr>
          <a:xfrm>
            <a:off x="6819476" y="2287721"/>
            <a:ext cx="2951999" cy="4020102"/>
          </a:xfrm>
          <a:custGeom>
            <a:avLst/>
            <a:gdLst>
              <a:gd name="connsiteX0" fmla="*/ 302668 w 2951999"/>
              <a:gd name="connsiteY0" fmla="*/ 0 h 4020102"/>
              <a:gd name="connsiteX1" fmla="*/ 2649331 w 2951999"/>
              <a:gd name="connsiteY1" fmla="*/ 0 h 4020102"/>
              <a:gd name="connsiteX2" fmla="*/ 2951999 w 2951999"/>
              <a:gd name="connsiteY2" fmla="*/ 302668 h 4020102"/>
              <a:gd name="connsiteX3" fmla="*/ 2951999 w 2951999"/>
              <a:gd name="connsiteY3" fmla="*/ 3717434 h 4020102"/>
              <a:gd name="connsiteX4" fmla="*/ 2649331 w 2951999"/>
              <a:gd name="connsiteY4" fmla="*/ 4020102 h 4020102"/>
              <a:gd name="connsiteX5" fmla="*/ 302668 w 2951999"/>
              <a:gd name="connsiteY5" fmla="*/ 4020102 h 4020102"/>
              <a:gd name="connsiteX6" fmla="*/ 0 w 2951999"/>
              <a:gd name="connsiteY6" fmla="*/ 3717434 h 4020102"/>
              <a:gd name="connsiteX7" fmla="*/ 0 w 2951999"/>
              <a:gd name="connsiteY7" fmla="*/ 302668 h 4020102"/>
              <a:gd name="connsiteX8" fmla="*/ 302668 w 2951999"/>
              <a:gd name="connsiteY8" fmla="*/ 0 h 4020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1999" h="4020102">
                <a:moveTo>
                  <a:pt x="302668" y="0"/>
                </a:moveTo>
                <a:lnTo>
                  <a:pt x="2649331" y="0"/>
                </a:lnTo>
                <a:cubicBezTo>
                  <a:pt x="2816490" y="0"/>
                  <a:pt x="2951999" y="135509"/>
                  <a:pt x="2951999" y="302668"/>
                </a:cubicBezTo>
                <a:lnTo>
                  <a:pt x="2951999" y="3717434"/>
                </a:lnTo>
                <a:cubicBezTo>
                  <a:pt x="2951999" y="3884593"/>
                  <a:pt x="2816490" y="4020102"/>
                  <a:pt x="2649331" y="4020102"/>
                </a:cubicBezTo>
                <a:lnTo>
                  <a:pt x="302668" y="4020102"/>
                </a:lnTo>
                <a:cubicBezTo>
                  <a:pt x="135509" y="4020102"/>
                  <a:pt x="0" y="3884593"/>
                  <a:pt x="0" y="3717434"/>
                </a:cubicBezTo>
                <a:lnTo>
                  <a:pt x="0" y="302668"/>
                </a:lnTo>
                <a:cubicBezTo>
                  <a:pt x="0" y="135509"/>
                  <a:pt x="135509" y="0"/>
                  <a:pt x="302668" y="0"/>
                </a:cubicBezTo>
                <a:close/>
              </a:path>
            </a:pathLst>
          </a:custGeom>
        </p:spPr>
      </p:pic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CE83EA66-D856-C29A-F49E-DD00E62185C1}"/>
              </a:ext>
            </a:extLst>
          </p:cNvPr>
          <p:cNvSpPr/>
          <p:nvPr/>
        </p:nvSpPr>
        <p:spPr>
          <a:xfrm>
            <a:off x="627016" y="1401546"/>
            <a:ext cx="2951999" cy="775597"/>
          </a:xfrm>
          <a:prstGeom prst="roundRect">
            <a:avLst>
              <a:gd name="adj" fmla="val 324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СБОР ИНФОРМАЦИИ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B6D61C-1069-12A2-C2E4-5E3C479D3EC1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МЕТОДОЛОГИЯ РАЗРАБОТКИ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x-none" sz="24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ИНВЕСТИЦИОННОГО ПРОФИЛЯ</a:t>
            </a: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10506CCE-1C66-7E04-F0FF-D2B0E883E661}"/>
              </a:ext>
            </a:extLst>
          </p:cNvPr>
          <p:cNvSpPr/>
          <p:nvPr/>
        </p:nvSpPr>
        <p:spPr>
          <a:xfrm>
            <a:off x="627016" y="163628"/>
            <a:ext cx="158679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методология разработки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Номер слайда 50">
            <a:extLst>
              <a:ext uri="{FF2B5EF4-FFF2-40B4-BE49-F238E27FC236}">
                <a16:creationId xmlns:a16="http://schemas.microsoft.com/office/drawing/2014/main" id="{BB4ECC46-599F-A9D4-6575-D06C2819C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id="{4300D639-C904-69D7-B559-6526BBD8BF22}"/>
              </a:ext>
            </a:extLst>
          </p:cNvPr>
          <p:cNvSpPr/>
          <p:nvPr/>
        </p:nvSpPr>
        <p:spPr>
          <a:xfrm>
            <a:off x="6819476" y="1400483"/>
            <a:ext cx="2951999" cy="775597"/>
          </a:xfrm>
          <a:prstGeom prst="roundRect">
            <a:avLst>
              <a:gd name="adj" fmla="val 3302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ПРЕДЛОЖЕНИЯ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 ДАЛЬНЕЙШЕМУ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РАЗВИТИЮ ОКРУГА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Скругленный прямоугольник 25">
            <a:extLst>
              <a:ext uri="{FF2B5EF4-FFF2-40B4-BE49-F238E27FC236}">
                <a16:creationId xmlns:a16="http://schemas.microsoft.com/office/drawing/2014/main" id="{401298B0-D3C5-1AF2-E821-0BAA8B7488A9}"/>
              </a:ext>
            </a:extLst>
          </p:cNvPr>
          <p:cNvSpPr/>
          <p:nvPr/>
        </p:nvSpPr>
        <p:spPr>
          <a:xfrm>
            <a:off x="3723246" y="1400482"/>
            <a:ext cx="2951999" cy="775598"/>
          </a:xfrm>
          <a:prstGeom prst="roundRect">
            <a:avLst>
              <a:gd name="adj" fmla="val 3302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АНАЛИЗ СОБРАННОЙ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ИНФОРМАЦИИ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D3C76B-E706-19D5-D5D1-9944E4525C73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(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НАИМЕНОВАНИЕ ВАШЕГО МУНИЦИПАЛИТЕТА)</a:t>
            </a:r>
          </a:p>
        </p:txBody>
      </p:sp>
    </p:spTree>
    <p:extLst>
      <p:ext uri="{BB962C8B-B14F-4D97-AF65-F5344CB8AC3E}">
        <p14:creationId xmlns:p14="http://schemas.microsoft.com/office/powerpoint/2010/main" val="34325967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9244ACF3-07CE-8C48-5C7B-F36EF4713F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B1C1E4">
                <a:tint val="45000"/>
                <a:satMod val="400000"/>
              </a:srgbClr>
            </a:duotone>
          </a:blip>
          <a:srcRect l="39399" r="11617"/>
          <a:stretch/>
        </p:blipFill>
        <p:spPr>
          <a:xfrm>
            <a:off x="627017" y="2289848"/>
            <a:ext cx="2951999" cy="4019039"/>
          </a:xfrm>
          <a:custGeom>
            <a:avLst/>
            <a:gdLst>
              <a:gd name="connsiteX0" fmla="*/ 254551 w 2951999"/>
              <a:gd name="connsiteY0" fmla="*/ 0 h 4019039"/>
              <a:gd name="connsiteX1" fmla="*/ 2697448 w 2951999"/>
              <a:gd name="connsiteY1" fmla="*/ 0 h 4019039"/>
              <a:gd name="connsiteX2" fmla="*/ 2951999 w 2951999"/>
              <a:gd name="connsiteY2" fmla="*/ 254551 h 4019039"/>
              <a:gd name="connsiteX3" fmla="*/ 2951999 w 2951999"/>
              <a:gd name="connsiteY3" fmla="*/ 3764488 h 4019039"/>
              <a:gd name="connsiteX4" fmla="*/ 2697448 w 2951999"/>
              <a:gd name="connsiteY4" fmla="*/ 4019039 h 4019039"/>
              <a:gd name="connsiteX5" fmla="*/ 254551 w 2951999"/>
              <a:gd name="connsiteY5" fmla="*/ 4019039 h 4019039"/>
              <a:gd name="connsiteX6" fmla="*/ 0 w 2951999"/>
              <a:gd name="connsiteY6" fmla="*/ 3764488 h 4019039"/>
              <a:gd name="connsiteX7" fmla="*/ 0 w 2951999"/>
              <a:gd name="connsiteY7" fmla="*/ 254551 h 4019039"/>
              <a:gd name="connsiteX8" fmla="*/ 254551 w 2951999"/>
              <a:gd name="connsiteY8" fmla="*/ 0 h 401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1999" h="4019039">
                <a:moveTo>
                  <a:pt x="254551" y="0"/>
                </a:moveTo>
                <a:lnTo>
                  <a:pt x="2697448" y="0"/>
                </a:lnTo>
                <a:cubicBezTo>
                  <a:pt x="2838033" y="0"/>
                  <a:pt x="2951999" y="113966"/>
                  <a:pt x="2951999" y="254551"/>
                </a:cubicBezTo>
                <a:lnTo>
                  <a:pt x="2951999" y="3764488"/>
                </a:lnTo>
                <a:cubicBezTo>
                  <a:pt x="2951999" y="3905073"/>
                  <a:pt x="2838033" y="4019039"/>
                  <a:pt x="2697448" y="4019039"/>
                </a:cubicBezTo>
                <a:lnTo>
                  <a:pt x="254551" y="4019039"/>
                </a:lnTo>
                <a:cubicBezTo>
                  <a:pt x="113966" y="4019039"/>
                  <a:pt x="0" y="3905073"/>
                  <a:pt x="0" y="3764488"/>
                </a:cubicBezTo>
                <a:lnTo>
                  <a:pt x="0" y="254551"/>
                </a:lnTo>
                <a:cubicBezTo>
                  <a:pt x="0" y="113966"/>
                  <a:pt x="113966" y="0"/>
                  <a:pt x="254551" y="0"/>
                </a:cubicBezTo>
                <a:close/>
              </a:path>
            </a:pathLst>
          </a:custGeom>
        </p:spPr>
      </p:pic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CE83EA66-D856-C29A-F49E-DD00E62185C1}"/>
              </a:ext>
            </a:extLst>
          </p:cNvPr>
          <p:cNvSpPr/>
          <p:nvPr/>
        </p:nvSpPr>
        <p:spPr>
          <a:xfrm>
            <a:off x="627016" y="1401546"/>
            <a:ext cx="2951999" cy="775597"/>
          </a:xfrm>
          <a:prstGeom prst="roundRect">
            <a:avLst>
              <a:gd name="adj" fmla="val 324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СБОР ИНФОРМАЦИИ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B6D61C-1069-12A2-C2E4-5E3C479D3EC1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МЕТОДОЛОГИЯ РАЗРАБОТКИ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x-none" sz="24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ИНВЕСТИЦИОННОГО ПРОФИЛЯ</a:t>
            </a: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10506CCE-1C66-7E04-F0FF-D2B0E883E661}"/>
              </a:ext>
            </a:extLst>
          </p:cNvPr>
          <p:cNvSpPr/>
          <p:nvPr/>
        </p:nvSpPr>
        <p:spPr>
          <a:xfrm>
            <a:off x="627016" y="163628"/>
            <a:ext cx="158679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методология разработки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Номер слайда 50">
            <a:extLst>
              <a:ext uri="{FF2B5EF4-FFF2-40B4-BE49-F238E27FC236}">
                <a16:creationId xmlns:a16="http://schemas.microsoft.com/office/drawing/2014/main" id="{BB4ECC46-599F-A9D4-6575-D06C2819C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D2042479-2C8E-0E42-A066-D7A0471A5BD0}"/>
              </a:ext>
            </a:extLst>
          </p:cNvPr>
          <p:cNvSpPr/>
          <p:nvPr/>
        </p:nvSpPr>
        <p:spPr>
          <a:xfrm>
            <a:off x="3715186" y="1401546"/>
            <a:ext cx="2968120" cy="775597"/>
          </a:xfrm>
          <a:prstGeom prst="roundRect">
            <a:avLst>
              <a:gd name="adj" fmla="val 3310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ИЗ ОТКРЫТЫХ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ИСТОЧНИКОВ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Скругленный прямоугольник 18">
            <a:extLst>
              <a:ext uri="{FF2B5EF4-FFF2-40B4-BE49-F238E27FC236}">
                <a16:creationId xmlns:a16="http://schemas.microsoft.com/office/drawing/2014/main" id="{07862FD5-C117-B7DA-E9E8-55D65E534E5C}"/>
              </a:ext>
            </a:extLst>
          </p:cNvPr>
          <p:cNvSpPr/>
          <p:nvPr/>
        </p:nvSpPr>
        <p:spPr>
          <a:xfrm>
            <a:off x="3716905" y="5581968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Российское агентство международной информации «РИА Новости»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4DFCE1BB-8438-74A5-D76E-7A8CBE0A28FD}"/>
              </a:ext>
            </a:extLst>
          </p:cNvPr>
          <p:cNvSpPr/>
          <p:nvPr/>
        </p:nvSpPr>
        <p:spPr>
          <a:xfrm>
            <a:off x="3716905" y="2294500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Данные официальной статистики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ru-RU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Нижегородстат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</a:t>
            </a:r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id="{18DE46D1-F8EA-37D3-7B6F-1DE5D9B0D646}"/>
              </a:ext>
            </a:extLst>
          </p:cNvPr>
          <p:cNvSpPr/>
          <p:nvPr/>
        </p:nvSpPr>
        <p:spPr>
          <a:xfrm>
            <a:off x="3716905" y="3116367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Исследования, статьи,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рейтинги и прочие работы на тему инвестиционной и</a:t>
            </a:r>
            <a:r>
              <a:rPr kumimoji="0" lang="en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привлекательности авторитетных издании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(Б</a:t>
            </a:r>
            <a:r>
              <a:rPr kumimoji="0" lang="en" sz="800" b="0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l, </a:t>
            </a:r>
            <a:r>
              <a:rPr kumimoji="0" lang="ru-RU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ТеДо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" sz="800" b="0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Kept, VC, 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АСИ) </a:t>
            </a:r>
          </a:p>
        </p:txBody>
      </p:sp>
      <p:sp>
        <p:nvSpPr>
          <p:cNvPr id="24" name="Скругленный прямоугольник 23">
            <a:extLst>
              <a:ext uri="{FF2B5EF4-FFF2-40B4-BE49-F238E27FC236}">
                <a16:creationId xmlns:a16="http://schemas.microsoft.com/office/drawing/2014/main" id="{77CFE7E1-B630-D3F0-43DC-C599BF4D6A9C}"/>
              </a:ext>
            </a:extLst>
          </p:cNvPr>
          <p:cNvSpPr/>
          <p:nvPr/>
        </p:nvSpPr>
        <p:spPr>
          <a:xfrm>
            <a:off x="3716905" y="3938234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Сайт Балахнинского МО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Газета «Рабочая Балахна» 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id="{275B563B-C26F-02B6-8075-06E4EB4AEDA4}"/>
              </a:ext>
            </a:extLst>
          </p:cNvPr>
          <p:cNvSpPr/>
          <p:nvPr/>
        </p:nvSpPr>
        <p:spPr>
          <a:xfrm>
            <a:off x="3716905" y="4760101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Интернет сообщества                  местного населения в популярных социальных сетях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ru-RU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Вконтакте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Одноклассники) </a:t>
            </a:r>
          </a:p>
        </p:txBody>
      </p:sp>
      <p:pic>
        <p:nvPicPr>
          <p:cNvPr id="57" name="Рисунок 56" descr="Презентация с линейчатой диаграммой со сплошной заливкой">
            <a:extLst>
              <a:ext uri="{FF2B5EF4-FFF2-40B4-BE49-F238E27FC236}">
                <a16:creationId xmlns:a16="http://schemas.microsoft.com/office/drawing/2014/main" id="{0B386E1E-880F-C631-440B-46B59E55DC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42409" y="2482560"/>
            <a:ext cx="360000" cy="360000"/>
          </a:xfrm>
          <a:prstGeom prst="rect">
            <a:avLst/>
          </a:prstGeom>
        </p:spPr>
      </p:pic>
      <p:pic>
        <p:nvPicPr>
          <p:cNvPr id="62" name="Рисунок 61" descr="Лупа со сплошной заливкой">
            <a:extLst>
              <a:ext uri="{FF2B5EF4-FFF2-40B4-BE49-F238E27FC236}">
                <a16:creationId xmlns:a16="http://schemas.microsoft.com/office/drawing/2014/main" id="{567F4B8D-A5A4-4CCB-05A8-3685E85476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42409" y="3296367"/>
            <a:ext cx="360000" cy="360000"/>
          </a:xfrm>
          <a:prstGeom prst="rect">
            <a:avLst/>
          </a:prstGeom>
        </p:spPr>
      </p:pic>
      <p:pic>
        <p:nvPicPr>
          <p:cNvPr id="66" name="Рисунок 65" descr="Интернет со сплошной заливкой">
            <a:extLst>
              <a:ext uri="{FF2B5EF4-FFF2-40B4-BE49-F238E27FC236}">
                <a16:creationId xmlns:a16="http://schemas.microsoft.com/office/drawing/2014/main" id="{C829C64A-EC90-6E62-8E6B-B5C47D149E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42409" y="4935850"/>
            <a:ext cx="360000" cy="360000"/>
          </a:xfrm>
          <a:prstGeom prst="rect">
            <a:avLst/>
          </a:prstGeom>
        </p:spPr>
      </p:pic>
      <p:pic>
        <p:nvPicPr>
          <p:cNvPr id="70" name="Рисунок 69" descr="Мегафон1 со сплошной заливкой">
            <a:extLst>
              <a:ext uri="{FF2B5EF4-FFF2-40B4-BE49-F238E27FC236}">
                <a16:creationId xmlns:a16="http://schemas.microsoft.com/office/drawing/2014/main" id="{FEB59974-B084-1324-C79B-115AFC6E270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142409" y="5761968"/>
            <a:ext cx="360000" cy="360000"/>
          </a:xfrm>
          <a:prstGeom prst="rect">
            <a:avLst/>
          </a:prstGeom>
        </p:spPr>
      </p:pic>
      <p:pic>
        <p:nvPicPr>
          <p:cNvPr id="72" name="Рисунок 71" descr="Ноутбук со сплошной заливкой">
            <a:extLst>
              <a:ext uri="{FF2B5EF4-FFF2-40B4-BE49-F238E27FC236}">
                <a16:creationId xmlns:a16="http://schemas.microsoft.com/office/drawing/2014/main" id="{9EF7A1AE-5B19-FBF1-8D85-E2776D9877A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142409" y="4112891"/>
            <a:ext cx="360000" cy="360000"/>
          </a:xfrm>
          <a:prstGeom prst="rect">
            <a:avLst/>
          </a:prstGeom>
        </p:spPr>
      </p:pic>
      <p:sp>
        <p:nvSpPr>
          <p:cNvPr id="73" name="Скругленный прямоугольник 72">
            <a:extLst>
              <a:ext uri="{FF2B5EF4-FFF2-40B4-BE49-F238E27FC236}">
                <a16:creationId xmlns:a16="http://schemas.microsoft.com/office/drawing/2014/main" id="{C2C0B139-D6C5-D53C-CE5B-7C8D242C3009}"/>
              </a:ext>
            </a:extLst>
          </p:cNvPr>
          <p:cNvSpPr/>
          <p:nvPr/>
        </p:nvSpPr>
        <p:spPr>
          <a:xfrm>
            <a:off x="6819477" y="1401546"/>
            <a:ext cx="2968120" cy="775597"/>
          </a:xfrm>
          <a:prstGeom prst="roundRect">
            <a:avLst>
              <a:gd name="adj" fmla="val 3310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НАПРЯМУЮ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 ПРЕДСТАВИТЕЛЕЙ БИЗНЕСА                      И МУНИЦИПАЛИТЕТА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4" name="Скругленный прямоугольник 73">
            <a:extLst>
              <a:ext uri="{FF2B5EF4-FFF2-40B4-BE49-F238E27FC236}">
                <a16:creationId xmlns:a16="http://schemas.microsoft.com/office/drawing/2014/main" id="{46C7D380-99BD-0395-8672-0EACA67DC888}"/>
              </a:ext>
            </a:extLst>
          </p:cNvPr>
          <p:cNvSpPr/>
          <p:nvPr/>
        </p:nvSpPr>
        <p:spPr>
          <a:xfrm>
            <a:off x="6821196" y="4760101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Онлайн-опрос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местных компаний</a:t>
            </a:r>
            <a:r>
              <a:rPr kumimoji="0" lang="en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5" name="Скругленный прямоугольник 74">
            <a:extLst>
              <a:ext uri="{FF2B5EF4-FFF2-40B4-BE49-F238E27FC236}">
                <a16:creationId xmlns:a16="http://schemas.microsoft.com/office/drawing/2014/main" id="{B40F73DF-F728-17B2-30B4-0328306369B7}"/>
              </a:ext>
            </a:extLst>
          </p:cNvPr>
          <p:cNvSpPr/>
          <p:nvPr/>
        </p:nvSpPr>
        <p:spPr>
          <a:xfrm>
            <a:off x="6821196" y="2294500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Запрос социально-экономических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</a:t>
            </a:r>
            <a:r>
              <a:rPr kumimoji="0" lang="en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других </a:t>
            </a:r>
            <a:r>
              <a:rPr kumimoji="0" lang="ru-RU" sz="800" b="1" i="0" u="none" strike="noStrike" kern="1200" cap="none" spc="0" normalizeH="0" baseline="0" noProof="0" dirty="0" err="1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показателеи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у представителей</a:t>
            </a:r>
            <a:endParaRPr kumimoji="0" lang="en" sz="8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муниципалитета 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6" name="Скругленный прямоугольник 75">
            <a:extLst>
              <a:ext uri="{FF2B5EF4-FFF2-40B4-BE49-F238E27FC236}">
                <a16:creationId xmlns:a16="http://schemas.microsoft.com/office/drawing/2014/main" id="{CF29ABB5-1D66-1EBE-98B2-EF5997E06BA1}"/>
              </a:ext>
            </a:extLst>
          </p:cNvPr>
          <p:cNvSpPr/>
          <p:nvPr/>
        </p:nvSpPr>
        <p:spPr>
          <a:xfrm>
            <a:off x="6821196" y="3116367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Очное интервью с представителями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муниципалитета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7" name="Скругленный прямоугольник 76">
            <a:extLst>
              <a:ext uri="{FF2B5EF4-FFF2-40B4-BE49-F238E27FC236}">
                <a16:creationId xmlns:a16="http://schemas.microsoft.com/office/drawing/2014/main" id="{8EF62D1D-54BD-ACBC-192A-A9D14FEA8C41}"/>
              </a:ext>
            </a:extLst>
          </p:cNvPr>
          <p:cNvSpPr/>
          <p:nvPr/>
        </p:nvSpPr>
        <p:spPr>
          <a:xfrm>
            <a:off x="6821196" y="3938234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Очное интервью с представителями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крупнейших компаний</a:t>
            </a:r>
            <a:r>
              <a:rPr kumimoji="0" lang="en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4" name="Рисунок 83" descr="Презентация с линейчатой диаграммой со сплошной заливкой">
            <a:extLst>
              <a:ext uri="{FF2B5EF4-FFF2-40B4-BE49-F238E27FC236}">
                <a16:creationId xmlns:a16="http://schemas.microsoft.com/office/drawing/2014/main" id="{2D809761-295D-EBD4-59C5-EC9F8D7F58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46700" y="2482560"/>
            <a:ext cx="360000" cy="360000"/>
          </a:xfrm>
          <a:prstGeom prst="rect">
            <a:avLst/>
          </a:prstGeom>
        </p:spPr>
      </p:pic>
      <p:pic>
        <p:nvPicPr>
          <p:cNvPr id="89" name="Рисунок 88" descr="Пузырь с сообщением чата со сплошной заливкой">
            <a:extLst>
              <a:ext uri="{FF2B5EF4-FFF2-40B4-BE49-F238E27FC236}">
                <a16:creationId xmlns:a16="http://schemas.microsoft.com/office/drawing/2014/main" id="{28172983-00C4-9D74-705B-BCF140DF04C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243785" y="4941785"/>
            <a:ext cx="360000" cy="360000"/>
          </a:xfrm>
          <a:prstGeom prst="rect">
            <a:avLst/>
          </a:prstGeom>
        </p:spPr>
      </p:pic>
      <p:pic>
        <p:nvPicPr>
          <p:cNvPr id="93" name="Рисунок 92" descr="Пузырь с сообщением чата со сплошной заливкой">
            <a:extLst>
              <a:ext uri="{FF2B5EF4-FFF2-40B4-BE49-F238E27FC236}">
                <a16:creationId xmlns:a16="http://schemas.microsoft.com/office/drawing/2014/main" id="{7BCEDE66-9EB8-B2E9-C1F3-BC5216C55FD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240199" y="4117566"/>
            <a:ext cx="360000" cy="360000"/>
          </a:xfrm>
          <a:prstGeom prst="rect">
            <a:avLst/>
          </a:prstGeom>
        </p:spPr>
      </p:pic>
      <p:pic>
        <p:nvPicPr>
          <p:cNvPr id="95" name="Рисунок 94" descr="Пузырь с сообщением чата со сплошной заливкой">
            <a:extLst>
              <a:ext uri="{FF2B5EF4-FFF2-40B4-BE49-F238E27FC236}">
                <a16:creationId xmlns:a16="http://schemas.microsoft.com/office/drawing/2014/main" id="{B00B3E86-8758-EC50-AB37-56362EAD972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240199" y="3313541"/>
            <a:ext cx="360000" cy="360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97A2683-7003-BF9E-F7F8-75D8D09B1124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(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НАИМЕНОВАНИЕ ВАШЕГО МУНИЦИПАЛИТЕТА)</a:t>
            </a:r>
          </a:p>
        </p:txBody>
      </p:sp>
    </p:spTree>
    <p:extLst>
      <p:ext uri="{BB962C8B-B14F-4D97-AF65-F5344CB8AC3E}">
        <p14:creationId xmlns:p14="http://schemas.microsoft.com/office/powerpoint/2010/main" val="36712408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CE83EA66-D856-C29A-F49E-DD00E62185C1}"/>
              </a:ext>
            </a:extLst>
          </p:cNvPr>
          <p:cNvSpPr/>
          <p:nvPr/>
        </p:nvSpPr>
        <p:spPr>
          <a:xfrm>
            <a:off x="627016" y="1401546"/>
            <a:ext cx="2951999" cy="775597"/>
          </a:xfrm>
          <a:prstGeom prst="roundRect">
            <a:avLst>
              <a:gd name="adj" fmla="val 324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АНАЛИЗ СОБРАННОЙ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ИНФОРМАЦИИ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B6D61C-1069-12A2-C2E4-5E3C479D3EC1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МЕТОДОЛОГИЯ РАЗРАБОТКИ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x-none" sz="24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ИНВЕСТИЦИОННОГО ПРОФИЛЯ</a:t>
            </a: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10506CCE-1C66-7E04-F0FF-D2B0E883E661}"/>
              </a:ext>
            </a:extLst>
          </p:cNvPr>
          <p:cNvSpPr/>
          <p:nvPr/>
        </p:nvSpPr>
        <p:spPr>
          <a:xfrm>
            <a:off x="627016" y="163628"/>
            <a:ext cx="158679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методология разработки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Номер слайда 50">
            <a:extLst>
              <a:ext uri="{FF2B5EF4-FFF2-40B4-BE49-F238E27FC236}">
                <a16:creationId xmlns:a16="http://schemas.microsoft.com/office/drawing/2014/main" id="{BB4ECC46-599F-A9D4-6575-D06C2819C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D2042479-2C8E-0E42-A066-D7A0471A5BD0}"/>
              </a:ext>
            </a:extLst>
          </p:cNvPr>
          <p:cNvSpPr/>
          <p:nvPr/>
        </p:nvSpPr>
        <p:spPr>
          <a:xfrm>
            <a:off x="3715186" y="1401546"/>
            <a:ext cx="2968120" cy="775597"/>
          </a:xfrm>
          <a:prstGeom prst="roundRect">
            <a:avLst>
              <a:gd name="adj" fmla="val 3310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МАТРИЦА </a:t>
            </a:r>
            <a:r>
              <a:rPr kumimoji="0" lang="en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BSG 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Скругленный прямоугольник 18">
            <a:extLst>
              <a:ext uri="{FF2B5EF4-FFF2-40B4-BE49-F238E27FC236}">
                <a16:creationId xmlns:a16="http://schemas.microsoft.com/office/drawing/2014/main" id="{07862FD5-C117-B7DA-E9E8-55D65E534E5C}"/>
              </a:ext>
            </a:extLst>
          </p:cNvPr>
          <p:cNvSpPr/>
          <p:nvPr/>
        </p:nvSpPr>
        <p:spPr>
          <a:xfrm>
            <a:off x="3716905" y="5581968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Планирование действий администрации МО по поддержке отрасли 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4DFCE1BB-8438-74A5-D76E-7A8CBE0A28FD}"/>
              </a:ext>
            </a:extLst>
          </p:cNvPr>
          <p:cNvSpPr/>
          <p:nvPr/>
        </p:nvSpPr>
        <p:spPr>
          <a:xfrm>
            <a:off x="3716905" y="2294500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Важная часть стратегического планирования и развития МО 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id="{18DE46D1-F8EA-37D3-7B6F-1DE5D9B0D646}"/>
              </a:ext>
            </a:extLst>
          </p:cNvPr>
          <p:cNvSpPr/>
          <p:nvPr/>
        </p:nvSpPr>
        <p:spPr>
          <a:xfrm>
            <a:off x="3716905" y="3116367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Адаптированный вариант классической матрицы БКГ* под анализ МО 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Скругленный прямоугольник 23">
            <a:extLst>
              <a:ext uri="{FF2B5EF4-FFF2-40B4-BE49-F238E27FC236}">
                <a16:creationId xmlns:a16="http://schemas.microsoft.com/office/drawing/2014/main" id="{77CFE7E1-B630-D3F0-43DC-C599BF4D6A9C}"/>
              </a:ext>
            </a:extLst>
          </p:cNvPr>
          <p:cNvSpPr/>
          <p:nvPr/>
        </p:nvSpPr>
        <p:spPr>
          <a:xfrm>
            <a:off x="3716905" y="3938234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Анализ отраслей экономики 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id="{275B563B-C26F-02B6-8075-06E4EB4AEDA4}"/>
              </a:ext>
            </a:extLst>
          </p:cNvPr>
          <p:cNvSpPr/>
          <p:nvPr/>
        </p:nvSpPr>
        <p:spPr>
          <a:xfrm>
            <a:off x="3716905" y="4760101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Формирование траекторий развития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отрасли 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7" name="Рисунок 56" descr="Презентация с линейчатой диаграммой со сплошной заливкой">
            <a:extLst>
              <a:ext uri="{FF2B5EF4-FFF2-40B4-BE49-F238E27FC236}">
                <a16:creationId xmlns:a16="http://schemas.microsoft.com/office/drawing/2014/main" id="{0B386E1E-880F-C631-440B-46B59E55DC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42409" y="2482560"/>
            <a:ext cx="360000" cy="360000"/>
          </a:xfrm>
          <a:prstGeom prst="rect">
            <a:avLst/>
          </a:prstGeom>
        </p:spPr>
      </p:pic>
      <p:pic>
        <p:nvPicPr>
          <p:cNvPr id="62" name="Рисунок 61" descr="Лупа со сплошной заливкой">
            <a:extLst>
              <a:ext uri="{FF2B5EF4-FFF2-40B4-BE49-F238E27FC236}">
                <a16:creationId xmlns:a16="http://schemas.microsoft.com/office/drawing/2014/main" id="{567F4B8D-A5A4-4CCB-05A8-3685E85476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42409" y="4116752"/>
            <a:ext cx="360000" cy="360000"/>
          </a:xfrm>
          <a:prstGeom prst="rect">
            <a:avLst/>
          </a:prstGeom>
        </p:spPr>
      </p:pic>
      <p:sp>
        <p:nvSpPr>
          <p:cNvPr id="73" name="Скругленный прямоугольник 72">
            <a:extLst>
              <a:ext uri="{FF2B5EF4-FFF2-40B4-BE49-F238E27FC236}">
                <a16:creationId xmlns:a16="http://schemas.microsoft.com/office/drawing/2014/main" id="{C2C0B139-D6C5-D53C-CE5B-7C8D242C3009}"/>
              </a:ext>
            </a:extLst>
          </p:cNvPr>
          <p:cNvSpPr/>
          <p:nvPr/>
        </p:nvSpPr>
        <p:spPr>
          <a:xfrm>
            <a:off x="6819477" y="1401546"/>
            <a:ext cx="2968120" cy="775597"/>
          </a:xfrm>
          <a:prstGeom prst="roundRect">
            <a:avLst>
              <a:gd name="adj" fmla="val 3310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SW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ОТ-АНАЛИЗ 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4" name="Скругленный прямоугольник 73">
            <a:extLst>
              <a:ext uri="{FF2B5EF4-FFF2-40B4-BE49-F238E27FC236}">
                <a16:creationId xmlns:a16="http://schemas.microsoft.com/office/drawing/2014/main" id="{46C7D380-99BD-0395-8672-0EACA67DC888}"/>
              </a:ext>
            </a:extLst>
          </p:cNvPr>
          <p:cNvSpPr/>
          <p:nvPr/>
        </p:nvSpPr>
        <p:spPr>
          <a:xfrm>
            <a:off x="6821196" y="4760101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Нахождение влияния одних факторов на другие и какую выгоду МО может от них получить 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5" name="Скругленный прямоугольник 74">
            <a:extLst>
              <a:ext uri="{FF2B5EF4-FFF2-40B4-BE49-F238E27FC236}">
                <a16:creationId xmlns:a16="http://schemas.microsoft.com/office/drawing/2014/main" id="{B40F73DF-F728-17B2-30B4-0328306369B7}"/>
              </a:ext>
            </a:extLst>
          </p:cNvPr>
          <p:cNvSpPr/>
          <p:nvPr/>
        </p:nvSpPr>
        <p:spPr>
          <a:xfrm>
            <a:off x="6821196" y="2294500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Анализ внутренней и внешней среды 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6" name="Скругленный прямоугольник 75">
            <a:extLst>
              <a:ext uri="{FF2B5EF4-FFF2-40B4-BE49-F238E27FC236}">
                <a16:creationId xmlns:a16="http://schemas.microsoft.com/office/drawing/2014/main" id="{CF29ABB5-1D66-1EBE-98B2-EF5997E06BA1}"/>
              </a:ext>
            </a:extLst>
          </p:cNvPr>
          <p:cNvSpPr/>
          <p:nvPr/>
        </p:nvSpPr>
        <p:spPr>
          <a:xfrm>
            <a:off x="6821196" y="3116367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Разделения факторов на сильные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слабые стороны, возможности              и угрозы 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7" name="Скругленный прямоугольник 76">
            <a:extLst>
              <a:ext uri="{FF2B5EF4-FFF2-40B4-BE49-F238E27FC236}">
                <a16:creationId xmlns:a16="http://schemas.microsoft.com/office/drawing/2014/main" id="{8EF62D1D-54BD-ACBC-192A-A9D14FEA8C41}"/>
              </a:ext>
            </a:extLst>
          </p:cNvPr>
          <p:cNvSpPr/>
          <p:nvPr/>
        </p:nvSpPr>
        <p:spPr>
          <a:xfrm>
            <a:off x="6821196" y="3938234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Выявление важнейших факторов 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0C8BED9-B458-1506-7EB6-E2F233804F1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rgbClr val="B1C1E4">
                <a:tint val="45000"/>
                <a:satMod val="400000"/>
              </a:srgbClr>
            </a:duotone>
          </a:blip>
          <a:srcRect l="31746" r="19244"/>
          <a:stretch/>
        </p:blipFill>
        <p:spPr>
          <a:xfrm>
            <a:off x="633626" y="2287721"/>
            <a:ext cx="2951999" cy="4020102"/>
          </a:xfrm>
          <a:custGeom>
            <a:avLst/>
            <a:gdLst>
              <a:gd name="connsiteX0" fmla="*/ 302668 w 2951999"/>
              <a:gd name="connsiteY0" fmla="*/ 0 h 4020102"/>
              <a:gd name="connsiteX1" fmla="*/ 2649331 w 2951999"/>
              <a:gd name="connsiteY1" fmla="*/ 0 h 4020102"/>
              <a:gd name="connsiteX2" fmla="*/ 2951999 w 2951999"/>
              <a:gd name="connsiteY2" fmla="*/ 302668 h 4020102"/>
              <a:gd name="connsiteX3" fmla="*/ 2951999 w 2951999"/>
              <a:gd name="connsiteY3" fmla="*/ 3717434 h 4020102"/>
              <a:gd name="connsiteX4" fmla="*/ 2649331 w 2951999"/>
              <a:gd name="connsiteY4" fmla="*/ 4020102 h 4020102"/>
              <a:gd name="connsiteX5" fmla="*/ 302668 w 2951999"/>
              <a:gd name="connsiteY5" fmla="*/ 4020102 h 4020102"/>
              <a:gd name="connsiteX6" fmla="*/ 0 w 2951999"/>
              <a:gd name="connsiteY6" fmla="*/ 3717434 h 4020102"/>
              <a:gd name="connsiteX7" fmla="*/ 0 w 2951999"/>
              <a:gd name="connsiteY7" fmla="*/ 302668 h 4020102"/>
              <a:gd name="connsiteX8" fmla="*/ 302668 w 2951999"/>
              <a:gd name="connsiteY8" fmla="*/ 0 h 4020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1999" h="4020102">
                <a:moveTo>
                  <a:pt x="302668" y="0"/>
                </a:moveTo>
                <a:lnTo>
                  <a:pt x="2649331" y="0"/>
                </a:lnTo>
                <a:cubicBezTo>
                  <a:pt x="2816490" y="0"/>
                  <a:pt x="2951999" y="135509"/>
                  <a:pt x="2951999" y="302668"/>
                </a:cubicBezTo>
                <a:lnTo>
                  <a:pt x="2951999" y="3717434"/>
                </a:lnTo>
                <a:cubicBezTo>
                  <a:pt x="2951999" y="3884593"/>
                  <a:pt x="2816490" y="4020102"/>
                  <a:pt x="2649331" y="4020102"/>
                </a:cubicBezTo>
                <a:lnTo>
                  <a:pt x="302668" y="4020102"/>
                </a:lnTo>
                <a:cubicBezTo>
                  <a:pt x="135509" y="4020102"/>
                  <a:pt x="0" y="3884593"/>
                  <a:pt x="0" y="3717434"/>
                </a:cubicBezTo>
                <a:lnTo>
                  <a:pt x="0" y="302668"/>
                </a:lnTo>
                <a:cubicBezTo>
                  <a:pt x="0" y="135509"/>
                  <a:pt x="135509" y="0"/>
                  <a:pt x="302668" y="0"/>
                </a:cubicBezTo>
                <a:close/>
              </a:path>
            </a:pathLst>
          </a:custGeom>
        </p:spPr>
      </p:pic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09B87F07-F81C-9291-428A-34CE6C689DDF}"/>
              </a:ext>
            </a:extLst>
          </p:cNvPr>
          <p:cNvSpPr/>
          <p:nvPr/>
        </p:nvSpPr>
        <p:spPr>
          <a:xfrm>
            <a:off x="6821196" y="5581968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Формирование стратегии           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для укрепления позиций МО 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Рисунок 15" descr="Банк со сплошной заливкой">
            <a:extLst>
              <a:ext uri="{FF2B5EF4-FFF2-40B4-BE49-F238E27FC236}">
                <a16:creationId xmlns:a16="http://schemas.microsoft.com/office/drawing/2014/main" id="{B58655E3-EC16-6D7A-C57F-57A9E1BD31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42409" y="5761968"/>
            <a:ext cx="360000" cy="360000"/>
          </a:xfrm>
          <a:prstGeom prst="rect">
            <a:avLst/>
          </a:prstGeom>
        </p:spPr>
      </p:pic>
      <p:pic>
        <p:nvPicPr>
          <p:cNvPr id="26" name="Рисунок 25" descr="Пользовательский интерфейс и взаимодействие с пользователем со сплошной заливкой">
            <a:extLst>
              <a:ext uri="{FF2B5EF4-FFF2-40B4-BE49-F238E27FC236}">
                <a16:creationId xmlns:a16="http://schemas.microsoft.com/office/drawing/2014/main" id="{24CEC0A6-3C8A-5315-28F1-9F7A27A0DB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142409" y="3304303"/>
            <a:ext cx="360000" cy="360000"/>
          </a:xfrm>
          <a:prstGeom prst="rect">
            <a:avLst/>
          </a:prstGeom>
        </p:spPr>
      </p:pic>
      <p:pic>
        <p:nvPicPr>
          <p:cNvPr id="28" name="Рисунок 27" descr="Приблизить со сплошной заливкой">
            <a:extLst>
              <a:ext uri="{FF2B5EF4-FFF2-40B4-BE49-F238E27FC236}">
                <a16:creationId xmlns:a16="http://schemas.microsoft.com/office/drawing/2014/main" id="{F3BF6E43-B60A-AAEA-28AB-CE77530087F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234825" y="4949109"/>
            <a:ext cx="360000" cy="360000"/>
          </a:xfrm>
          <a:prstGeom prst="rect">
            <a:avLst/>
          </a:prstGeom>
        </p:spPr>
      </p:pic>
      <p:pic>
        <p:nvPicPr>
          <p:cNvPr id="31" name="Рисунок 30" descr="Схема с ветвлением со сплошной заливкой">
            <a:extLst>
              <a:ext uri="{FF2B5EF4-FFF2-40B4-BE49-F238E27FC236}">
                <a16:creationId xmlns:a16="http://schemas.microsoft.com/office/drawing/2014/main" id="{BFB5F0C6-597A-C0BF-F9FB-F89BCF5102B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142409" y="4949109"/>
            <a:ext cx="360000" cy="360000"/>
          </a:xfrm>
          <a:prstGeom prst="rect">
            <a:avLst/>
          </a:prstGeom>
        </p:spPr>
      </p:pic>
      <p:pic>
        <p:nvPicPr>
          <p:cNvPr id="34" name="Рисунок 33" descr="Контрольный список со сплошной заливкой">
            <a:extLst>
              <a:ext uri="{FF2B5EF4-FFF2-40B4-BE49-F238E27FC236}">
                <a16:creationId xmlns:a16="http://schemas.microsoft.com/office/drawing/2014/main" id="{859BB9BA-619E-5253-3F5C-CED4269DD11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=""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247808" y="5759161"/>
            <a:ext cx="360000" cy="360000"/>
          </a:xfrm>
          <a:prstGeom prst="rect">
            <a:avLst/>
          </a:prstGeom>
        </p:spPr>
      </p:pic>
      <p:pic>
        <p:nvPicPr>
          <p:cNvPr id="36" name="Рисунок 35" descr="Значок &quot;Создать&quot; со сплошной заливкой">
            <a:extLst>
              <a:ext uri="{FF2B5EF4-FFF2-40B4-BE49-F238E27FC236}">
                <a16:creationId xmlns:a16="http://schemas.microsoft.com/office/drawing/2014/main" id="{782505D0-359D-4D95-666F-4FEF4126FB4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=""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247808" y="4126170"/>
            <a:ext cx="360000" cy="360000"/>
          </a:xfrm>
          <a:prstGeom prst="rect">
            <a:avLst/>
          </a:prstGeom>
        </p:spPr>
      </p:pic>
      <p:pic>
        <p:nvPicPr>
          <p:cNvPr id="39" name="Рисунок 38" descr="Запрещено со сплошной заливкой">
            <a:extLst>
              <a:ext uri="{FF2B5EF4-FFF2-40B4-BE49-F238E27FC236}">
                <a16:creationId xmlns:a16="http://schemas.microsoft.com/office/drawing/2014/main" id="{C4563211-A5C7-578C-64BA-76B4DA86F58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=""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9243785" y="2474021"/>
            <a:ext cx="360000" cy="360000"/>
          </a:xfrm>
          <a:prstGeom prst="rect">
            <a:avLst/>
          </a:prstGeom>
        </p:spPr>
      </p:pic>
      <p:pic>
        <p:nvPicPr>
          <p:cNvPr id="44" name="Рисунок 43" descr="Свернуть со сплошной заливкой">
            <a:extLst>
              <a:ext uri="{FF2B5EF4-FFF2-40B4-BE49-F238E27FC236}">
                <a16:creationId xmlns:a16="http://schemas.microsoft.com/office/drawing/2014/main" id="{39A652BC-7D1E-6C47-D5B2-AC7706CD62B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=""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9243785" y="3296367"/>
            <a:ext cx="360000" cy="36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C083A3-1973-DF21-877A-E483CD86C2E6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(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НАИМЕНОВАНИЕ ВАШЕГО МУНИЦИПАЛИТЕТА)</a:t>
            </a:r>
          </a:p>
        </p:txBody>
      </p:sp>
    </p:spTree>
    <p:extLst>
      <p:ext uri="{BB962C8B-B14F-4D97-AF65-F5344CB8AC3E}">
        <p14:creationId xmlns:p14="http://schemas.microsoft.com/office/powerpoint/2010/main" val="6068421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CE83EA66-D856-C29A-F49E-DD00E62185C1}"/>
              </a:ext>
            </a:extLst>
          </p:cNvPr>
          <p:cNvSpPr/>
          <p:nvPr/>
        </p:nvSpPr>
        <p:spPr>
          <a:xfrm>
            <a:off x="627016" y="1401546"/>
            <a:ext cx="2951999" cy="775597"/>
          </a:xfrm>
          <a:prstGeom prst="roundRect">
            <a:avLst>
              <a:gd name="adj" fmla="val 324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B6D61C-1069-12A2-C2E4-5E3C479D3EC1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МЕТОДОЛОГИЯ РАЗРАБОТКИ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x-none" sz="24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ИНВЕСТИЦИОННОГО ПРОФИЛЯ</a:t>
            </a: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10506CCE-1C66-7E04-F0FF-D2B0E883E661}"/>
              </a:ext>
            </a:extLst>
          </p:cNvPr>
          <p:cNvSpPr/>
          <p:nvPr/>
        </p:nvSpPr>
        <p:spPr>
          <a:xfrm>
            <a:off x="627016" y="163628"/>
            <a:ext cx="158679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методология разработки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Номер слайда 50">
            <a:extLst>
              <a:ext uri="{FF2B5EF4-FFF2-40B4-BE49-F238E27FC236}">
                <a16:creationId xmlns:a16="http://schemas.microsoft.com/office/drawing/2014/main" id="{BB4ECC46-599F-A9D4-6575-D06C2819C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D2042479-2C8E-0E42-A066-D7A0471A5BD0}"/>
              </a:ext>
            </a:extLst>
          </p:cNvPr>
          <p:cNvSpPr/>
          <p:nvPr/>
        </p:nvSpPr>
        <p:spPr>
          <a:xfrm>
            <a:off x="3715186" y="1401546"/>
            <a:ext cx="2968120" cy="775597"/>
          </a:xfrm>
          <a:prstGeom prst="roundRect">
            <a:avLst>
              <a:gd name="adj" fmla="val 3310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04E623-6A48-FFAD-9CC5-8201473937F7}"/>
              </a:ext>
            </a:extLst>
          </p:cNvPr>
          <p:cNvSpPr txBox="1"/>
          <p:nvPr/>
        </p:nvSpPr>
        <p:spPr>
          <a:xfrm>
            <a:off x="3710033" y="1622920"/>
            <a:ext cx="2989683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 </a:t>
            </a:r>
          </a:p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ИНВЕСТИЦИОННЫХ ПРОЕКТОВ 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7E3135-6C85-E5C6-0AE1-5EB6FA050E43}"/>
              </a:ext>
            </a:extLst>
          </p:cNvPr>
          <p:cNvSpPr txBox="1"/>
          <p:nvPr/>
        </p:nvSpPr>
        <p:spPr>
          <a:xfrm>
            <a:off x="6817610" y="1535429"/>
            <a:ext cx="295199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РЕШЕНИЕ </a:t>
            </a:r>
          </a:p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ТЕКУЩИХ ПРОБЛЕМ 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4DFCE1BB-8438-74A5-D76E-7A8CBE0A28FD}"/>
              </a:ext>
            </a:extLst>
          </p:cNvPr>
          <p:cNvSpPr/>
          <p:nvPr/>
        </p:nvSpPr>
        <p:spPr>
          <a:xfrm>
            <a:off x="3716905" y="2294500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Описание текущих проектов МО, которые реализуются и планируются к реализации как администрацией, так и бизнесом 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id="{18DE46D1-F8EA-37D3-7B6F-1DE5D9B0D646}"/>
              </a:ext>
            </a:extLst>
          </p:cNvPr>
          <p:cNvSpPr/>
          <p:nvPr/>
        </p:nvSpPr>
        <p:spPr>
          <a:xfrm>
            <a:off x="3716905" y="3116367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Формирование траектории 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 потенциала развития МО 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ближайшие годы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7" name="Рисунок 56" descr="Презентация с линейчатой диаграммой со сплошной заливкой">
            <a:extLst>
              <a:ext uri="{FF2B5EF4-FFF2-40B4-BE49-F238E27FC236}">
                <a16:creationId xmlns:a16="http://schemas.microsoft.com/office/drawing/2014/main" id="{0B386E1E-880F-C631-440B-46B59E55DC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42409" y="2482560"/>
            <a:ext cx="360000" cy="360000"/>
          </a:xfrm>
          <a:prstGeom prst="rect">
            <a:avLst/>
          </a:prstGeom>
        </p:spPr>
      </p:pic>
      <p:sp>
        <p:nvSpPr>
          <p:cNvPr id="73" name="Скругленный прямоугольник 72">
            <a:extLst>
              <a:ext uri="{FF2B5EF4-FFF2-40B4-BE49-F238E27FC236}">
                <a16:creationId xmlns:a16="http://schemas.microsoft.com/office/drawing/2014/main" id="{C2C0B139-D6C5-D53C-CE5B-7C8D242C3009}"/>
              </a:ext>
            </a:extLst>
          </p:cNvPr>
          <p:cNvSpPr/>
          <p:nvPr/>
        </p:nvSpPr>
        <p:spPr>
          <a:xfrm>
            <a:off x="6819477" y="1401546"/>
            <a:ext cx="2968120" cy="775597"/>
          </a:xfrm>
          <a:prstGeom prst="roundRect">
            <a:avLst>
              <a:gd name="adj" fmla="val 3310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5" name="Скругленный прямоугольник 74">
            <a:extLst>
              <a:ext uri="{FF2B5EF4-FFF2-40B4-BE49-F238E27FC236}">
                <a16:creationId xmlns:a16="http://schemas.microsoft.com/office/drawing/2014/main" id="{B40F73DF-F728-17B2-30B4-0328306369B7}"/>
              </a:ext>
            </a:extLst>
          </p:cNvPr>
          <p:cNvSpPr/>
          <p:nvPr/>
        </p:nvSpPr>
        <p:spPr>
          <a:xfrm>
            <a:off x="6821196" y="2294500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Выявление проблемных зон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слабых сторон МО 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6" name="Скругленный прямоугольник 75">
            <a:extLst>
              <a:ext uri="{FF2B5EF4-FFF2-40B4-BE49-F238E27FC236}">
                <a16:creationId xmlns:a16="http://schemas.microsoft.com/office/drawing/2014/main" id="{CF29ABB5-1D66-1EBE-98B2-EF5997E06BA1}"/>
              </a:ext>
            </a:extLst>
          </p:cNvPr>
          <p:cNvSpPr/>
          <p:nvPr/>
        </p:nvSpPr>
        <p:spPr>
          <a:xfrm>
            <a:off x="6821196" y="3116367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Формирование предложений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 улучшению текущей ситуации              в округе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C7979AA-DBC7-3E28-46F4-B1514A4FA36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rgbClr val="B1C1E4">
                <a:tint val="45000"/>
                <a:satMod val="400000"/>
              </a:srgbClr>
            </a:duotone>
          </a:blip>
          <a:srcRect l="37218" t="290" r="21477" b="-290"/>
          <a:stretch/>
        </p:blipFill>
        <p:spPr>
          <a:xfrm>
            <a:off x="627016" y="2287721"/>
            <a:ext cx="2951999" cy="4020102"/>
          </a:xfrm>
          <a:custGeom>
            <a:avLst/>
            <a:gdLst>
              <a:gd name="connsiteX0" fmla="*/ 302668 w 2951999"/>
              <a:gd name="connsiteY0" fmla="*/ 0 h 4020102"/>
              <a:gd name="connsiteX1" fmla="*/ 2649331 w 2951999"/>
              <a:gd name="connsiteY1" fmla="*/ 0 h 4020102"/>
              <a:gd name="connsiteX2" fmla="*/ 2951999 w 2951999"/>
              <a:gd name="connsiteY2" fmla="*/ 302668 h 4020102"/>
              <a:gd name="connsiteX3" fmla="*/ 2951999 w 2951999"/>
              <a:gd name="connsiteY3" fmla="*/ 3717434 h 4020102"/>
              <a:gd name="connsiteX4" fmla="*/ 2649331 w 2951999"/>
              <a:gd name="connsiteY4" fmla="*/ 4020102 h 4020102"/>
              <a:gd name="connsiteX5" fmla="*/ 302668 w 2951999"/>
              <a:gd name="connsiteY5" fmla="*/ 4020102 h 4020102"/>
              <a:gd name="connsiteX6" fmla="*/ 0 w 2951999"/>
              <a:gd name="connsiteY6" fmla="*/ 3717434 h 4020102"/>
              <a:gd name="connsiteX7" fmla="*/ 0 w 2951999"/>
              <a:gd name="connsiteY7" fmla="*/ 302668 h 4020102"/>
              <a:gd name="connsiteX8" fmla="*/ 302668 w 2951999"/>
              <a:gd name="connsiteY8" fmla="*/ 0 h 4020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1999" h="4020102">
                <a:moveTo>
                  <a:pt x="302668" y="0"/>
                </a:moveTo>
                <a:lnTo>
                  <a:pt x="2649331" y="0"/>
                </a:lnTo>
                <a:cubicBezTo>
                  <a:pt x="2816490" y="0"/>
                  <a:pt x="2951999" y="135509"/>
                  <a:pt x="2951999" y="302668"/>
                </a:cubicBezTo>
                <a:lnTo>
                  <a:pt x="2951999" y="3717434"/>
                </a:lnTo>
                <a:cubicBezTo>
                  <a:pt x="2951999" y="3884593"/>
                  <a:pt x="2816490" y="4020102"/>
                  <a:pt x="2649331" y="4020102"/>
                </a:cubicBezTo>
                <a:lnTo>
                  <a:pt x="302668" y="4020102"/>
                </a:lnTo>
                <a:cubicBezTo>
                  <a:pt x="135509" y="4020102"/>
                  <a:pt x="0" y="3884593"/>
                  <a:pt x="0" y="3717434"/>
                </a:cubicBezTo>
                <a:lnTo>
                  <a:pt x="0" y="302668"/>
                </a:lnTo>
                <a:cubicBezTo>
                  <a:pt x="0" y="135509"/>
                  <a:pt x="135509" y="0"/>
                  <a:pt x="302668" y="0"/>
                </a:cubicBezTo>
                <a:close/>
              </a:path>
            </a:pathLst>
          </a:cu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C71CD93-B111-0810-621D-4074C1D22AF4}"/>
              </a:ext>
            </a:extLst>
          </p:cNvPr>
          <p:cNvSpPr txBox="1"/>
          <p:nvPr/>
        </p:nvSpPr>
        <p:spPr>
          <a:xfrm>
            <a:off x="627016" y="1525280"/>
            <a:ext cx="2951999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ПРЕДЛОЖЕНИЯ </a:t>
            </a:r>
          </a:p>
          <a:p>
            <a:pPr algn="ctr"/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ДАЛЬНЕЙШЕМУ </a:t>
            </a:r>
          </a:p>
          <a:p>
            <a:pPr algn="ctr"/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РАЗВИТИЮ ОКРУГА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 descr="Документ со сплошной заливкой">
            <a:extLst>
              <a:ext uri="{FF2B5EF4-FFF2-40B4-BE49-F238E27FC236}">
                <a16:creationId xmlns:a16="http://schemas.microsoft.com/office/drawing/2014/main" id="{3471EA53-82BB-6F31-05FF-3ACB9C5515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246700" y="3296367"/>
            <a:ext cx="360000" cy="360000"/>
          </a:xfrm>
          <a:prstGeom prst="rect">
            <a:avLst/>
          </a:prstGeom>
        </p:spPr>
      </p:pic>
      <p:pic>
        <p:nvPicPr>
          <p:cNvPr id="16" name="Рисунок 15" descr="Запрещено со сплошной заливкой">
            <a:extLst>
              <a:ext uri="{FF2B5EF4-FFF2-40B4-BE49-F238E27FC236}">
                <a16:creationId xmlns:a16="http://schemas.microsoft.com/office/drawing/2014/main" id="{88C3175F-2310-58F0-903B-2A3FE80F0B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243785" y="2474021"/>
            <a:ext cx="360000" cy="360000"/>
          </a:xfrm>
          <a:prstGeom prst="rect">
            <a:avLst/>
          </a:prstGeom>
        </p:spPr>
      </p:pic>
      <p:pic>
        <p:nvPicPr>
          <p:cNvPr id="17" name="Рисунок 16" descr="Схема с ветвлением со сплошной заливкой">
            <a:extLst>
              <a:ext uri="{FF2B5EF4-FFF2-40B4-BE49-F238E27FC236}">
                <a16:creationId xmlns:a16="http://schemas.microsoft.com/office/drawing/2014/main" id="{7C84FF55-F627-1CC6-4CA9-123FA451BF2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142409" y="3296367"/>
            <a:ext cx="360000" cy="360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2685546-9BF1-9E2B-0C3F-3CD32EE991B2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(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НАИМЕНОВАНИЕ ВАШЕГО МУНИЦИПАЛИТЕТА)</a:t>
            </a:r>
          </a:p>
        </p:txBody>
      </p:sp>
    </p:spTree>
    <p:extLst>
      <p:ext uri="{BB962C8B-B14F-4D97-AF65-F5344CB8AC3E}">
        <p14:creationId xmlns:p14="http://schemas.microsoft.com/office/powerpoint/2010/main" val="29287135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Скругленный прямоугольник 84">
            <a:extLst>
              <a:ext uri="{FF2B5EF4-FFF2-40B4-BE49-F238E27FC236}">
                <a16:creationId xmlns:a16="http://schemas.microsoft.com/office/drawing/2014/main" id="{438E3712-CAE3-7C89-74E0-1E2FC1E01404}"/>
              </a:ext>
            </a:extLst>
          </p:cNvPr>
          <p:cNvSpPr/>
          <p:nvPr/>
        </p:nvSpPr>
        <p:spPr>
          <a:xfrm>
            <a:off x="627016" y="1401546"/>
            <a:ext cx="9136399" cy="1152811"/>
          </a:xfrm>
          <a:prstGeom prst="roundRect">
            <a:avLst>
              <a:gd name="adj" fmla="val 2222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5B692187-8511-C57C-BA94-BB4E4999609C}"/>
              </a:ext>
            </a:extLst>
          </p:cNvPr>
          <p:cNvSpPr/>
          <p:nvPr/>
        </p:nvSpPr>
        <p:spPr>
          <a:xfrm>
            <a:off x="627015" y="1956987"/>
            <a:ext cx="9136387" cy="4344980"/>
          </a:xfrm>
          <a:prstGeom prst="roundRect">
            <a:avLst>
              <a:gd name="adj" fmla="val 6624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ПЛАН РАБОТЫ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967607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 работы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3300AFEF-6BA9-0117-F3C1-FF798AEBB7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0146827"/>
              </p:ext>
            </p:extLst>
          </p:nvPr>
        </p:nvGraphicFramePr>
        <p:xfrm>
          <a:off x="627016" y="1401548"/>
          <a:ext cx="3709303" cy="52057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0342">
                  <a:extLst>
                    <a:ext uri="{9D8B030D-6E8A-4147-A177-3AD203B41FA5}">
                      <a16:colId xmlns:a16="http://schemas.microsoft.com/office/drawing/2014/main" val="3163916451"/>
                    </a:ext>
                  </a:extLst>
                </a:gridCol>
                <a:gridCol w="628114">
                  <a:extLst>
                    <a:ext uri="{9D8B030D-6E8A-4147-A177-3AD203B41FA5}">
                      <a16:colId xmlns:a16="http://schemas.microsoft.com/office/drawing/2014/main" val="2399887350"/>
                    </a:ext>
                  </a:extLst>
                </a:gridCol>
                <a:gridCol w="628114">
                  <a:extLst>
                    <a:ext uri="{9D8B030D-6E8A-4147-A177-3AD203B41FA5}">
                      <a16:colId xmlns:a16="http://schemas.microsoft.com/office/drawing/2014/main" val="223652072"/>
                    </a:ext>
                  </a:extLst>
                </a:gridCol>
                <a:gridCol w="772733">
                  <a:extLst>
                    <a:ext uri="{9D8B030D-6E8A-4147-A177-3AD203B41FA5}">
                      <a16:colId xmlns:a16="http://schemas.microsoft.com/office/drawing/2014/main" val="4168060387"/>
                    </a:ext>
                  </a:extLst>
                </a:gridCol>
              </a:tblGrid>
              <a:tr h="555739">
                <a:tc>
                  <a:txBody>
                    <a:bodyPr/>
                    <a:lstStyle/>
                    <a:p>
                      <a:pPr algn="ctr"/>
                      <a:r>
                        <a:rPr lang="x-none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НАЗВАНИЕ ЗАДАЧИ</a:t>
                      </a: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НАЧАЛО</a:t>
                      </a: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ОКОНЧАНИЕ</a:t>
                      </a: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ДЛИТЕЛЬНОСТЬ</a:t>
                      </a:r>
                    </a:p>
                  </a:txBody>
                  <a:tcPr marL="0" marR="0" marT="216000" marB="21600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0895412"/>
                  </a:ext>
                </a:extLst>
              </a:tr>
              <a:tr h="246368">
                <a:tc>
                  <a:txBody>
                    <a:bodyPr/>
                    <a:lstStyle/>
                    <a:p>
                      <a:pPr algn="ctr"/>
                      <a:r>
                        <a:rPr lang="ru-RU" sz="6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Подготовительный этап </a:t>
                      </a:r>
                      <a:endParaRPr lang="x-none" sz="6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22.03.23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17.04.23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 дней</a:t>
                      </a: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187201"/>
                  </a:ext>
                </a:extLst>
              </a:tr>
              <a:tr h="246368">
                <a:tc>
                  <a:txBody>
                    <a:bodyPr/>
                    <a:lstStyle/>
                    <a:p>
                      <a:pPr algn="ctr"/>
                      <a:r>
                        <a:rPr lang="ru-RU" sz="600" b="0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Разработка методологии </a:t>
                      </a:r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22.03.23</a:t>
                      </a: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27.03.23</a:t>
                      </a: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1925131"/>
                  </a:ext>
                </a:extLst>
              </a:tr>
              <a:tr h="246368">
                <a:tc>
                  <a:txBody>
                    <a:bodyPr/>
                    <a:lstStyle/>
                    <a:p>
                      <a:pPr algn="ctr"/>
                      <a:r>
                        <a:rPr lang="ru-RU" sz="600" b="0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Сбор </a:t>
                      </a:r>
                      <a:r>
                        <a:rPr lang="ru-RU" sz="600" b="0" i="0" spc="-1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соц</a:t>
                      </a:r>
                      <a:r>
                        <a:rPr lang="ru-RU" sz="600" b="0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-эконом, демограф., эколог. данных </a:t>
                      </a:r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23.03.23</a:t>
                      </a: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07.04.23</a:t>
                      </a: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600" b="0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548693"/>
                  </a:ext>
                </a:extLst>
              </a:tr>
              <a:tr h="246368">
                <a:tc>
                  <a:txBody>
                    <a:bodyPr/>
                    <a:lstStyle/>
                    <a:p>
                      <a:pPr algn="ctr"/>
                      <a:r>
                        <a:rPr lang="ru-RU" sz="600" b="0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Проведение глубинных </a:t>
                      </a:r>
                      <a:r>
                        <a:rPr lang="ru-RU" sz="600" b="0" i="0" spc="-1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интер</a:t>
                      </a:r>
                      <a:r>
                        <a:rPr lang="x-none" sz="600" b="0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</a:t>
                      </a:r>
                      <a:r>
                        <a:rPr lang="ru-RU" sz="600" b="0" i="0" spc="-1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ью</a:t>
                      </a:r>
                      <a:r>
                        <a:rPr lang="ru-RU" sz="600" b="0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с бизнесом,  экспертами и администрацией </a:t>
                      </a:r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27.03.23</a:t>
                      </a: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09.04.23</a:t>
                      </a: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600" b="0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0485187"/>
                  </a:ext>
                </a:extLst>
              </a:tr>
              <a:tr h="246368">
                <a:tc>
                  <a:txBody>
                    <a:bodyPr/>
                    <a:lstStyle/>
                    <a:p>
                      <a:pPr algn="ctr"/>
                      <a:r>
                        <a:rPr lang="ru-RU" sz="6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Проведение исследования </a:t>
                      </a:r>
                      <a:endParaRPr lang="x-none" sz="6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30.03.23</a:t>
                      </a: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02.05.23</a:t>
                      </a: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600" b="1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 дня</a:t>
                      </a:r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1482407"/>
                  </a:ext>
                </a:extLst>
              </a:tr>
              <a:tr h="246368">
                <a:tc>
                  <a:txBody>
                    <a:bodyPr/>
                    <a:lstStyle/>
                    <a:p>
                      <a:pPr algn="ctr"/>
                      <a:r>
                        <a:rPr lang="ru-RU" sz="600" b="0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Анализ ресурсной базы МО</a:t>
                      </a:r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30.03.23</a:t>
                      </a: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18.04.23</a:t>
                      </a: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600" b="0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0459432"/>
                  </a:ext>
                </a:extLst>
              </a:tr>
              <a:tr h="246368">
                <a:tc>
                  <a:txBody>
                    <a:bodyPr/>
                    <a:lstStyle/>
                    <a:p>
                      <a:pPr algn="ctr"/>
                      <a:r>
                        <a:rPr lang="en" sz="600" b="0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SW</a:t>
                      </a:r>
                      <a:r>
                        <a:rPr lang="ru-RU" sz="600" b="0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ОТ-анализ </a:t>
                      </a:r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07.04.23</a:t>
                      </a: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26.04.23</a:t>
                      </a: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600" b="0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0183076"/>
                  </a:ext>
                </a:extLst>
              </a:tr>
              <a:tr h="246368">
                <a:tc>
                  <a:txBody>
                    <a:bodyPr/>
                    <a:lstStyle/>
                    <a:p>
                      <a:pPr algn="ctr"/>
                      <a:r>
                        <a:rPr lang="ru-RU" sz="600" b="0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Анализ федеральных программ </a:t>
                      </a:r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07.04.23</a:t>
                      </a: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26.04.23</a:t>
                      </a: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600" b="0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0085752"/>
                  </a:ext>
                </a:extLst>
              </a:tr>
              <a:tr h="246368">
                <a:tc>
                  <a:txBody>
                    <a:bodyPr/>
                    <a:lstStyle/>
                    <a:p>
                      <a:pPr algn="ctr"/>
                      <a:r>
                        <a:rPr lang="ru-RU" sz="600" b="0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Анализ соц. сетей с целью выявления проблем бизнеса и населения </a:t>
                      </a:r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10.04.23</a:t>
                      </a: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29.04.23</a:t>
                      </a: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600" b="0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3355084"/>
                  </a:ext>
                </a:extLst>
              </a:tr>
              <a:tr h="246368">
                <a:tc>
                  <a:txBody>
                    <a:bodyPr/>
                    <a:lstStyle/>
                    <a:p>
                      <a:pPr algn="ctr"/>
                      <a:r>
                        <a:rPr lang="ru-RU" sz="600" b="0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Матрица </a:t>
                      </a:r>
                      <a:r>
                        <a:rPr lang="en" sz="600" b="0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BSG </a:t>
                      </a:r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05.04.23</a:t>
                      </a: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17.04.23</a:t>
                      </a: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600" b="0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8741121"/>
                  </a:ext>
                </a:extLst>
              </a:tr>
              <a:tr h="246368">
                <a:tc>
                  <a:txBody>
                    <a:bodyPr/>
                    <a:lstStyle/>
                    <a:p>
                      <a:pPr algn="ctr"/>
                      <a:r>
                        <a:rPr lang="ru-RU" sz="600" b="0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Анализ опыта реализации </a:t>
                      </a:r>
                      <a:r>
                        <a:rPr lang="ru-RU" sz="600" b="0" i="0" spc="-1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инвест</a:t>
                      </a:r>
                      <a:r>
                        <a:rPr lang="ru-RU" sz="600" b="0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проектов         и работы площадок </a:t>
                      </a:r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18.04.23</a:t>
                      </a: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24.04.23</a:t>
                      </a: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600" b="0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0379830"/>
                  </a:ext>
                </a:extLst>
              </a:tr>
              <a:tr h="246368">
                <a:tc>
                  <a:txBody>
                    <a:bodyPr/>
                    <a:lstStyle/>
                    <a:p>
                      <a:pPr algn="ctr"/>
                      <a:r>
                        <a:rPr lang="ru-RU" sz="600" b="0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Формирование потенциальной базы инвесторов</a:t>
                      </a:r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18.04.23</a:t>
                      </a: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24.04.23</a:t>
                      </a: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600" b="0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7296573"/>
                  </a:ext>
                </a:extLst>
              </a:tr>
              <a:tr h="246368">
                <a:tc>
                  <a:txBody>
                    <a:bodyPr/>
                    <a:lstStyle/>
                    <a:p>
                      <a:pPr algn="ctr"/>
                      <a:r>
                        <a:rPr lang="ru-RU" sz="600" b="0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Предложения по изменению процесса работы с проектами со стороны администрации </a:t>
                      </a:r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18.04.23</a:t>
                      </a: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01.05.23 </a:t>
                      </a: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600" b="0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801204"/>
                  </a:ext>
                </a:extLst>
              </a:tr>
              <a:tr h="246368">
                <a:tc>
                  <a:txBody>
                    <a:bodyPr/>
                    <a:lstStyle/>
                    <a:p>
                      <a:pPr algn="ctr"/>
                      <a:r>
                        <a:rPr lang="ru-RU" sz="600" b="0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Предложения проектов и интеграций, формирование реестра поддержки </a:t>
                      </a:r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18.04.23</a:t>
                      </a: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01.05.23</a:t>
                      </a: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600" b="0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1987791"/>
                  </a:ext>
                </a:extLst>
              </a:tr>
              <a:tr h="246368">
                <a:tc>
                  <a:txBody>
                    <a:bodyPr/>
                    <a:lstStyle/>
                    <a:p>
                      <a:pPr algn="ctr"/>
                      <a:r>
                        <a:rPr lang="ru-RU" sz="6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Формирование итогов исследования </a:t>
                      </a:r>
                      <a:endParaRPr lang="x-none" sz="6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24.04.23</a:t>
                      </a: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30.04.23</a:t>
                      </a: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600" b="1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дней</a:t>
                      </a:r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2368661"/>
                  </a:ext>
                </a:extLst>
              </a:tr>
              <a:tr h="246368">
                <a:tc>
                  <a:txBody>
                    <a:bodyPr/>
                    <a:lstStyle/>
                    <a:p>
                      <a:pPr algn="ctr"/>
                      <a:r>
                        <a:rPr lang="ru-RU" sz="600" b="0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Подготовка итогового отчет и презентации </a:t>
                      </a:r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24.04.23</a:t>
                      </a: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30.04.23</a:t>
                      </a: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600" b="0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575042"/>
                  </a:ext>
                </a:extLst>
              </a:tr>
              <a:tr h="246368">
                <a:tc>
                  <a:txBody>
                    <a:bodyPr/>
                    <a:lstStyle/>
                    <a:p>
                      <a:pPr algn="ctr"/>
                      <a:r>
                        <a:rPr lang="ru-RU" sz="600" b="0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Доработка методологии </a:t>
                      </a:r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30.04.23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02.05.23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600" b="0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0163325"/>
                  </a:ext>
                </a:extLst>
              </a:tr>
              <a:tr h="461714">
                <a:tc>
                  <a:txBody>
                    <a:bodyPr/>
                    <a:lstStyle/>
                    <a:p>
                      <a:pPr algn="ctr"/>
                      <a:r>
                        <a:rPr lang="ru-RU" sz="600" b="0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Фиксирование ключевых шагов </a:t>
                      </a:r>
                    </a:p>
                    <a:p>
                      <a:pPr algn="ctr"/>
                      <a:r>
                        <a:rPr lang="ru-RU" sz="600" b="0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 формированию </a:t>
                      </a:r>
                      <a:r>
                        <a:rPr lang="ru-RU" sz="600" b="0" i="0" spc="-1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инвест</a:t>
                      </a:r>
                      <a:r>
                        <a:rPr lang="ru-RU" sz="600" b="0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профиля </a:t>
                      </a:r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21600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30.04.23</a:t>
                      </a:r>
                    </a:p>
                  </a:txBody>
                  <a:tcPr marL="0" marR="0" marT="36000" marB="21600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02.05.23</a:t>
                      </a:r>
                    </a:p>
                  </a:txBody>
                  <a:tcPr marL="0" marR="0" marT="36000" marB="21600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36000" marB="21600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1837612"/>
                  </a:ext>
                </a:extLst>
              </a:tr>
            </a:tbl>
          </a:graphicData>
        </a:graphic>
      </p:graphicFrame>
      <p:graphicFrame>
        <p:nvGraphicFramePr>
          <p:cNvPr id="13" name="Таблица 12">
            <a:extLst>
              <a:ext uri="{FF2B5EF4-FFF2-40B4-BE49-F238E27FC236}">
                <a16:creationId xmlns:a16="http://schemas.microsoft.com/office/drawing/2014/main" id="{04B97FCA-C328-81F3-7E5D-B13CACFCCE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1005658"/>
              </p:ext>
            </p:extLst>
          </p:nvPr>
        </p:nvGraphicFramePr>
        <p:xfrm>
          <a:off x="4336330" y="1401548"/>
          <a:ext cx="5427072" cy="49097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216">
                  <a:extLst>
                    <a:ext uri="{9D8B030D-6E8A-4147-A177-3AD203B41FA5}">
                      <a16:colId xmlns:a16="http://schemas.microsoft.com/office/drawing/2014/main" val="3163916451"/>
                    </a:ext>
                  </a:extLst>
                </a:gridCol>
                <a:gridCol w="129216">
                  <a:extLst>
                    <a:ext uri="{9D8B030D-6E8A-4147-A177-3AD203B41FA5}">
                      <a16:colId xmlns:a16="http://schemas.microsoft.com/office/drawing/2014/main" val="2711388703"/>
                    </a:ext>
                  </a:extLst>
                </a:gridCol>
                <a:gridCol w="129216">
                  <a:extLst>
                    <a:ext uri="{9D8B030D-6E8A-4147-A177-3AD203B41FA5}">
                      <a16:colId xmlns:a16="http://schemas.microsoft.com/office/drawing/2014/main" val="2618355482"/>
                    </a:ext>
                  </a:extLst>
                </a:gridCol>
                <a:gridCol w="129216">
                  <a:extLst>
                    <a:ext uri="{9D8B030D-6E8A-4147-A177-3AD203B41FA5}">
                      <a16:colId xmlns:a16="http://schemas.microsoft.com/office/drawing/2014/main" val="3151041311"/>
                    </a:ext>
                  </a:extLst>
                </a:gridCol>
                <a:gridCol w="129216">
                  <a:extLst>
                    <a:ext uri="{9D8B030D-6E8A-4147-A177-3AD203B41FA5}">
                      <a16:colId xmlns:a16="http://schemas.microsoft.com/office/drawing/2014/main" val="2318262146"/>
                    </a:ext>
                  </a:extLst>
                </a:gridCol>
                <a:gridCol w="129216">
                  <a:extLst>
                    <a:ext uri="{9D8B030D-6E8A-4147-A177-3AD203B41FA5}">
                      <a16:colId xmlns:a16="http://schemas.microsoft.com/office/drawing/2014/main" val="2294840968"/>
                    </a:ext>
                  </a:extLst>
                </a:gridCol>
                <a:gridCol w="129216">
                  <a:extLst>
                    <a:ext uri="{9D8B030D-6E8A-4147-A177-3AD203B41FA5}">
                      <a16:colId xmlns:a16="http://schemas.microsoft.com/office/drawing/2014/main" val="1329170093"/>
                    </a:ext>
                  </a:extLst>
                </a:gridCol>
                <a:gridCol w="129216">
                  <a:extLst>
                    <a:ext uri="{9D8B030D-6E8A-4147-A177-3AD203B41FA5}">
                      <a16:colId xmlns:a16="http://schemas.microsoft.com/office/drawing/2014/main" val="287921822"/>
                    </a:ext>
                  </a:extLst>
                </a:gridCol>
                <a:gridCol w="129216">
                  <a:extLst>
                    <a:ext uri="{9D8B030D-6E8A-4147-A177-3AD203B41FA5}">
                      <a16:colId xmlns:a16="http://schemas.microsoft.com/office/drawing/2014/main" val="2946829182"/>
                    </a:ext>
                  </a:extLst>
                </a:gridCol>
                <a:gridCol w="129216">
                  <a:extLst>
                    <a:ext uri="{9D8B030D-6E8A-4147-A177-3AD203B41FA5}">
                      <a16:colId xmlns:a16="http://schemas.microsoft.com/office/drawing/2014/main" val="3868895440"/>
                    </a:ext>
                  </a:extLst>
                </a:gridCol>
                <a:gridCol w="129216">
                  <a:extLst>
                    <a:ext uri="{9D8B030D-6E8A-4147-A177-3AD203B41FA5}">
                      <a16:colId xmlns:a16="http://schemas.microsoft.com/office/drawing/2014/main" val="776083011"/>
                    </a:ext>
                  </a:extLst>
                </a:gridCol>
                <a:gridCol w="129216">
                  <a:extLst>
                    <a:ext uri="{9D8B030D-6E8A-4147-A177-3AD203B41FA5}">
                      <a16:colId xmlns:a16="http://schemas.microsoft.com/office/drawing/2014/main" val="959597034"/>
                    </a:ext>
                  </a:extLst>
                </a:gridCol>
                <a:gridCol w="129216">
                  <a:extLst>
                    <a:ext uri="{9D8B030D-6E8A-4147-A177-3AD203B41FA5}">
                      <a16:colId xmlns:a16="http://schemas.microsoft.com/office/drawing/2014/main" val="839460582"/>
                    </a:ext>
                  </a:extLst>
                </a:gridCol>
                <a:gridCol w="129216">
                  <a:extLst>
                    <a:ext uri="{9D8B030D-6E8A-4147-A177-3AD203B41FA5}">
                      <a16:colId xmlns:a16="http://schemas.microsoft.com/office/drawing/2014/main" val="3387769186"/>
                    </a:ext>
                  </a:extLst>
                </a:gridCol>
                <a:gridCol w="129216">
                  <a:extLst>
                    <a:ext uri="{9D8B030D-6E8A-4147-A177-3AD203B41FA5}">
                      <a16:colId xmlns:a16="http://schemas.microsoft.com/office/drawing/2014/main" val="4006953434"/>
                    </a:ext>
                  </a:extLst>
                </a:gridCol>
                <a:gridCol w="129216">
                  <a:extLst>
                    <a:ext uri="{9D8B030D-6E8A-4147-A177-3AD203B41FA5}">
                      <a16:colId xmlns:a16="http://schemas.microsoft.com/office/drawing/2014/main" val="1125641461"/>
                    </a:ext>
                  </a:extLst>
                </a:gridCol>
                <a:gridCol w="129216">
                  <a:extLst>
                    <a:ext uri="{9D8B030D-6E8A-4147-A177-3AD203B41FA5}">
                      <a16:colId xmlns:a16="http://schemas.microsoft.com/office/drawing/2014/main" val="919254995"/>
                    </a:ext>
                  </a:extLst>
                </a:gridCol>
                <a:gridCol w="129216">
                  <a:extLst>
                    <a:ext uri="{9D8B030D-6E8A-4147-A177-3AD203B41FA5}">
                      <a16:colId xmlns:a16="http://schemas.microsoft.com/office/drawing/2014/main" val="303494598"/>
                    </a:ext>
                  </a:extLst>
                </a:gridCol>
                <a:gridCol w="129216">
                  <a:extLst>
                    <a:ext uri="{9D8B030D-6E8A-4147-A177-3AD203B41FA5}">
                      <a16:colId xmlns:a16="http://schemas.microsoft.com/office/drawing/2014/main" val="1249672653"/>
                    </a:ext>
                  </a:extLst>
                </a:gridCol>
                <a:gridCol w="129216">
                  <a:extLst>
                    <a:ext uri="{9D8B030D-6E8A-4147-A177-3AD203B41FA5}">
                      <a16:colId xmlns:a16="http://schemas.microsoft.com/office/drawing/2014/main" val="862049572"/>
                    </a:ext>
                  </a:extLst>
                </a:gridCol>
                <a:gridCol w="129216">
                  <a:extLst>
                    <a:ext uri="{9D8B030D-6E8A-4147-A177-3AD203B41FA5}">
                      <a16:colId xmlns:a16="http://schemas.microsoft.com/office/drawing/2014/main" val="1117554555"/>
                    </a:ext>
                  </a:extLst>
                </a:gridCol>
                <a:gridCol w="129216">
                  <a:extLst>
                    <a:ext uri="{9D8B030D-6E8A-4147-A177-3AD203B41FA5}">
                      <a16:colId xmlns:a16="http://schemas.microsoft.com/office/drawing/2014/main" val="2399887350"/>
                    </a:ext>
                  </a:extLst>
                </a:gridCol>
                <a:gridCol w="129216">
                  <a:extLst>
                    <a:ext uri="{9D8B030D-6E8A-4147-A177-3AD203B41FA5}">
                      <a16:colId xmlns:a16="http://schemas.microsoft.com/office/drawing/2014/main" val="2722380503"/>
                    </a:ext>
                  </a:extLst>
                </a:gridCol>
                <a:gridCol w="129216">
                  <a:extLst>
                    <a:ext uri="{9D8B030D-6E8A-4147-A177-3AD203B41FA5}">
                      <a16:colId xmlns:a16="http://schemas.microsoft.com/office/drawing/2014/main" val="1240580243"/>
                    </a:ext>
                  </a:extLst>
                </a:gridCol>
                <a:gridCol w="129216">
                  <a:extLst>
                    <a:ext uri="{9D8B030D-6E8A-4147-A177-3AD203B41FA5}">
                      <a16:colId xmlns:a16="http://schemas.microsoft.com/office/drawing/2014/main" val="1403268247"/>
                    </a:ext>
                  </a:extLst>
                </a:gridCol>
                <a:gridCol w="129216">
                  <a:extLst>
                    <a:ext uri="{9D8B030D-6E8A-4147-A177-3AD203B41FA5}">
                      <a16:colId xmlns:a16="http://schemas.microsoft.com/office/drawing/2014/main" val="575881730"/>
                    </a:ext>
                  </a:extLst>
                </a:gridCol>
                <a:gridCol w="129216">
                  <a:extLst>
                    <a:ext uri="{9D8B030D-6E8A-4147-A177-3AD203B41FA5}">
                      <a16:colId xmlns:a16="http://schemas.microsoft.com/office/drawing/2014/main" val="4180700797"/>
                    </a:ext>
                  </a:extLst>
                </a:gridCol>
                <a:gridCol w="129216">
                  <a:extLst>
                    <a:ext uri="{9D8B030D-6E8A-4147-A177-3AD203B41FA5}">
                      <a16:colId xmlns:a16="http://schemas.microsoft.com/office/drawing/2014/main" val="3675513534"/>
                    </a:ext>
                  </a:extLst>
                </a:gridCol>
                <a:gridCol w="129216">
                  <a:extLst>
                    <a:ext uri="{9D8B030D-6E8A-4147-A177-3AD203B41FA5}">
                      <a16:colId xmlns:a16="http://schemas.microsoft.com/office/drawing/2014/main" val="223652072"/>
                    </a:ext>
                  </a:extLst>
                </a:gridCol>
                <a:gridCol w="129216">
                  <a:extLst>
                    <a:ext uri="{9D8B030D-6E8A-4147-A177-3AD203B41FA5}">
                      <a16:colId xmlns:a16="http://schemas.microsoft.com/office/drawing/2014/main" val="4212227510"/>
                    </a:ext>
                  </a:extLst>
                </a:gridCol>
                <a:gridCol w="129216">
                  <a:extLst>
                    <a:ext uri="{9D8B030D-6E8A-4147-A177-3AD203B41FA5}">
                      <a16:colId xmlns:a16="http://schemas.microsoft.com/office/drawing/2014/main" val="2102037971"/>
                    </a:ext>
                  </a:extLst>
                </a:gridCol>
                <a:gridCol w="129216">
                  <a:extLst>
                    <a:ext uri="{9D8B030D-6E8A-4147-A177-3AD203B41FA5}">
                      <a16:colId xmlns:a16="http://schemas.microsoft.com/office/drawing/2014/main" val="3178354080"/>
                    </a:ext>
                  </a:extLst>
                </a:gridCol>
                <a:gridCol w="129216">
                  <a:extLst>
                    <a:ext uri="{9D8B030D-6E8A-4147-A177-3AD203B41FA5}">
                      <a16:colId xmlns:a16="http://schemas.microsoft.com/office/drawing/2014/main" val="1639948405"/>
                    </a:ext>
                  </a:extLst>
                </a:gridCol>
                <a:gridCol w="129216">
                  <a:extLst>
                    <a:ext uri="{9D8B030D-6E8A-4147-A177-3AD203B41FA5}">
                      <a16:colId xmlns:a16="http://schemas.microsoft.com/office/drawing/2014/main" val="127915243"/>
                    </a:ext>
                  </a:extLst>
                </a:gridCol>
                <a:gridCol w="129216">
                  <a:extLst>
                    <a:ext uri="{9D8B030D-6E8A-4147-A177-3AD203B41FA5}">
                      <a16:colId xmlns:a16="http://schemas.microsoft.com/office/drawing/2014/main" val="3077901287"/>
                    </a:ext>
                  </a:extLst>
                </a:gridCol>
                <a:gridCol w="129216">
                  <a:extLst>
                    <a:ext uri="{9D8B030D-6E8A-4147-A177-3AD203B41FA5}">
                      <a16:colId xmlns:a16="http://schemas.microsoft.com/office/drawing/2014/main" val="4168060387"/>
                    </a:ext>
                  </a:extLst>
                </a:gridCol>
                <a:gridCol w="129216">
                  <a:extLst>
                    <a:ext uri="{9D8B030D-6E8A-4147-A177-3AD203B41FA5}">
                      <a16:colId xmlns:a16="http://schemas.microsoft.com/office/drawing/2014/main" val="688240861"/>
                    </a:ext>
                  </a:extLst>
                </a:gridCol>
                <a:gridCol w="129216">
                  <a:extLst>
                    <a:ext uri="{9D8B030D-6E8A-4147-A177-3AD203B41FA5}">
                      <a16:colId xmlns:a16="http://schemas.microsoft.com/office/drawing/2014/main" val="3706034431"/>
                    </a:ext>
                  </a:extLst>
                </a:gridCol>
                <a:gridCol w="129216">
                  <a:extLst>
                    <a:ext uri="{9D8B030D-6E8A-4147-A177-3AD203B41FA5}">
                      <a16:colId xmlns:a16="http://schemas.microsoft.com/office/drawing/2014/main" val="3430801156"/>
                    </a:ext>
                  </a:extLst>
                </a:gridCol>
                <a:gridCol w="129216">
                  <a:extLst>
                    <a:ext uri="{9D8B030D-6E8A-4147-A177-3AD203B41FA5}">
                      <a16:colId xmlns:a16="http://schemas.microsoft.com/office/drawing/2014/main" val="3868319377"/>
                    </a:ext>
                  </a:extLst>
                </a:gridCol>
                <a:gridCol w="129216">
                  <a:extLst>
                    <a:ext uri="{9D8B030D-6E8A-4147-A177-3AD203B41FA5}">
                      <a16:colId xmlns:a16="http://schemas.microsoft.com/office/drawing/2014/main" val="4040455861"/>
                    </a:ext>
                  </a:extLst>
                </a:gridCol>
                <a:gridCol w="129216">
                  <a:extLst>
                    <a:ext uri="{9D8B030D-6E8A-4147-A177-3AD203B41FA5}">
                      <a16:colId xmlns:a16="http://schemas.microsoft.com/office/drawing/2014/main" val="2003005832"/>
                    </a:ext>
                  </a:extLst>
                </a:gridCol>
              </a:tblGrid>
              <a:tr h="305301"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6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22.03.2</a:t>
                      </a:r>
                      <a:r>
                        <a:rPr lang="en-US" sz="6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08000" marB="108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6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29.03.2</a:t>
                      </a:r>
                      <a:r>
                        <a:rPr lang="en-US" sz="6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08000" marB="108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/>
                      <a:r>
                        <a:rPr lang="x-none" sz="6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05.04.2</a:t>
                      </a:r>
                      <a:r>
                        <a:rPr lang="en-US" sz="6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08000" marB="108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/>
                      <a:r>
                        <a:rPr lang="x-none" sz="6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12.04.2</a:t>
                      </a:r>
                      <a:r>
                        <a:rPr lang="en-US" sz="6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08000" marB="108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6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19.04.2</a:t>
                      </a:r>
                      <a:r>
                        <a:rPr lang="en-US" sz="6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08000" marB="108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/>
                      <a:r>
                        <a:rPr lang="x-none" sz="6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26.04.2</a:t>
                      </a:r>
                      <a:r>
                        <a:rPr lang="en-US" sz="6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08000" marB="108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0895412"/>
                  </a:ext>
                </a:extLst>
              </a:tr>
              <a:tr h="211776">
                <a:tc>
                  <a:txBody>
                    <a:bodyPr/>
                    <a:lstStyle/>
                    <a:p>
                      <a:pPr algn="ctr"/>
                      <a:r>
                        <a:rPr lang="x-none" sz="4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187201"/>
                  </a:ext>
                </a:extLst>
              </a:tr>
              <a:tr h="23247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311303"/>
                  </a:ext>
                </a:extLst>
              </a:tr>
              <a:tr h="23247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1925131"/>
                  </a:ext>
                </a:extLst>
              </a:tr>
              <a:tr h="23247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548693"/>
                  </a:ext>
                </a:extLst>
              </a:tr>
              <a:tr h="23247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0485187"/>
                  </a:ext>
                </a:extLst>
              </a:tr>
              <a:tr h="23247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1482407"/>
                  </a:ext>
                </a:extLst>
              </a:tr>
              <a:tr h="23247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0459432"/>
                  </a:ext>
                </a:extLst>
              </a:tr>
              <a:tr h="23247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0183076"/>
                  </a:ext>
                </a:extLst>
              </a:tr>
              <a:tr h="23247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0085752"/>
                  </a:ext>
                </a:extLst>
              </a:tr>
              <a:tr h="23247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3355084"/>
                  </a:ext>
                </a:extLst>
              </a:tr>
              <a:tr h="23247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8741121"/>
                  </a:ext>
                </a:extLst>
              </a:tr>
              <a:tr h="23247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0379830"/>
                  </a:ext>
                </a:extLst>
              </a:tr>
              <a:tr h="23247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7296573"/>
                  </a:ext>
                </a:extLst>
              </a:tr>
              <a:tr h="23247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801204"/>
                  </a:ext>
                </a:extLst>
              </a:tr>
              <a:tr h="23247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1987791"/>
                  </a:ext>
                </a:extLst>
              </a:tr>
              <a:tr h="23247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2368661"/>
                  </a:ext>
                </a:extLst>
              </a:tr>
              <a:tr h="23247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575042"/>
                  </a:ext>
                </a:extLst>
              </a:tr>
              <a:tr h="23247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0163325"/>
                  </a:ext>
                </a:extLst>
              </a:tr>
              <a:tr h="43847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6000" marB="216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6000" marB="216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6000" marB="216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6000" marB="216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6000" marB="216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6000" marB="216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6000" marB="216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216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216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216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216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216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216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216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216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216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216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216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216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216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216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6000" marB="216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6000" marB="216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6000" marB="216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6000" marB="216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6000" marB="216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6000" marB="216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6000" marB="216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6000" marB="216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6000" marB="216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6000" marB="216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6000" marB="216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6000" marB="216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6000" marB="216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6000" marB="216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6000" marB="216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6000" marB="216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6000" marB="216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6000" marB="216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6000" marB="216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6000" marB="216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6000" marB="216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1837612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1E3B7FEF-C5BC-CA6B-5766-50DA3F0C617A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(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НАИМЕНОВАНИЕ ВАШЕГО МУНИЦИПАЛИТЕТА)</a:t>
            </a:r>
          </a:p>
        </p:txBody>
      </p:sp>
    </p:spTree>
    <p:extLst>
      <p:ext uri="{BB962C8B-B14F-4D97-AF65-F5344CB8AC3E}">
        <p14:creationId xmlns:p14="http://schemas.microsoft.com/office/powerpoint/2010/main" val="12748905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id="{D84C0EFA-ABA5-6E13-FD8E-3B66EAED5F92}"/>
              </a:ext>
            </a:extLst>
          </p:cNvPr>
          <p:cNvSpPr/>
          <p:nvPr/>
        </p:nvSpPr>
        <p:spPr>
          <a:xfrm>
            <a:off x="627017" y="2283661"/>
            <a:ext cx="4497842" cy="4024162"/>
          </a:xfrm>
          <a:prstGeom prst="roundRect">
            <a:avLst>
              <a:gd name="adj" fmla="val 457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6" name="Скругленный прямоугольник 25">
            <a:extLst>
              <a:ext uri="{FF2B5EF4-FFF2-40B4-BE49-F238E27FC236}">
                <a16:creationId xmlns:a16="http://schemas.microsoft.com/office/drawing/2014/main" id="{FD79DC35-2D8E-38F0-B733-EA31C9CDCE08}"/>
              </a:ext>
            </a:extLst>
          </p:cNvPr>
          <p:cNvSpPr/>
          <p:nvPr/>
        </p:nvSpPr>
        <p:spPr>
          <a:xfrm>
            <a:off x="5289754" y="2283659"/>
            <a:ext cx="4497841" cy="4024163"/>
          </a:xfrm>
          <a:prstGeom prst="roundRect">
            <a:avLst>
              <a:gd name="adj" fmla="val 493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BCF4219-A638-B09A-18FC-D8C6933BF43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239157" y="2698627"/>
            <a:ext cx="1273562" cy="1273562"/>
          </a:xfrm>
          <a:custGeom>
            <a:avLst/>
            <a:gdLst>
              <a:gd name="connsiteX0" fmla="*/ 636781 w 1273562"/>
              <a:gd name="connsiteY0" fmla="*/ 0 h 1273562"/>
              <a:gd name="connsiteX1" fmla="*/ 1273562 w 1273562"/>
              <a:gd name="connsiteY1" fmla="*/ 636781 h 1273562"/>
              <a:gd name="connsiteX2" fmla="*/ 636781 w 1273562"/>
              <a:gd name="connsiteY2" fmla="*/ 1273562 h 1273562"/>
              <a:gd name="connsiteX3" fmla="*/ 0 w 1273562"/>
              <a:gd name="connsiteY3" fmla="*/ 636781 h 1273562"/>
              <a:gd name="connsiteX4" fmla="*/ 636781 w 1273562"/>
              <a:gd name="connsiteY4" fmla="*/ 0 h 1273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3562" h="1273562">
                <a:moveTo>
                  <a:pt x="636781" y="0"/>
                </a:moveTo>
                <a:cubicBezTo>
                  <a:pt x="988465" y="0"/>
                  <a:pt x="1273562" y="285097"/>
                  <a:pt x="1273562" y="636781"/>
                </a:cubicBezTo>
                <a:cubicBezTo>
                  <a:pt x="1273562" y="988465"/>
                  <a:pt x="988465" y="1273562"/>
                  <a:pt x="636781" y="1273562"/>
                </a:cubicBezTo>
                <a:cubicBezTo>
                  <a:pt x="285097" y="1273562"/>
                  <a:pt x="0" y="988465"/>
                  <a:pt x="0" y="636781"/>
                </a:cubicBezTo>
                <a:cubicBezTo>
                  <a:pt x="0" y="285097"/>
                  <a:pt x="285097" y="0"/>
                  <a:pt x="636781" y="0"/>
                </a:cubicBezTo>
                <a:close/>
              </a:path>
            </a:pathLst>
          </a:cu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EA6252C-9F8C-5F98-8E93-EE91BFC0128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901893" y="2700958"/>
            <a:ext cx="1273562" cy="1273562"/>
          </a:xfrm>
          <a:custGeom>
            <a:avLst/>
            <a:gdLst>
              <a:gd name="connsiteX0" fmla="*/ 636781 w 1273562"/>
              <a:gd name="connsiteY0" fmla="*/ 0 h 1273562"/>
              <a:gd name="connsiteX1" fmla="*/ 1273562 w 1273562"/>
              <a:gd name="connsiteY1" fmla="*/ 636781 h 1273562"/>
              <a:gd name="connsiteX2" fmla="*/ 636781 w 1273562"/>
              <a:gd name="connsiteY2" fmla="*/ 1273562 h 1273562"/>
              <a:gd name="connsiteX3" fmla="*/ 0 w 1273562"/>
              <a:gd name="connsiteY3" fmla="*/ 636781 h 1273562"/>
              <a:gd name="connsiteX4" fmla="*/ 636781 w 1273562"/>
              <a:gd name="connsiteY4" fmla="*/ 0 h 1273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3562" h="1273562">
                <a:moveTo>
                  <a:pt x="636781" y="0"/>
                </a:moveTo>
                <a:cubicBezTo>
                  <a:pt x="988465" y="0"/>
                  <a:pt x="1273562" y="285097"/>
                  <a:pt x="1273562" y="636781"/>
                </a:cubicBezTo>
                <a:cubicBezTo>
                  <a:pt x="1273562" y="988465"/>
                  <a:pt x="988465" y="1273562"/>
                  <a:pt x="636781" y="1273562"/>
                </a:cubicBezTo>
                <a:cubicBezTo>
                  <a:pt x="285097" y="1273562"/>
                  <a:pt x="0" y="988465"/>
                  <a:pt x="0" y="636781"/>
                </a:cubicBezTo>
                <a:cubicBezTo>
                  <a:pt x="0" y="285097"/>
                  <a:pt x="285097" y="0"/>
                  <a:pt x="636781" y="0"/>
                </a:cubicBezTo>
                <a:close/>
              </a:path>
            </a:pathLst>
          </a:custGeom>
        </p:spPr>
      </p:pic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988BECAB-AF68-DF91-9FAF-9F98980FC488}"/>
              </a:ext>
            </a:extLst>
          </p:cNvPr>
          <p:cNvSpPr/>
          <p:nvPr/>
        </p:nvSpPr>
        <p:spPr>
          <a:xfrm>
            <a:off x="627016" y="1401546"/>
            <a:ext cx="9160579" cy="775597"/>
          </a:xfrm>
          <a:prstGeom prst="roundRect">
            <a:avLst>
              <a:gd name="adj" fmla="val 2620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ПРЕДСТАВИТЕЛИ АДМИНИСТРАЦИИ </a:t>
            </a:r>
            <a:r>
              <a:rPr lang="ru-RU" sz="11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ЧАА-ХОЛЬСКОГО РАЙОНА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СОСТАВ РАБОЧЕЙ ГРУППЫ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516337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состав рабочей группы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B40DCB-4C31-03F5-B5B8-282F39AA97FE}"/>
              </a:ext>
            </a:extLst>
          </p:cNvPr>
          <p:cNvSpPr txBox="1"/>
          <p:nvPr/>
        </p:nvSpPr>
        <p:spPr>
          <a:xfrm>
            <a:off x="1830863" y="4207507"/>
            <a:ext cx="21960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Ооржак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Алла Алексеевна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94DB7C7-429D-AAE0-DF5B-BE58CD71E43A}"/>
              </a:ext>
            </a:extLst>
          </p:cNvPr>
          <p:cNvSpPr txBox="1"/>
          <p:nvPr/>
        </p:nvSpPr>
        <p:spPr>
          <a:xfrm>
            <a:off x="1830863" y="4494142"/>
            <a:ext cx="21960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Заместитель главы </a:t>
            </a:r>
          </a:p>
          <a:p>
            <a:pPr algn="ctr"/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администрации по экономике, инвестициям и имущественно-земельным отношениям</a:t>
            </a:r>
            <a:endParaRPr lang="x-none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1976251-BD4D-13F1-EFD4-B46D4764B256}"/>
              </a:ext>
            </a:extLst>
          </p:cNvPr>
          <p:cNvSpPr txBox="1"/>
          <p:nvPr/>
        </p:nvSpPr>
        <p:spPr>
          <a:xfrm>
            <a:off x="6432877" y="4209838"/>
            <a:ext cx="21960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Очур-оол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Елена </a:t>
            </a:r>
            <a:r>
              <a:rPr lang="ru-RU" sz="11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Партизановна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0022D57-D8A2-B1D0-233D-597BE273DF86}"/>
              </a:ext>
            </a:extLst>
          </p:cNvPr>
          <p:cNvSpPr txBox="1"/>
          <p:nvPr/>
        </p:nvSpPr>
        <p:spPr>
          <a:xfrm>
            <a:off x="6432877" y="4496473"/>
            <a:ext cx="21960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Начальник отдела </a:t>
            </a:r>
          </a:p>
          <a:p>
            <a:pPr algn="ctr"/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экономики, </a:t>
            </a:r>
          </a:p>
          <a:p>
            <a:pPr algn="ctr"/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предпринимательства </a:t>
            </a:r>
          </a:p>
          <a:p>
            <a:pPr algn="ctr"/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и инвестиционной политики</a:t>
            </a:r>
            <a:endParaRPr lang="x-none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:a16="http://schemas.microsoft.com/office/drawing/2014/main" id="{A12F499E-F54D-B300-3108-B922DB39BF1B}"/>
              </a:ext>
            </a:extLst>
          </p:cNvPr>
          <p:cNvSpPr/>
          <p:nvPr/>
        </p:nvSpPr>
        <p:spPr>
          <a:xfrm>
            <a:off x="746940" y="1518198"/>
            <a:ext cx="551343" cy="551343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D9CDDB-E9D5-565C-BD28-8C61EB0F6DF3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(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НАИМЕНОВАНИЕ ВАШЕГО МУНИЦИПАЛИТЕТА)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150677E5-2101-77A4-EFEC-265E3C50B1B4}"/>
              </a:ext>
            </a:extLst>
          </p:cNvPr>
          <p:cNvGrpSpPr/>
          <p:nvPr/>
        </p:nvGrpSpPr>
        <p:grpSpPr>
          <a:xfrm>
            <a:off x="872803" y="1607193"/>
            <a:ext cx="304522" cy="408045"/>
            <a:chOff x="9206972" y="323924"/>
            <a:chExt cx="315504" cy="422760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8FD74E9E-F3FB-A581-6E2E-D4C124D346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06972" y="323924"/>
              <a:ext cx="315504" cy="422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6E2BDA17-56F8-0A4D-B44A-E0EB3A60B85A}"/>
                </a:ext>
              </a:extLst>
            </p:cNvPr>
            <p:cNvSpPr/>
            <p:nvPr/>
          </p:nvSpPr>
          <p:spPr>
            <a:xfrm>
              <a:off x="9220874" y="349250"/>
              <a:ext cx="291314" cy="346075"/>
            </a:xfrm>
            <a:prstGeom prst="rect">
              <a:avLst/>
            </a:prstGeom>
            <a:solidFill>
              <a:srgbClr val="F2F0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9037AEF-5B57-A3F5-14D4-D8F00DE6B103}"/>
              </a:ext>
            </a:extLst>
          </p:cNvPr>
          <p:cNvSpPr txBox="1"/>
          <p:nvPr/>
        </p:nvSpPr>
        <p:spPr>
          <a:xfrm>
            <a:off x="918410" y="1773384"/>
            <a:ext cx="216484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300" b="1" dirty="0">
                <a:latin typeface="Arial" panose="020B0604020202020204" pitchFamily="34" charset="0"/>
                <a:cs typeface="Arial" panose="020B0604020202020204" pitchFamily="34" charset="0"/>
              </a:rPr>
              <a:t>поместить герб МО</a:t>
            </a:r>
          </a:p>
        </p:txBody>
      </p:sp>
    </p:spTree>
    <p:extLst>
      <p:ext uri="{BB962C8B-B14F-4D97-AF65-F5344CB8AC3E}">
        <p14:creationId xmlns:p14="http://schemas.microsoft.com/office/powerpoint/2010/main" val="825035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C70EFB-A1FF-D561-3A63-16A2697A6C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B9D1D969-8F86-E80D-DECA-A11A5C6E5076}"/>
              </a:ext>
            </a:extLst>
          </p:cNvPr>
          <p:cNvSpPr/>
          <p:nvPr/>
        </p:nvSpPr>
        <p:spPr>
          <a:xfrm>
            <a:off x="627016" y="1401546"/>
            <a:ext cx="2195999" cy="775597"/>
          </a:xfrm>
          <a:prstGeom prst="roundRect">
            <a:avLst>
              <a:gd name="adj" fmla="val 32405"/>
            </a:avLst>
          </a:prstGeom>
          <a:noFill/>
          <a:ln>
            <a:solidFill>
              <a:srgbClr val="D1D1D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0C01CA-C287-89F8-7489-147F18CBED12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ДИАГНОСТИЧЕСКАЯ КАРТА МО ПО РАБОТЕ                                С ИНВЕСТОРАМИ И МЕХАНИЗМ РАБОТЬ</a:t>
            </a:r>
            <a:r>
              <a:rPr lang="en" sz="2400" b="1" dirty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 НИМИ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CCC73B85-D007-B69D-B706-5E327344A476}"/>
              </a:ext>
            </a:extLst>
          </p:cNvPr>
          <p:cNvSpPr/>
          <p:nvPr/>
        </p:nvSpPr>
        <p:spPr>
          <a:xfrm>
            <a:off x="627016" y="163628"/>
            <a:ext cx="158679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методология разработки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Номер слайда 50">
            <a:extLst>
              <a:ext uri="{FF2B5EF4-FFF2-40B4-BE49-F238E27FC236}">
                <a16:creationId xmlns:a16="http://schemas.microsoft.com/office/drawing/2014/main" id="{3357558C-0A85-0117-46FB-F329604FB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FC460D8B-A2D5-EB35-FFCE-B53F28685B34}"/>
              </a:ext>
            </a:extLst>
          </p:cNvPr>
          <p:cNvSpPr/>
          <p:nvPr/>
        </p:nvSpPr>
        <p:spPr>
          <a:xfrm>
            <a:off x="2954593" y="1401546"/>
            <a:ext cx="3348000" cy="775597"/>
          </a:xfrm>
          <a:prstGeom prst="roundRect">
            <a:avLst>
              <a:gd name="adj" fmla="val 33100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КАК ЕСТЬ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5C391C53-720A-96BE-9A55-A777FD939A6A}"/>
              </a:ext>
            </a:extLst>
          </p:cNvPr>
          <p:cNvSpPr/>
          <p:nvPr/>
        </p:nvSpPr>
        <p:spPr>
          <a:xfrm>
            <a:off x="620407" y="2283851"/>
            <a:ext cx="2194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ИНФОРМИРОВАНИЕ ИНВЕСТОРОВ            И ПРЕДПРИНИМАТЕЛЕИ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3263EEAE-FEDF-4B38-6170-68E3C9246E3B}"/>
              </a:ext>
            </a:extLst>
          </p:cNvPr>
          <p:cNvSpPr/>
          <p:nvPr/>
        </p:nvSpPr>
        <p:spPr>
          <a:xfrm>
            <a:off x="620406" y="2876559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РАСПРЕДЕЛЕНИЕ ПЛОЩАДОК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4C6DBF16-191C-434B-8D6E-FE514DDE4EBC}"/>
              </a:ext>
            </a:extLst>
          </p:cNvPr>
          <p:cNvSpPr/>
          <p:nvPr/>
        </p:nvSpPr>
        <p:spPr>
          <a:xfrm>
            <a:off x="620406" y="3469267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algn="ctr"/>
            <a:endParaRPr lang="x-none"/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6883FA95-A71D-29DF-60BE-FAF5B0A60D5C}"/>
              </a:ext>
            </a:extLst>
          </p:cNvPr>
          <p:cNvSpPr/>
          <p:nvPr/>
        </p:nvSpPr>
        <p:spPr>
          <a:xfrm>
            <a:off x="620406" y="4061975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algn="ctr"/>
            <a:endParaRPr lang="x-none"/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id="{CFD6CE53-58D8-A966-7A1A-4AA928A9B291}"/>
              </a:ext>
            </a:extLst>
          </p:cNvPr>
          <p:cNvSpPr/>
          <p:nvPr/>
        </p:nvSpPr>
        <p:spPr>
          <a:xfrm>
            <a:off x="620406" y="4654683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РЕШЕНИЕ И УСКОРЕНИЕ РАССМОТРЕНИЯ АДМИНИСТРАТИВНЫХ ВОПРОСОВ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id="{C4784D0C-C0E6-CDCD-9856-24BA243718F6}"/>
              </a:ext>
            </a:extLst>
          </p:cNvPr>
          <p:cNvSpPr/>
          <p:nvPr/>
        </p:nvSpPr>
        <p:spPr>
          <a:xfrm>
            <a:off x="620406" y="5247391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algn="ctr"/>
            <a:endParaRPr lang="x-none"/>
          </a:p>
        </p:txBody>
      </p:sp>
      <p:sp>
        <p:nvSpPr>
          <p:cNvPr id="27" name="Скругленный прямоугольник 26">
            <a:extLst>
              <a:ext uri="{FF2B5EF4-FFF2-40B4-BE49-F238E27FC236}">
                <a16:creationId xmlns:a16="http://schemas.microsoft.com/office/drawing/2014/main" id="{9D9224EF-80AA-1AB2-8E2B-866EBD1CB0E9}"/>
              </a:ext>
            </a:extLst>
          </p:cNvPr>
          <p:cNvSpPr/>
          <p:nvPr/>
        </p:nvSpPr>
        <p:spPr>
          <a:xfrm>
            <a:off x="620406" y="5840100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algn="ctr"/>
            <a:endParaRPr lang="x-none"/>
          </a:p>
        </p:txBody>
      </p:sp>
      <p:sp>
        <p:nvSpPr>
          <p:cNvPr id="38" name="Скругленный прямоугольник 37">
            <a:extLst>
              <a:ext uri="{FF2B5EF4-FFF2-40B4-BE49-F238E27FC236}">
                <a16:creationId xmlns:a16="http://schemas.microsoft.com/office/drawing/2014/main" id="{B1E128B1-995E-EC41-5EB8-A39E158581E1}"/>
              </a:ext>
            </a:extLst>
          </p:cNvPr>
          <p:cNvSpPr/>
          <p:nvPr/>
        </p:nvSpPr>
        <p:spPr>
          <a:xfrm>
            <a:off x="6439596" y="1400481"/>
            <a:ext cx="3348000" cy="775597"/>
          </a:xfrm>
          <a:prstGeom prst="roundRect">
            <a:avLst>
              <a:gd name="adj" fmla="val 3310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КАК ДОЛЖНО БЫТЬ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id="{C2F7540E-092E-60C6-7571-A4EF5CD19B88}"/>
              </a:ext>
            </a:extLst>
          </p:cNvPr>
          <p:cNvSpPr/>
          <p:nvPr/>
        </p:nvSpPr>
        <p:spPr>
          <a:xfrm>
            <a:off x="2954593" y="2283851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Сайт администрации, регулярная коммуникация                         с предпринимателями (рассылки на почты предпринимателей, звонки, ежегодные встречи)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Скругленный прямоугольник 40">
            <a:extLst>
              <a:ext uri="{FF2B5EF4-FFF2-40B4-BE49-F238E27FC236}">
                <a16:creationId xmlns:a16="http://schemas.microsoft.com/office/drawing/2014/main" id="{B1A71364-7219-9B02-0F5E-032DE88FD20A}"/>
              </a:ext>
            </a:extLst>
          </p:cNvPr>
          <p:cNvSpPr/>
          <p:nvPr/>
        </p:nvSpPr>
        <p:spPr>
          <a:xfrm>
            <a:off x="2954593" y="2876559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 всегда достаточно инвесторов для проведения тендерной процедуры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" name="Скругленный прямоугольник 41">
            <a:extLst>
              <a:ext uri="{FF2B5EF4-FFF2-40B4-BE49-F238E27FC236}">
                <a16:creationId xmlns:a16="http://schemas.microsoft.com/office/drawing/2014/main" id="{7D859C09-30DF-66FB-2753-8AF67BC2F27A}"/>
              </a:ext>
            </a:extLst>
          </p:cNvPr>
          <p:cNvSpPr/>
          <p:nvPr/>
        </p:nvSpPr>
        <p:spPr>
          <a:xfrm>
            <a:off x="2954593" y="3469267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id="{B503E6F3-9BA9-736C-8997-1A19BDFDE55B}"/>
              </a:ext>
            </a:extLst>
          </p:cNvPr>
          <p:cNvSpPr/>
          <p:nvPr/>
        </p:nvSpPr>
        <p:spPr>
          <a:xfrm>
            <a:off x="2954593" y="4061975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5" name="Скругленный прямоугольник 44">
            <a:extLst>
              <a:ext uri="{FF2B5EF4-FFF2-40B4-BE49-F238E27FC236}">
                <a16:creationId xmlns:a16="http://schemas.microsoft.com/office/drawing/2014/main" id="{90A026D4-720E-6A15-BA60-176A2D0864BE}"/>
              </a:ext>
            </a:extLst>
          </p:cNvPr>
          <p:cNvSpPr/>
          <p:nvPr/>
        </p:nvSpPr>
        <p:spPr>
          <a:xfrm>
            <a:off x="2954593" y="4654683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Личное сопровождение и контроль инвестиционным уполномоченным каждого крупного проекта на всех  стадиях его реализации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" name="Скругленный прямоугольник 45">
            <a:extLst>
              <a:ext uri="{FF2B5EF4-FFF2-40B4-BE49-F238E27FC236}">
                <a16:creationId xmlns:a16="http://schemas.microsoft.com/office/drawing/2014/main" id="{5C80F8D5-9284-0997-F20F-D5F70709BA6B}"/>
              </a:ext>
            </a:extLst>
          </p:cNvPr>
          <p:cNvSpPr/>
          <p:nvPr/>
        </p:nvSpPr>
        <p:spPr>
          <a:xfrm>
            <a:off x="2954593" y="5247391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id="{587BB692-BB68-A96A-CE3E-27B0341F4A21}"/>
              </a:ext>
            </a:extLst>
          </p:cNvPr>
          <p:cNvSpPr/>
          <p:nvPr/>
        </p:nvSpPr>
        <p:spPr>
          <a:xfrm>
            <a:off x="2954593" y="5840100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9" name="Скругленный прямоугольник 48">
            <a:extLst>
              <a:ext uri="{FF2B5EF4-FFF2-40B4-BE49-F238E27FC236}">
                <a16:creationId xmlns:a16="http://schemas.microsoft.com/office/drawing/2014/main" id="{9AF7ABEC-783A-2BF0-D560-E0555624AD14}"/>
              </a:ext>
            </a:extLst>
          </p:cNvPr>
          <p:cNvSpPr/>
          <p:nvPr/>
        </p:nvSpPr>
        <p:spPr>
          <a:xfrm>
            <a:off x="6440781" y="2283851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Сайт администрации, статьи на сайтах для инвесторов              и предпринимателей, регулярная коммуникация</a:t>
            </a:r>
            <a:r>
              <a:rPr kumimoji="0" lang="en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         с предпринимателями (почтовая рассылка, звонки,       общий чат администрации с предпринимателями)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" name="Скругленный прямоугольник 50">
            <a:extLst>
              <a:ext uri="{FF2B5EF4-FFF2-40B4-BE49-F238E27FC236}">
                <a16:creationId xmlns:a16="http://schemas.microsoft.com/office/drawing/2014/main" id="{773E7195-35FF-216B-640A-E84CFD06B73E}"/>
              </a:ext>
            </a:extLst>
          </p:cNvPr>
          <p:cNvSpPr/>
          <p:nvPr/>
        </p:nvSpPr>
        <p:spPr>
          <a:xfrm>
            <a:off x="6440781" y="2876559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Привлечение инвесторов для распределения площадок через тендерную процедуру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4" name="Скругленный прямоугольник 53">
            <a:extLst>
              <a:ext uri="{FF2B5EF4-FFF2-40B4-BE49-F238E27FC236}">
                <a16:creationId xmlns:a16="http://schemas.microsoft.com/office/drawing/2014/main" id="{28F6FF4D-AEED-8AB5-6849-0B7A290DC785}"/>
              </a:ext>
            </a:extLst>
          </p:cNvPr>
          <p:cNvSpPr/>
          <p:nvPr/>
        </p:nvSpPr>
        <p:spPr>
          <a:xfrm>
            <a:off x="6440781" y="3469267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6" name="Скругленный прямоугольник 55">
            <a:extLst>
              <a:ext uri="{FF2B5EF4-FFF2-40B4-BE49-F238E27FC236}">
                <a16:creationId xmlns:a16="http://schemas.microsoft.com/office/drawing/2014/main" id="{4DA3611C-DDED-E11A-A341-EB83BDAB6CA0}"/>
              </a:ext>
            </a:extLst>
          </p:cNvPr>
          <p:cNvSpPr/>
          <p:nvPr/>
        </p:nvSpPr>
        <p:spPr>
          <a:xfrm>
            <a:off x="6440781" y="4061975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8" name="Скругленный прямоугольник 57">
            <a:extLst>
              <a:ext uri="{FF2B5EF4-FFF2-40B4-BE49-F238E27FC236}">
                <a16:creationId xmlns:a16="http://schemas.microsoft.com/office/drawing/2014/main" id="{421A2ED1-F024-4A7A-BD56-4C7BB30C0C67}"/>
              </a:ext>
            </a:extLst>
          </p:cNvPr>
          <p:cNvSpPr/>
          <p:nvPr/>
        </p:nvSpPr>
        <p:spPr>
          <a:xfrm>
            <a:off x="6440781" y="4654683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Личное сопровождение и контроль инвестиционным уполномоченным каждого крупного проекта на всех  стадиях его реализации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9" name="Скругленный прямоугольник 58">
            <a:extLst>
              <a:ext uri="{FF2B5EF4-FFF2-40B4-BE49-F238E27FC236}">
                <a16:creationId xmlns:a16="http://schemas.microsoft.com/office/drawing/2014/main" id="{472E3AEB-A774-97BE-7C3F-BB05307E9C51}"/>
              </a:ext>
            </a:extLst>
          </p:cNvPr>
          <p:cNvSpPr/>
          <p:nvPr/>
        </p:nvSpPr>
        <p:spPr>
          <a:xfrm>
            <a:off x="6440781" y="5247391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0" name="Скругленный прямоугольник 59">
            <a:extLst>
              <a:ext uri="{FF2B5EF4-FFF2-40B4-BE49-F238E27FC236}">
                <a16:creationId xmlns:a16="http://schemas.microsoft.com/office/drawing/2014/main" id="{D8C2B90C-11F2-8D2A-7A16-7C26268DC58F}"/>
              </a:ext>
            </a:extLst>
          </p:cNvPr>
          <p:cNvSpPr/>
          <p:nvPr/>
        </p:nvSpPr>
        <p:spPr>
          <a:xfrm>
            <a:off x="6440781" y="5840100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69" name="Рисунок 68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46C043A9-712E-86AC-3639-5FC5E87C4D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18998" y="2343541"/>
            <a:ext cx="365554" cy="365554"/>
          </a:xfrm>
          <a:prstGeom prst="rect">
            <a:avLst/>
          </a:prstGeom>
        </p:spPr>
      </p:pic>
      <p:pic>
        <p:nvPicPr>
          <p:cNvPr id="85" name="Рисунок 84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D02FAB9C-22E8-D5B8-E9CB-04F444497F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25608" y="2937871"/>
            <a:ext cx="365554" cy="365554"/>
          </a:xfrm>
          <a:prstGeom prst="rect">
            <a:avLst/>
          </a:prstGeom>
        </p:spPr>
      </p:pic>
      <p:pic>
        <p:nvPicPr>
          <p:cNvPr id="87" name="Рисунок 86" descr="Запрещено со сплошной заливкой">
            <a:extLst>
              <a:ext uri="{FF2B5EF4-FFF2-40B4-BE49-F238E27FC236}">
                <a16:creationId xmlns:a16="http://schemas.microsoft.com/office/drawing/2014/main" id="{8C5D4674-72C2-BE20-90E9-ACE14708AE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33866" y="2937871"/>
            <a:ext cx="360000" cy="360000"/>
          </a:xfrm>
          <a:prstGeom prst="rect">
            <a:avLst/>
          </a:prstGeom>
        </p:spPr>
      </p:pic>
      <p:sp>
        <p:nvSpPr>
          <p:cNvPr id="88" name="Скругленный прямоугольник 87">
            <a:extLst>
              <a:ext uri="{FF2B5EF4-FFF2-40B4-BE49-F238E27FC236}">
                <a16:creationId xmlns:a16="http://schemas.microsoft.com/office/drawing/2014/main" id="{EB6B743D-795C-9F66-43B5-0D7D12A5B711}"/>
              </a:ext>
            </a:extLst>
          </p:cNvPr>
          <p:cNvSpPr/>
          <p:nvPr/>
        </p:nvSpPr>
        <p:spPr>
          <a:xfrm>
            <a:off x="619221" y="3475239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ИНФРАСТРУКТУРА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 ИНВЕСТИЦИОННЫХ ПЛОЩАДКАХ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9" name="Скругленный прямоугольник 88">
            <a:extLst>
              <a:ext uri="{FF2B5EF4-FFF2-40B4-BE49-F238E27FC236}">
                <a16:creationId xmlns:a16="http://schemas.microsoft.com/office/drawing/2014/main" id="{6A51D4D3-64AC-23A3-E627-9D01F40E6EB2}"/>
              </a:ext>
            </a:extLst>
          </p:cNvPr>
          <p:cNvSpPr/>
          <p:nvPr/>
        </p:nvSpPr>
        <p:spPr>
          <a:xfrm>
            <a:off x="619221" y="4067947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РАБОТА С ИНВЕСТОРАМИ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БЕЗ ИНВЕСТИЦИОННОГО ПЛАНА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0" name="Скругленный прямоугольник 89">
            <a:extLst>
              <a:ext uri="{FF2B5EF4-FFF2-40B4-BE49-F238E27FC236}">
                <a16:creationId xmlns:a16="http://schemas.microsoft.com/office/drawing/2014/main" id="{51447579-5086-5E11-AF44-D45DBDED33A5}"/>
              </a:ext>
            </a:extLst>
          </p:cNvPr>
          <p:cNvSpPr/>
          <p:nvPr/>
        </p:nvSpPr>
        <p:spPr>
          <a:xfrm>
            <a:off x="2953408" y="3475239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инфраструктуры по запросу инвестора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1" name="Скругленный прямоугольник 90">
            <a:extLst>
              <a:ext uri="{FF2B5EF4-FFF2-40B4-BE49-F238E27FC236}">
                <a16:creationId xmlns:a16="http://schemas.microsoft.com/office/drawing/2014/main" id="{7C9486C7-ED75-2FF8-33C8-C0332847A33F}"/>
              </a:ext>
            </a:extLst>
          </p:cNvPr>
          <p:cNvSpPr/>
          <p:nvPr/>
        </p:nvSpPr>
        <p:spPr>
          <a:xfrm>
            <a:off x="2953408" y="4067947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Проводятся переговоры и осмотр инвестиционных площадок по запросу инвестора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" name="Скругленный прямоугольник 91">
            <a:extLst>
              <a:ext uri="{FF2B5EF4-FFF2-40B4-BE49-F238E27FC236}">
                <a16:creationId xmlns:a16="http://schemas.microsoft.com/office/drawing/2014/main" id="{CD48F55F-F4ED-4364-E95B-98D535EDD6D8}"/>
              </a:ext>
            </a:extLst>
          </p:cNvPr>
          <p:cNvSpPr/>
          <p:nvPr/>
        </p:nvSpPr>
        <p:spPr>
          <a:xfrm>
            <a:off x="6439596" y="3475239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инженерной и транспортной инфраструктуры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до прихода инвестора на объект с целью экономии времени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3" name="Скругленный прямоугольник 92">
            <a:extLst>
              <a:ext uri="{FF2B5EF4-FFF2-40B4-BE49-F238E27FC236}">
                <a16:creationId xmlns:a16="http://schemas.microsoft.com/office/drawing/2014/main" id="{474725A6-A4DD-6C99-3AE6-2DBC5A8F19E9}"/>
              </a:ext>
            </a:extLst>
          </p:cNvPr>
          <p:cNvSpPr/>
          <p:nvPr/>
        </p:nvSpPr>
        <p:spPr>
          <a:xfrm>
            <a:off x="6439596" y="4067947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проектной команды, которая составляет инвестиционные планы и выводит проекты на площадки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6" name="Рисунок 95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E9E74D18-DDA5-DE48-E379-764E35F176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17813" y="3534929"/>
            <a:ext cx="365554" cy="365554"/>
          </a:xfrm>
          <a:prstGeom prst="rect">
            <a:avLst/>
          </a:prstGeom>
        </p:spPr>
      </p:pic>
      <p:pic>
        <p:nvPicPr>
          <p:cNvPr id="98" name="Рисунок 97" descr="Запрещено со сплошной заливкой">
            <a:extLst>
              <a:ext uri="{FF2B5EF4-FFF2-40B4-BE49-F238E27FC236}">
                <a16:creationId xmlns:a16="http://schemas.microsoft.com/office/drawing/2014/main" id="{89EEB087-2E1A-1414-262C-D847E8EB21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26071" y="3534929"/>
            <a:ext cx="360000" cy="360000"/>
          </a:xfrm>
          <a:prstGeom prst="rect">
            <a:avLst/>
          </a:prstGeom>
        </p:spPr>
      </p:pic>
      <p:pic>
        <p:nvPicPr>
          <p:cNvPr id="101" name="Рисунок 100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F0861CB6-9A84-DCF6-9F71-4B695945A6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24423" y="4129259"/>
            <a:ext cx="365554" cy="365554"/>
          </a:xfrm>
          <a:prstGeom prst="rect">
            <a:avLst/>
          </a:prstGeom>
        </p:spPr>
      </p:pic>
      <p:pic>
        <p:nvPicPr>
          <p:cNvPr id="103" name="Рисунок 102" descr="Запрещено со сплошной заливкой">
            <a:extLst>
              <a:ext uri="{FF2B5EF4-FFF2-40B4-BE49-F238E27FC236}">
                <a16:creationId xmlns:a16="http://schemas.microsoft.com/office/drawing/2014/main" id="{A4B94F7A-4BBC-A983-F42D-DD285B7097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32681" y="4129259"/>
            <a:ext cx="360000" cy="360000"/>
          </a:xfrm>
          <a:prstGeom prst="rect">
            <a:avLst/>
          </a:prstGeom>
        </p:spPr>
      </p:pic>
      <p:sp>
        <p:nvSpPr>
          <p:cNvPr id="105" name="Скругленный прямоугольник 104">
            <a:extLst>
              <a:ext uri="{FF2B5EF4-FFF2-40B4-BE49-F238E27FC236}">
                <a16:creationId xmlns:a16="http://schemas.microsoft.com/office/drawing/2014/main" id="{8F2C9022-10A3-0D35-CA05-80E92637D0EB}"/>
              </a:ext>
            </a:extLst>
          </p:cNvPr>
          <p:cNvSpPr/>
          <p:nvPr/>
        </p:nvSpPr>
        <p:spPr>
          <a:xfrm>
            <a:off x="628201" y="5249203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РАБОТА С ПОТЕНЦИАЛЬНЫМИ ИНВЕСТОРАМИ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6" name="Скругленный прямоугольник 105">
            <a:extLst>
              <a:ext uri="{FF2B5EF4-FFF2-40B4-BE49-F238E27FC236}">
                <a16:creationId xmlns:a16="http://schemas.microsoft.com/office/drawing/2014/main" id="{13BF7DE7-719C-8EA1-6A8B-47FABDE54711}"/>
              </a:ext>
            </a:extLst>
          </p:cNvPr>
          <p:cNvSpPr/>
          <p:nvPr/>
        </p:nvSpPr>
        <p:spPr>
          <a:xfrm>
            <a:off x="628201" y="5841911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РАБОТА С РЕАЛИЗОВАННЫМИ ПРОЕКТАМИ НА ИНВЕСТИЦИОННЫХ ПЛОЩАДКАХ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8" name="Скругленный прямоугольник 107">
            <a:extLst>
              <a:ext uri="{FF2B5EF4-FFF2-40B4-BE49-F238E27FC236}">
                <a16:creationId xmlns:a16="http://schemas.microsoft.com/office/drawing/2014/main" id="{AD24024F-306A-2906-6186-DF6244617AD9}"/>
              </a:ext>
            </a:extLst>
          </p:cNvPr>
          <p:cNvSpPr/>
          <p:nvPr/>
        </p:nvSpPr>
        <p:spPr>
          <a:xfrm>
            <a:off x="2962388" y="5249203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Подготовка к возможному приходу инвесторов,                    при возникновении интереса с их стороны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9" name="Скругленный прямоугольник 108">
            <a:extLst>
              <a:ext uri="{FF2B5EF4-FFF2-40B4-BE49-F238E27FC236}">
                <a16:creationId xmlns:a16="http://schemas.microsoft.com/office/drawing/2014/main" id="{056BF571-D559-1AE5-97A9-339C60CDBD58}"/>
              </a:ext>
            </a:extLst>
          </p:cNvPr>
          <p:cNvSpPr/>
          <p:nvPr/>
        </p:nvSpPr>
        <p:spPr>
          <a:xfrm>
            <a:off x="2962388" y="5841911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Регулярная обратная связь и помощь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 дальнейшим развитием в случае необходимости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1" name="Скругленный прямоугольник 110">
            <a:extLst>
              <a:ext uri="{FF2B5EF4-FFF2-40B4-BE49-F238E27FC236}">
                <a16:creationId xmlns:a16="http://schemas.microsoft.com/office/drawing/2014/main" id="{C659C721-60D7-16F6-22C9-5D4F85D947F4}"/>
              </a:ext>
            </a:extLst>
          </p:cNvPr>
          <p:cNvSpPr/>
          <p:nvPr/>
        </p:nvSpPr>
        <p:spPr>
          <a:xfrm>
            <a:off x="6448576" y="5249203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Подготовка к возможному приходу инвесторов, создание информационно-аналитических буклетов, сохранение контактов потенциальных инвесторов, составления списка для дальнейшей регулярной коммуникации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2" name="Скругленный прямоугольник 111">
            <a:extLst>
              <a:ext uri="{FF2B5EF4-FFF2-40B4-BE49-F238E27FC236}">
                <a16:creationId xmlns:a16="http://schemas.microsoft.com/office/drawing/2014/main" id="{BC0EC73D-8ED4-29A5-781D-A7DA2ACB84DB}"/>
              </a:ext>
            </a:extLst>
          </p:cNvPr>
          <p:cNvSpPr/>
          <p:nvPr/>
        </p:nvSpPr>
        <p:spPr>
          <a:xfrm>
            <a:off x="6448576" y="5841911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Регулярная обратная связь и помощь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 дальнейшим развитием в случае необходимости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5" name="Рисунок 114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08802114-ACA9-8001-E871-C9FE72E051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33403" y="4717807"/>
            <a:ext cx="365554" cy="365554"/>
          </a:xfrm>
          <a:prstGeom prst="rect">
            <a:avLst/>
          </a:prstGeom>
        </p:spPr>
      </p:pic>
      <p:pic>
        <p:nvPicPr>
          <p:cNvPr id="126" name="Рисунок 125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1BA9EACC-0D27-26F9-309F-401843F56B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25608" y="5314865"/>
            <a:ext cx="365554" cy="365554"/>
          </a:xfrm>
          <a:prstGeom prst="rect">
            <a:avLst/>
          </a:prstGeom>
        </p:spPr>
      </p:pic>
      <p:pic>
        <p:nvPicPr>
          <p:cNvPr id="128" name="Рисунок 127" descr="Запрещено со сплошной заливкой">
            <a:extLst>
              <a:ext uri="{FF2B5EF4-FFF2-40B4-BE49-F238E27FC236}">
                <a16:creationId xmlns:a16="http://schemas.microsoft.com/office/drawing/2014/main" id="{C614B3DA-E67F-533B-8DF9-549B5A7127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33866" y="5314865"/>
            <a:ext cx="360000" cy="360000"/>
          </a:xfrm>
          <a:prstGeom prst="rect">
            <a:avLst/>
          </a:prstGeom>
        </p:spPr>
      </p:pic>
      <p:pic>
        <p:nvPicPr>
          <p:cNvPr id="131" name="Рисунок 130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6FC59EA5-C4D0-C533-25A3-9C1D5B723C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32218" y="5909195"/>
            <a:ext cx="365554" cy="365554"/>
          </a:xfrm>
          <a:prstGeom prst="rect">
            <a:avLst/>
          </a:prstGeom>
        </p:spPr>
      </p:pic>
      <p:pic>
        <p:nvPicPr>
          <p:cNvPr id="134" name="Рисунок 133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59FADAC9-EB60-3542-155B-F21BD309B3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33866" y="2343541"/>
            <a:ext cx="365554" cy="365554"/>
          </a:xfrm>
          <a:prstGeom prst="rect">
            <a:avLst/>
          </a:prstGeom>
        </p:spPr>
      </p:pic>
      <p:pic>
        <p:nvPicPr>
          <p:cNvPr id="135" name="Рисунок 134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9E3DFFFC-8EDA-1F00-338B-DD8E006DD3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33866" y="4717807"/>
            <a:ext cx="365554" cy="365554"/>
          </a:xfrm>
          <a:prstGeom prst="rect">
            <a:avLst/>
          </a:prstGeom>
        </p:spPr>
      </p:pic>
      <p:pic>
        <p:nvPicPr>
          <p:cNvPr id="136" name="Рисунок 135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796FE730-BFA9-E2F5-28DD-287C9158C1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33866" y="5909195"/>
            <a:ext cx="365554" cy="3655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AEF396-DD2A-3281-FF81-E66ADD15AAE8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(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НАИМЕНОВАНИЕ ВАШЕГО МУНИЦИПАЛИТЕТА)</a:t>
            </a:r>
          </a:p>
        </p:txBody>
      </p:sp>
    </p:spTree>
    <p:extLst>
      <p:ext uri="{BB962C8B-B14F-4D97-AF65-F5344CB8AC3E}">
        <p14:creationId xmlns:p14="http://schemas.microsoft.com/office/powerpoint/2010/main" val="2819062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Скругленный прямоугольник 71">
            <a:extLst>
              <a:ext uri="{FF2B5EF4-FFF2-40B4-BE49-F238E27FC236}">
                <a16:creationId xmlns:a16="http://schemas.microsoft.com/office/drawing/2014/main" id="{1FEA1B35-77E4-A172-D1A3-AE89EA44D200}"/>
              </a:ext>
            </a:extLst>
          </p:cNvPr>
          <p:cNvSpPr/>
          <p:nvPr/>
        </p:nvSpPr>
        <p:spPr>
          <a:xfrm>
            <a:off x="5795703" y="1401546"/>
            <a:ext cx="3991893" cy="4906277"/>
          </a:xfrm>
          <a:prstGeom prst="roundRect">
            <a:avLst>
              <a:gd name="adj" fmla="val 7045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E2587257-C4DE-3860-2ACD-D2BB4B2C90AD}"/>
              </a:ext>
            </a:extLst>
          </p:cNvPr>
          <p:cNvSpPr/>
          <p:nvPr/>
        </p:nvSpPr>
        <p:spPr>
          <a:xfrm>
            <a:off x="3163227" y="5353880"/>
            <a:ext cx="2468848" cy="945414"/>
          </a:xfrm>
          <a:prstGeom prst="roundRect">
            <a:avLst>
              <a:gd name="adj" fmla="val 25094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3" name="Скругленный прямоугольник 52">
            <a:extLst>
              <a:ext uri="{FF2B5EF4-FFF2-40B4-BE49-F238E27FC236}">
                <a16:creationId xmlns:a16="http://schemas.microsoft.com/office/drawing/2014/main" id="{E19E5F7A-7545-E040-A371-B60ABBE4C00D}"/>
              </a:ext>
            </a:extLst>
          </p:cNvPr>
          <p:cNvSpPr/>
          <p:nvPr/>
        </p:nvSpPr>
        <p:spPr>
          <a:xfrm>
            <a:off x="3182931" y="5357368"/>
            <a:ext cx="2449144" cy="945414"/>
          </a:xfrm>
          <a:prstGeom prst="roundRect">
            <a:avLst>
              <a:gd name="adj" fmla="val 25094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78" name="Рисунок 77" descr="Конвертируемый со сплошной заливкой">
            <a:extLst>
              <a:ext uri="{FF2B5EF4-FFF2-40B4-BE49-F238E27FC236}">
                <a16:creationId xmlns:a16="http://schemas.microsoft.com/office/drawing/2014/main" id="{15EA7CAD-8684-0359-3756-EBF7FED12D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45523" y="5430070"/>
            <a:ext cx="360000" cy="360000"/>
          </a:xfrm>
          <a:prstGeom prst="rect">
            <a:avLst/>
          </a:prstGeom>
        </p:spPr>
      </p:pic>
      <p:pic>
        <p:nvPicPr>
          <p:cNvPr id="65" name="Рисунок 64" descr="Маркер со сплошной заливкой">
            <a:extLst>
              <a:ext uri="{FF2B5EF4-FFF2-40B4-BE49-F238E27FC236}">
                <a16:creationId xmlns:a16="http://schemas.microsoft.com/office/drawing/2014/main" id="{6CEF467B-AB9D-CC15-203A-85FE1989AF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45523" y="2533811"/>
            <a:ext cx="360000" cy="360000"/>
          </a:xfrm>
          <a:prstGeom prst="rect">
            <a:avLst/>
          </a:prstGeom>
        </p:spPr>
      </p:pic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432688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характеристика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9B83FABD-A56B-D9B1-C69E-50C46E0F43F7}"/>
              </a:ext>
            </a:extLst>
          </p:cNvPr>
          <p:cNvSpPr/>
          <p:nvPr/>
        </p:nvSpPr>
        <p:spPr>
          <a:xfrm>
            <a:off x="627016" y="1401547"/>
            <a:ext cx="2437906" cy="945414"/>
          </a:xfrm>
          <a:prstGeom prst="roundRect">
            <a:avLst>
              <a:gd name="adj" fmla="val 24466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1AE15D8A-DAB9-999D-A902-FEF6AB2B0D64}"/>
              </a:ext>
            </a:extLst>
          </p:cNvPr>
          <p:cNvSpPr/>
          <p:nvPr/>
        </p:nvSpPr>
        <p:spPr>
          <a:xfrm>
            <a:off x="3158351" y="1401547"/>
            <a:ext cx="2468848" cy="945414"/>
          </a:xfrm>
          <a:prstGeom prst="roundRect">
            <a:avLst>
              <a:gd name="adj" fmla="val 25094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3FE3C0CF-5D95-1AEE-3887-AD805852FE1B}"/>
              </a:ext>
            </a:extLst>
          </p:cNvPr>
          <p:cNvSpPr/>
          <p:nvPr/>
        </p:nvSpPr>
        <p:spPr>
          <a:xfrm>
            <a:off x="627016" y="2448516"/>
            <a:ext cx="2440243" cy="945414"/>
          </a:xfrm>
          <a:prstGeom prst="roundRect">
            <a:avLst>
              <a:gd name="adj" fmla="val 24466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0F987C6D-C32D-6FF9-471D-63FF34B39D49}"/>
              </a:ext>
            </a:extLst>
          </p:cNvPr>
          <p:cNvSpPr/>
          <p:nvPr/>
        </p:nvSpPr>
        <p:spPr>
          <a:xfrm>
            <a:off x="3158351" y="2448516"/>
            <a:ext cx="2468848" cy="945414"/>
          </a:xfrm>
          <a:prstGeom prst="roundRect">
            <a:avLst>
              <a:gd name="adj" fmla="val 25094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55BDFF3-07D2-CC05-25D8-40A154102DB4}"/>
              </a:ext>
            </a:extLst>
          </p:cNvPr>
          <p:cNvSpPr txBox="1"/>
          <p:nvPr/>
        </p:nvSpPr>
        <p:spPr>
          <a:xfrm>
            <a:off x="621668" y="5054442"/>
            <a:ext cx="504516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эффекты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от строительства обхода</a:t>
            </a:r>
            <a:endParaRPr lang="x-non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Скругленный прямоугольник 18">
            <a:extLst>
              <a:ext uri="{FF2B5EF4-FFF2-40B4-BE49-F238E27FC236}">
                <a16:creationId xmlns:a16="http://schemas.microsoft.com/office/drawing/2014/main" id="{17C60F6C-4538-E1C7-75E4-DE9615DD6966}"/>
              </a:ext>
            </a:extLst>
          </p:cNvPr>
          <p:cNvSpPr/>
          <p:nvPr/>
        </p:nvSpPr>
        <p:spPr>
          <a:xfrm>
            <a:off x="621668" y="5353880"/>
            <a:ext cx="2445591" cy="945414"/>
          </a:xfrm>
          <a:prstGeom prst="roundRect">
            <a:avLst>
              <a:gd name="adj" fmla="val 24466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9B0BA65-2835-9851-C50D-F3202D10DA63}"/>
              </a:ext>
            </a:extLst>
          </p:cNvPr>
          <p:cNvSpPr txBox="1"/>
          <p:nvPr/>
        </p:nvSpPr>
        <p:spPr>
          <a:xfrm>
            <a:off x="627016" y="3620770"/>
            <a:ext cx="446024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транспортная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доступность</a:t>
            </a:r>
            <a:endParaRPr lang="x-non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id="{33E0C760-153D-86CB-4F6E-EB7A99B9E374}"/>
              </a:ext>
            </a:extLst>
          </p:cNvPr>
          <p:cNvSpPr/>
          <p:nvPr/>
        </p:nvSpPr>
        <p:spPr>
          <a:xfrm>
            <a:off x="627015" y="3920208"/>
            <a:ext cx="1602001" cy="945414"/>
          </a:xfrm>
          <a:prstGeom prst="roundRect">
            <a:avLst>
              <a:gd name="adj" fmla="val 2446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7" name="Скругленный прямоугольник 26">
            <a:extLst>
              <a:ext uri="{FF2B5EF4-FFF2-40B4-BE49-F238E27FC236}">
                <a16:creationId xmlns:a16="http://schemas.microsoft.com/office/drawing/2014/main" id="{F6BDAE62-B35F-8264-0753-7CA91B0189EC}"/>
              </a:ext>
            </a:extLst>
          </p:cNvPr>
          <p:cNvSpPr/>
          <p:nvPr/>
        </p:nvSpPr>
        <p:spPr>
          <a:xfrm>
            <a:off x="2326209" y="3920208"/>
            <a:ext cx="1602001" cy="945414"/>
          </a:xfrm>
          <a:prstGeom prst="roundRect">
            <a:avLst>
              <a:gd name="adj" fmla="val 2446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28" name="Скругленный прямоугольник 27">
            <a:extLst>
              <a:ext uri="{FF2B5EF4-FFF2-40B4-BE49-F238E27FC236}">
                <a16:creationId xmlns:a16="http://schemas.microsoft.com/office/drawing/2014/main" id="{BEEEA246-FEC8-C8E1-F3BB-60B3DF0DB72E}"/>
              </a:ext>
            </a:extLst>
          </p:cNvPr>
          <p:cNvSpPr/>
          <p:nvPr/>
        </p:nvSpPr>
        <p:spPr>
          <a:xfrm>
            <a:off x="4025198" y="3920208"/>
            <a:ext cx="1602000" cy="945414"/>
          </a:xfrm>
          <a:prstGeom prst="roundRect">
            <a:avLst>
              <a:gd name="adj" fmla="val 24466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C70D425-0601-D87C-F822-B98F9FAA1682}"/>
              </a:ext>
            </a:extLst>
          </p:cNvPr>
          <p:cNvSpPr txBox="1"/>
          <p:nvPr/>
        </p:nvSpPr>
        <p:spPr>
          <a:xfrm>
            <a:off x="826895" y="1532623"/>
            <a:ext cx="66941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7531 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EC1A494-C31C-4490-24D4-612143D1D8DD}"/>
              </a:ext>
            </a:extLst>
          </p:cNvPr>
          <p:cNvSpPr txBox="1"/>
          <p:nvPr/>
        </p:nvSpPr>
        <p:spPr>
          <a:xfrm>
            <a:off x="1295036" y="1609567"/>
            <a:ext cx="67781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4E6BDDD-6D8F-8017-99BE-9D45AAA1328E}"/>
              </a:ext>
            </a:extLst>
          </p:cNvPr>
          <p:cNvSpPr txBox="1"/>
          <p:nvPr/>
        </p:nvSpPr>
        <p:spPr>
          <a:xfrm>
            <a:off x="826896" y="1864280"/>
            <a:ext cx="152437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численность населения МО, </a:t>
            </a:r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</a:t>
            </a:r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</a:t>
            </a:r>
          </a:p>
        </p:txBody>
      </p:sp>
      <p:pic>
        <p:nvPicPr>
          <p:cNvPr id="34" name="Рисунок 33" descr="Пользователь со сплошной заливкой">
            <a:extLst>
              <a:ext uri="{FF2B5EF4-FFF2-40B4-BE49-F238E27FC236}">
                <a16:creationId xmlns:a16="http://schemas.microsoft.com/office/drawing/2014/main" id="{C86C1983-C8BD-89C3-7A05-138B029CFA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581101" y="1496129"/>
            <a:ext cx="360000" cy="360000"/>
          </a:xfrm>
          <a:prstGeom prst="rect">
            <a:avLst/>
          </a:prstGeom>
        </p:spPr>
      </p:pic>
      <p:sp>
        <p:nvSpPr>
          <p:cNvPr id="35" name="Скругленный прямоугольник 34">
            <a:extLst>
              <a:ext uri="{FF2B5EF4-FFF2-40B4-BE49-F238E27FC236}">
                <a16:creationId xmlns:a16="http://schemas.microsoft.com/office/drawing/2014/main" id="{8AE7E09C-A74B-B0E9-CF94-B37DDF9C5558}"/>
              </a:ext>
            </a:extLst>
          </p:cNvPr>
          <p:cNvSpPr/>
          <p:nvPr/>
        </p:nvSpPr>
        <p:spPr>
          <a:xfrm>
            <a:off x="3289466" y="1359996"/>
            <a:ext cx="2036057" cy="945414"/>
          </a:xfrm>
          <a:prstGeom prst="roundRect">
            <a:avLst>
              <a:gd name="adj" fmla="val 24466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3BEBE82-3ABE-EE06-2DC9-23A64698E759}"/>
              </a:ext>
            </a:extLst>
          </p:cNvPr>
          <p:cNvSpPr txBox="1"/>
          <p:nvPr/>
        </p:nvSpPr>
        <p:spPr>
          <a:xfrm>
            <a:off x="3358230" y="1532622"/>
            <a:ext cx="63070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7531 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156ADA9-D124-7FB2-5ADB-A4BD1C324852}"/>
              </a:ext>
            </a:extLst>
          </p:cNvPr>
          <p:cNvSpPr txBox="1"/>
          <p:nvPr/>
        </p:nvSpPr>
        <p:spPr>
          <a:xfrm>
            <a:off x="3826371" y="1609566"/>
            <a:ext cx="67781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чел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5B9663A-7C88-1310-3046-2C62DC47060A}"/>
              </a:ext>
            </a:extLst>
          </p:cNvPr>
          <p:cNvSpPr txBox="1"/>
          <p:nvPr/>
        </p:nvSpPr>
        <p:spPr>
          <a:xfrm>
            <a:off x="3358232" y="1864279"/>
            <a:ext cx="146599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население </a:t>
            </a:r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МО,2024г.</a:t>
            </a:r>
            <a:endParaRPr lang="ru-RU" sz="11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Рисунок 38" descr="Пользователь со сплошной заливкой">
            <a:extLst>
              <a:ext uri="{FF2B5EF4-FFF2-40B4-BE49-F238E27FC236}">
                <a16:creationId xmlns:a16="http://schemas.microsoft.com/office/drawing/2014/main" id="{C08BC730-626D-6D1C-654C-F4EA6ADE8F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145523" y="1480554"/>
            <a:ext cx="360000" cy="360000"/>
          </a:xfrm>
          <a:prstGeom prst="rect">
            <a:avLst/>
          </a:prstGeom>
        </p:spPr>
      </p:pic>
      <p:sp>
        <p:nvSpPr>
          <p:cNvPr id="41" name="Скругленный прямоугольник 40">
            <a:extLst>
              <a:ext uri="{FF2B5EF4-FFF2-40B4-BE49-F238E27FC236}">
                <a16:creationId xmlns:a16="http://schemas.microsoft.com/office/drawing/2014/main" id="{34635477-1B2D-01F3-8FB7-2516AED14752}"/>
              </a:ext>
            </a:extLst>
          </p:cNvPr>
          <p:cNvSpPr/>
          <p:nvPr/>
        </p:nvSpPr>
        <p:spPr>
          <a:xfrm>
            <a:off x="3182931" y="2448516"/>
            <a:ext cx="2444267" cy="945414"/>
          </a:xfrm>
          <a:prstGeom prst="roundRect">
            <a:avLst>
              <a:gd name="adj" fmla="val 25094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D35A42D-3D27-DFA6-AB8B-DEE9DE40A08C}"/>
              </a:ext>
            </a:extLst>
          </p:cNvPr>
          <p:cNvSpPr txBox="1"/>
          <p:nvPr/>
        </p:nvSpPr>
        <p:spPr>
          <a:xfrm>
            <a:off x="826895" y="2579592"/>
            <a:ext cx="51646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7510 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A5A4D3C-E096-2C1F-BAEE-7A9DAFDEF1AE}"/>
              </a:ext>
            </a:extLst>
          </p:cNvPr>
          <p:cNvSpPr txBox="1"/>
          <p:nvPr/>
        </p:nvSpPr>
        <p:spPr>
          <a:xfrm>
            <a:off x="1292130" y="2656536"/>
            <a:ext cx="67781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A94615B-DCE9-714A-3CA3-7B2922C855BA}"/>
              </a:ext>
            </a:extLst>
          </p:cNvPr>
          <p:cNvSpPr txBox="1"/>
          <p:nvPr/>
        </p:nvSpPr>
        <p:spPr>
          <a:xfrm>
            <a:off x="826896" y="2911249"/>
            <a:ext cx="152437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площадь </a:t>
            </a:r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МО-2,9тыс.км2</a:t>
            </a:r>
            <a:endParaRPr lang="ru-RU" sz="11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2F725FE-F144-6325-91C1-04D853E4AD7C}"/>
              </a:ext>
            </a:extLst>
          </p:cNvPr>
          <p:cNvSpPr txBox="1"/>
          <p:nvPr/>
        </p:nvSpPr>
        <p:spPr>
          <a:xfrm>
            <a:off x="3289466" y="2579591"/>
            <a:ext cx="53690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7510 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5C67D58-65B0-BABF-EC03-A08117CDCF5F}"/>
              </a:ext>
            </a:extLst>
          </p:cNvPr>
          <p:cNvSpPr txBox="1"/>
          <p:nvPr/>
        </p:nvSpPr>
        <p:spPr>
          <a:xfrm>
            <a:off x="3826371" y="2656535"/>
            <a:ext cx="537734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чел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890480E-3893-F81C-B22E-393C852242FA}"/>
              </a:ext>
            </a:extLst>
          </p:cNvPr>
          <p:cNvSpPr txBox="1"/>
          <p:nvPr/>
        </p:nvSpPr>
        <p:spPr>
          <a:xfrm>
            <a:off x="3358232" y="2911248"/>
            <a:ext cx="1261405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населённых пунктов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155AAA7-6F11-C116-F937-E98916006BF3}"/>
              </a:ext>
            </a:extLst>
          </p:cNvPr>
          <p:cNvSpPr txBox="1"/>
          <p:nvPr/>
        </p:nvSpPr>
        <p:spPr>
          <a:xfrm>
            <a:off x="821548" y="5488444"/>
            <a:ext cx="41362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5B9E3D0-8BD7-BCC3-726C-0C03FFA3227D}"/>
              </a:ext>
            </a:extLst>
          </p:cNvPr>
          <p:cNvSpPr txBox="1"/>
          <p:nvPr/>
        </p:nvSpPr>
        <p:spPr>
          <a:xfrm>
            <a:off x="694706" y="5820101"/>
            <a:ext cx="1762614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новых рабочих</a:t>
            </a:r>
          </a:p>
          <a:p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Мест-15</a:t>
            </a:r>
            <a:endParaRPr lang="ru-RU" sz="11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3FF8003-D57A-118B-7A0A-2E0A239A7E90}"/>
              </a:ext>
            </a:extLst>
          </p:cNvPr>
          <p:cNvSpPr txBox="1"/>
          <p:nvPr/>
        </p:nvSpPr>
        <p:spPr>
          <a:xfrm>
            <a:off x="3363107" y="5488443"/>
            <a:ext cx="62582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150-200 </a:t>
            </a:r>
            <a:endParaRPr lang="ru-RU" sz="14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C4B6A23-4D1E-A107-0BE5-66619B653512}"/>
              </a:ext>
            </a:extLst>
          </p:cNvPr>
          <p:cNvSpPr txBox="1"/>
          <p:nvPr/>
        </p:nvSpPr>
        <p:spPr>
          <a:xfrm>
            <a:off x="3691168" y="5565387"/>
            <a:ext cx="142018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авто в сутки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2D212F3-7BD5-2C2D-0046-5E481391F67F}"/>
              </a:ext>
            </a:extLst>
          </p:cNvPr>
          <p:cNvSpPr txBox="1"/>
          <p:nvPr/>
        </p:nvSpPr>
        <p:spPr>
          <a:xfrm>
            <a:off x="3363107" y="5820100"/>
            <a:ext cx="1962415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увеличение интенсивности движения</a:t>
            </a:r>
          </a:p>
        </p:txBody>
      </p:sp>
      <p:pic>
        <p:nvPicPr>
          <p:cNvPr id="68" name="Рисунок 67" descr="Портфель со сплошной заливкой">
            <a:extLst>
              <a:ext uri="{FF2B5EF4-FFF2-40B4-BE49-F238E27FC236}">
                <a16:creationId xmlns:a16="http://schemas.microsoft.com/office/drawing/2014/main" id="{7AA99D18-228C-158F-76E1-ADBBE3D0A2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581101" y="5458114"/>
            <a:ext cx="360000" cy="360000"/>
          </a:xfrm>
          <a:prstGeom prst="rect">
            <a:avLst/>
          </a:prstGeom>
        </p:spPr>
      </p:pic>
      <p:pic>
        <p:nvPicPr>
          <p:cNvPr id="70" name="Рисунок 69" descr="Переместить со сплошной заливкой">
            <a:extLst>
              <a:ext uri="{FF2B5EF4-FFF2-40B4-BE49-F238E27FC236}">
                <a16:creationId xmlns:a16="http://schemas.microsoft.com/office/drawing/2014/main" id="{895D5543-0D78-4216-5A52-61BAC118CA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581101" y="2529103"/>
            <a:ext cx="360000" cy="360000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0F7716E0-33E1-47CC-F22F-F3F1AB99120C}"/>
              </a:ext>
            </a:extLst>
          </p:cNvPr>
          <p:cNvSpPr txBox="1"/>
          <p:nvPr/>
        </p:nvSpPr>
        <p:spPr>
          <a:xfrm>
            <a:off x="826896" y="4047525"/>
            <a:ext cx="114304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автотранспорт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B9B726-9134-850B-9454-6CCB6865E8C2}"/>
              </a:ext>
            </a:extLst>
          </p:cNvPr>
          <p:cNvSpPr txBox="1"/>
          <p:nvPr/>
        </p:nvSpPr>
        <p:spPr>
          <a:xfrm>
            <a:off x="2457320" y="4047524"/>
            <a:ext cx="1160202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spc="-3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имеется водного транспорта</a:t>
            </a:r>
            <a:endParaRPr lang="ru-RU" sz="1100" b="1" spc="-3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id="{334DEC60-4596-7546-82CF-16EB7993E4E7}"/>
              </a:ext>
            </a:extLst>
          </p:cNvPr>
          <p:cNvSpPr/>
          <p:nvPr/>
        </p:nvSpPr>
        <p:spPr>
          <a:xfrm>
            <a:off x="4019849" y="3920208"/>
            <a:ext cx="1602001" cy="945414"/>
          </a:xfrm>
          <a:prstGeom prst="roundRect">
            <a:avLst>
              <a:gd name="adj" fmla="val 2446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96E86D3-C60C-F8B4-9BCE-E384B0CF5CF1}"/>
              </a:ext>
            </a:extLst>
          </p:cNvPr>
          <p:cNvSpPr txBox="1"/>
          <p:nvPr/>
        </p:nvSpPr>
        <p:spPr>
          <a:xfrm>
            <a:off x="4219730" y="4047525"/>
            <a:ext cx="98561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spc="-3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жд</a:t>
            </a:r>
            <a:endParaRPr lang="ru-RU" sz="1100" b="1" spc="-3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EBAD4BC-722C-8F18-6F6A-EE9A29BE3239}"/>
              </a:ext>
            </a:extLst>
          </p:cNvPr>
          <p:cNvSpPr txBox="1"/>
          <p:nvPr/>
        </p:nvSpPr>
        <p:spPr>
          <a:xfrm>
            <a:off x="4219730" y="4285193"/>
            <a:ext cx="1349527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ИМЕЕТСЯ</a:t>
            </a:r>
            <a:endParaRPr lang="ru-RU" sz="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03E8347-34B6-89F2-E98E-7F490ADEFA8C}"/>
              </a:ext>
            </a:extLst>
          </p:cNvPr>
          <p:cNvSpPr txBox="1"/>
          <p:nvPr/>
        </p:nvSpPr>
        <p:spPr>
          <a:xfrm>
            <a:off x="821548" y="4289552"/>
            <a:ext cx="1349527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Р-257                185КМ.</a:t>
            </a:r>
            <a:endParaRPr lang="ru-RU" sz="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9B17874-7392-F85E-5379-718FAA06C17E}"/>
              </a:ext>
            </a:extLst>
          </p:cNvPr>
          <p:cNvSpPr txBox="1"/>
          <p:nvPr/>
        </p:nvSpPr>
        <p:spPr>
          <a:xfrm>
            <a:off x="6343568" y="5537887"/>
            <a:ext cx="85741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Р-152</a:t>
            </a:r>
          </a:p>
        </p:txBody>
      </p:sp>
      <p:cxnSp>
        <p:nvCxnSpPr>
          <p:cNvPr id="59" name="Прямая соединительная линия 58">
            <a:extLst>
              <a:ext uri="{FF2B5EF4-FFF2-40B4-BE49-F238E27FC236}">
                <a16:creationId xmlns:a16="http://schemas.microsoft.com/office/drawing/2014/main" id="{1857E405-1D1B-8CAF-3F86-69B823918678}"/>
              </a:ext>
            </a:extLst>
          </p:cNvPr>
          <p:cNvCxnSpPr>
            <a:cxnSpLocks/>
          </p:cNvCxnSpPr>
          <p:nvPr/>
        </p:nvCxnSpPr>
        <p:spPr>
          <a:xfrm>
            <a:off x="5996464" y="5593347"/>
            <a:ext cx="244642" cy="0"/>
          </a:xfrm>
          <a:prstGeom prst="line">
            <a:avLst/>
          </a:prstGeom>
          <a:ln w="12700">
            <a:solidFill>
              <a:srgbClr val="4756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>
            <a:extLst>
              <a:ext uri="{FF2B5EF4-FFF2-40B4-BE49-F238E27FC236}">
                <a16:creationId xmlns:a16="http://schemas.microsoft.com/office/drawing/2014/main" id="{A494ED46-155A-BE58-31AF-9FE58D23A7AE}"/>
              </a:ext>
            </a:extLst>
          </p:cNvPr>
          <p:cNvCxnSpPr>
            <a:cxnSpLocks/>
          </p:cNvCxnSpPr>
          <p:nvPr/>
        </p:nvCxnSpPr>
        <p:spPr>
          <a:xfrm>
            <a:off x="5996464" y="5819072"/>
            <a:ext cx="244642" cy="0"/>
          </a:xfrm>
          <a:prstGeom prst="line">
            <a:avLst/>
          </a:prstGeom>
          <a:ln w="12700" cmpd="sng">
            <a:solidFill>
              <a:srgbClr val="4756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>
            <a:extLst>
              <a:ext uri="{FF2B5EF4-FFF2-40B4-BE49-F238E27FC236}">
                <a16:creationId xmlns:a16="http://schemas.microsoft.com/office/drawing/2014/main" id="{96907F74-87A4-9F3C-1200-21D129AEF31A}"/>
              </a:ext>
            </a:extLst>
          </p:cNvPr>
          <p:cNvCxnSpPr>
            <a:cxnSpLocks/>
          </p:cNvCxnSpPr>
          <p:nvPr/>
        </p:nvCxnSpPr>
        <p:spPr>
          <a:xfrm>
            <a:off x="5996464" y="6056758"/>
            <a:ext cx="244642" cy="0"/>
          </a:xfrm>
          <a:prstGeom prst="line">
            <a:avLst/>
          </a:prstGeom>
          <a:ln w="12700" cmpd="sng">
            <a:solidFill>
              <a:srgbClr val="4756A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70BCAE04-B8CB-BA7A-9570-46EBF00DFEB3}"/>
              </a:ext>
            </a:extLst>
          </p:cNvPr>
          <p:cNvSpPr txBox="1"/>
          <p:nvPr/>
        </p:nvSpPr>
        <p:spPr>
          <a:xfrm>
            <a:off x="8358876" y="5762632"/>
            <a:ext cx="1324968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00" b="1" spc="-3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ru-RU" sz="700" b="1" spc="-3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7" name="Прямая соединительная линия 76">
            <a:extLst>
              <a:ext uri="{FF2B5EF4-FFF2-40B4-BE49-F238E27FC236}">
                <a16:creationId xmlns:a16="http://schemas.microsoft.com/office/drawing/2014/main" id="{89C74E41-81BE-8B2A-0EE7-94D5A021D03A}"/>
              </a:ext>
            </a:extLst>
          </p:cNvPr>
          <p:cNvCxnSpPr>
            <a:cxnSpLocks/>
          </p:cNvCxnSpPr>
          <p:nvPr/>
        </p:nvCxnSpPr>
        <p:spPr>
          <a:xfrm>
            <a:off x="8011772" y="5814479"/>
            <a:ext cx="244642" cy="0"/>
          </a:xfrm>
          <a:prstGeom prst="line">
            <a:avLst/>
          </a:prstGeom>
          <a:ln w="25400" cmpd="sng">
            <a:solidFill>
              <a:srgbClr val="B1C1E4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Овал 79">
            <a:extLst>
              <a:ext uri="{FF2B5EF4-FFF2-40B4-BE49-F238E27FC236}">
                <a16:creationId xmlns:a16="http://schemas.microsoft.com/office/drawing/2014/main" id="{1DE6A2CA-EE33-15F8-B1C1-0368494440BF}"/>
              </a:ext>
            </a:extLst>
          </p:cNvPr>
          <p:cNvSpPr/>
          <p:nvPr/>
        </p:nvSpPr>
        <p:spPr>
          <a:xfrm>
            <a:off x="8071238" y="5533294"/>
            <a:ext cx="125709" cy="125709"/>
          </a:xfrm>
          <a:prstGeom prst="ellipse">
            <a:avLst/>
          </a:prstGeom>
          <a:solidFill>
            <a:schemeClr val="bg1"/>
          </a:solidFill>
          <a:ln w="25400">
            <a:solidFill>
              <a:srgbClr val="B1C1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0" name="Скругленный прямоугольник 89">
            <a:extLst>
              <a:ext uri="{FF2B5EF4-FFF2-40B4-BE49-F238E27FC236}">
                <a16:creationId xmlns:a16="http://schemas.microsoft.com/office/drawing/2014/main" id="{CC153910-9A00-1ED6-0150-93643BD15075}"/>
              </a:ext>
            </a:extLst>
          </p:cNvPr>
          <p:cNvSpPr/>
          <p:nvPr/>
        </p:nvSpPr>
        <p:spPr>
          <a:xfrm>
            <a:off x="7719178" y="1579606"/>
            <a:ext cx="1883217" cy="767354"/>
          </a:xfrm>
          <a:prstGeom prst="roundRect">
            <a:avLst>
              <a:gd name="adj" fmla="val 30066"/>
            </a:avLst>
          </a:prstGeom>
          <a:solidFill>
            <a:schemeClr val="bg1"/>
          </a:solidFill>
          <a:ln w="12700"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89B8D4F8-974D-916F-EA33-6B76CEC24AD0}"/>
              </a:ext>
            </a:extLst>
          </p:cNvPr>
          <p:cNvSpPr txBox="1"/>
          <p:nvPr/>
        </p:nvSpPr>
        <p:spPr>
          <a:xfrm>
            <a:off x="7883733" y="1724981"/>
            <a:ext cx="978384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автомобильные дороги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2BF275FE-C06F-2361-00A3-02D9CC96B055}"/>
              </a:ext>
            </a:extLst>
          </p:cNvPr>
          <p:cNvSpPr txBox="1"/>
          <p:nvPr/>
        </p:nvSpPr>
        <p:spPr>
          <a:xfrm>
            <a:off x="9045976" y="1724981"/>
            <a:ext cx="139341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6E6D39AA-06D3-45BE-1A99-B17FAC3D08F1}"/>
              </a:ext>
            </a:extLst>
          </p:cNvPr>
          <p:cNvSpPr txBox="1"/>
          <p:nvPr/>
        </p:nvSpPr>
        <p:spPr>
          <a:xfrm>
            <a:off x="7883733" y="1914872"/>
            <a:ext cx="1046136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твёрдым покрытием (</a:t>
            </a:r>
            <a:r>
              <a:rPr lang="en-US" sz="700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%)</a:t>
            </a:r>
            <a:endParaRPr lang="ru-RU" sz="700" spc="-3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07D25AF0-1546-C8DF-C77F-68C55B67D701}"/>
              </a:ext>
            </a:extLst>
          </p:cNvPr>
          <p:cNvSpPr txBox="1"/>
          <p:nvPr/>
        </p:nvSpPr>
        <p:spPr>
          <a:xfrm>
            <a:off x="7883733" y="2072155"/>
            <a:ext cx="1046136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соответствует нормам (</a:t>
            </a:r>
            <a:r>
              <a:rPr lang="en-US" sz="700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%)</a:t>
            </a:r>
            <a:endParaRPr lang="ru-RU" sz="700" spc="-3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B2E24003-3C15-6C85-2453-9738E74A9B48}"/>
              </a:ext>
            </a:extLst>
          </p:cNvPr>
          <p:cNvSpPr txBox="1"/>
          <p:nvPr/>
        </p:nvSpPr>
        <p:spPr>
          <a:xfrm>
            <a:off x="9045976" y="1914997"/>
            <a:ext cx="205840" cy="1075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57,9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D45624E6-9652-DE1D-9E59-D2CD8C415DE0}"/>
              </a:ext>
            </a:extLst>
          </p:cNvPr>
          <p:cNvSpPr txBox="1"/>
          <p:nvPr/>
        </p:nvSpPr>
        <p:spPr>
          <a:xfrm>
            <a:off x="9045976" y="2072279"/>
            <a:ext cx="20584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37,1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65C045F1-823A-E5D2-0392-6405058985B4}"/>
              </a:ext>
            </a:extLst>
          </p:cNvPr>
          <p:cNvSpPr txBox="1"/>
          <p:nvPr/>
        </p:nvSpPr>
        <p:spPr>
          <a:xfrm>
            <a:off x="9283901" y="1914873"/>
            <a:ext cx="205840" cy="1075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50,7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725FB195-8272-DC35-2D11-9B91370583E7}"/>
              </a:ext>
            </a:extLst>
          </p:cNvPr>
          <p:cNvSpPr txBox="1"/>
          <p:nvPr/>
        </p:nvSpPr>
        <p:spPr>
          <a:xfrm>
            <a:off x="9283901" y="2072155"/>
            <a:ext cx="20584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44,5</a:t>
            </a:r>
          </a:p>
        </p:txBody>
      </p:sp>
      <p:cxnSp>
        <p:nvCxnSpPr>
          <p:cNvPr id="102" name="Прямая соединительная линия 101">
            <a:extLst>
              <a:ext uri="{FF2B5EF4-FFF2-40B4-BE49-F238E27FC236}">
                <a16:creationId xmlns:a16="http://schemas.microsoft.com/office/drawing/2014/main" id="{41C12DFB-5429-A539-17F1-5A011F98CD15}"/>
              </a:ext>
            </a:extLst>
          </p:cNvPr>
          <p:cNvCxnSpPr/>
          <p:nvPr/>
        </p:nvCxnSpPr>
        <p:spPr>
          <a:xfrm>
            <a:off x="8955546" y="1724981"/>
            <a:ext cx="0" cy="477852"/>
          </a:xfrm>
          <a:prstGeom prst="line">
            <a:avLst/>
          </a:prstGeom>
          <a:ln>
            <a:solidFill>
              <a:srgbClr val="4756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Скругленный прямоугольник 108">
            <a:extLst>
              <a:ext uri="{FF2B5EF4-FFF2-40B4-BE49-F238E27FC236}">
                <a16:creationId xmlns:a16="http://schemas.microsoft.com/office/drawing/2014/main" id="{BE907443-E8C5-7733-F616-158F47855DE6}"/>
              </a:ext>
            </a:extLst>
          </p:cNvPr>
          <p:cNvSpPr/>
          <p:nvPr/>
        </p:nvSpPr>
        <p:spPr>
          <a:xfrm>
            <a:off x="6474426" y="1938954"/>
            <a:ext cx="1058727" cy="27384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algn="ctr"/>
            <a:r>
              <a:rPr lang="x-none" sz="800" b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ru-RU" sz="8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Шанчы</a:t>
            </a:r>
            <a:endParaRPr lang="x-none" sz="8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0" name="Рисунок 109" descr="Маркер со сплошной заливкой">
            <a:extLst>
              <a:ext uri="{FF2B5EF4-FFF2-40B4-BE49-F238E27FC236}">
                <a16:creationId xmlns:a16="http://schemas.microsoft.com/office/drawing/2014/main" id="{CA7A7CDA-BA22-59AA-F6D7-6A7990E5DD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533863" y="1985876"/>
            <a:ext cx="180000" cy="180000"/>
          </a:xfrm>
          <a:prstGeom prst="rect">
            <a:avLst/>
          </a:prstGeom>
        </p:spPr>
      </p:pic>
      <p:sp>
        <p:nvSpPr>
          <p:cNvPr id="224" name="Полилиния 223">
            <a:extLst>
              <a:ext uri="{FF2B5EF4-FFF2-40B4-BE49-F238E27FC236}">
                <a16:creationId xmlns:a16="http://schemas.microsoft.com/office/drawing/2014/main" id="{324F65E4-B506-280D-F5BC-7E0A83A40DD8}"/>
              </a:ext>
            </a:extLst>
          </p:cNvPr>
          <p:cNvSpPr/>
          <p:nvPr/>
        </p:nvSpPr>
        <p:spPr>
          <a:xfrm>
            <a:off x="7219128" y="2896238"/>
            <a:ext cx="638784" cy="740302"/>
          </a:xfrm>
          <a:custGeom>
            <a:avLst/>
            <a:gdLst>
              <a:gd name="connsiteX0" fmla="*/ 149211 w 757536"/>
              <a:gd name="connsiteY0" fmla="*/ 0 h 788144"/>
              <a:gd name="connsiteX1" fmla="*/ 156863 w 757536"/>
              <a:gd name="connsiteY1" fmla="*/ 206600 h 788144"/>
              <a:gd name="connsiteX2" fmla="*/ 0 w 757536"/>
              <a:gd name="connsiteY2" fmla="*/ 466765 h 788144"/>
              <a:gd name="connsiteX3" fmla="*/ 225730 w 757536"/>
              <a:gd name="connsiteY3" fmla="*/ 665713 h 788144"/>
              <a:gd name="connsiteX4" fmla="*/ 501198 w 757536"/>
              <a:gd name="connsiteY4" fmla="*/ 738406 h 788144"/>
              <a:gd name="connsiteX5" fmla="*/ 738406 w 757536"/>
              <a:gd name="connsiteY5" fmla="*/ 692495 h 788144"/>
              <a:gd name="connsiteX6" fmla="*/ 757536 w 757536"/>
              <a:gd name="connsiteY6" fmla="*/ 772840 h 788144"/>
              <a:gd name="connsiteX7" fmla="*/ 635106 w 757536"/>
              <a:gd name="connsiteY7" fmla="*/ 788144 h 788144"/>
              <a:gd name="connsiteX0" fmla="*/ 149211 w 757536"/>
              <a:gd name="connsiteY0" fmla="*/ 0 h 953244"/>
              <a:gd name="connsiteX1" fmla="*/ 156863 w 757536"/>
              <a:gd name="connsiteY1" fmla="*/ 206600 h 953244"/>
              <a:gd name="connsiteX2" fmla="*/ 0 w 757536"/>
              <a:gd name="connsiteY2" fmla="*/ 466765 h 953244"/>
              <a:gd name="connsiteX3" fmla="*/ 225730 w 757536"/>
              <a:gd name="connsiteY3" fmla="*/ 665713 h 953244"/>
              <a:gd name="connsiteX4" fmla="*/ 501198 w 757536"/>
              <a:gd name="connsiteY4" fmla="*/ 738406 h 953244"/>
              <a:gd name="connsiteX5" fmla="*/ 738406 w 757536"/>
              <a:gd name="connsiteY5" fmla="*/ 692495 h 953244"/>
              <a:gd name="connsiteX6" fmla="*/ 757536 w 757536"/>
              <a:gd name="connsiteY6" fmla="*/ 772840 h 953244"/>
              <a:gd name="connsiteX7" fmla="*/ 743056 w 757536"/>
              <a:gd name="connsiteY7" fmla="*/ 953244 h 953244"/>
              <a:gd name="connsiteX0" fmla="*/ 149211 w 757536"/>
              <a:gd name="connsiteY0" fmla="*/ 0 h 772840"/>
              <a:gd name="connsiteX1" fmla="*/ 156863 w 757536"/>
              <a:gd name="connsiteY1" fmla="*/ 206600 h 772840"/>
              <a:gd name="connsiteX2" fmla="*/ 0 w 757536"/>
              <a:gd name="connsiteY2" fmla="*/ 466765 h 772840"/>
              <a:gd name="connsiteX3" fmla="*/ 225730 w 757536"/>
              <a:gd name="connsiteY3" fmla="*/ 665713 h 772840"/>
              <a:gd name="connsiteX4" fmla="*/ 501198 w 757536"/>
              <a:gd name="connsiteY4" fmla="*/ 738406 h 772840"/>
              <a:gd name="connsiteX5" fmla="*/ 738406 w 757536"/>
              <a:gd name="connsiteY5" fmla="*/ 692495 h 772840"/>
              <a:gd name="connsiteX6" fmla="*/ 757536 w 757536"/>
              <a:gd name="connsiteY6" fmla="*/ 772840 h 772840"/>
              <a:gd name="connsiteX0" fmla="*/ 149211 w 890886"/>
              <a:gd name="connsiteY0" fmla="*/ 0 h 776015"/>
              <a:gd name="connsiteX1" fmla="*/ 156863 w 890886"/>
              <a:gd name="connsiteY1" fmla="*/ 206600 h 776015"/>
              <a:gd name="connsiteX2" fmla="*/ 0 w 890886"/>
              <a:gd name="connsiteY2" fmla="*/ 466765 h 776015"/>
              <a:gd name="connsiteX3" fmla="*/ 225730 w 890886"/>
              <a:gd name="connsiteY3" fmla="*/ 665713 h 776015"/>
              <a:gd name="connsiteX4" fmla="*/ 501198 w 890886"/>
              <a:gd name="connsiteY4" fmla="*/ 738406 h 776015"/>
              <a:gd name="connsiteX5" fmla="*/ 738406 w 890886"/>
              <a:gd name="connsiteY5" fmla="*/ 692495 h 776015"/>
              <a:gd name="connsiteX6" fmla="*/ 890886 w 890886"/>
              <a:gd name="connsiteY6" fmla="*/ 776015 h 776015"/>
              <a:gd name="connsiteX0" fmla="*/ 149211 w 738406"/>
              <a:gd name="connsiteY0" fmla="*/ 0 h 738406"/>
              <a:gd name="connsiteX1" fmla="*/ 156863 w 738406"/>
              <a:gd name="connsiteY1" fmla="*/ 206600 h 738406"/>
              <a:gd name="connsiteX2" fmla="*/ 0 w 738406"/>
              <a:gd name="connsiteY2" fmla="*/ 466765 h 738406"/>
              <a:gd name="connsiteX3" fmla="*/ 225730 w 738406"/>
              <a:gd name="connsiteY3" fmla="*/ 665713 h 738406"/>
              <a:gd name="connsiteX4" fmla="*/ 501198 w 738406"/>
              <a:gd name="connsiteY4" fmla="*/ 738406 h 738406"/>
              <a:gd name="connsiteX5" fmla="*/ 738406 w 738406"/>
              <a:gd name="connsiteY5" fmla="*/ 692495 h 738406"/>
              <a:gd name="connsiteX0" fmla="*/ 149211 w 659031"/>
              <a:gd name="connsiteY0" fmla="*/ 0 h 738406"/>
              <a:gd name="connsiteX1" fmla="*/ 156863 w 659031"/>
              <a:gd name="connsiteY1" fmla="*/ 206600 h 738406"/>
              <a:gd name="connsiteX2" fmla="*/ 0 w 659031"/>
              <a:gd name="connsiteY2" fmla="*/ 466765 h 738406"/>
              <a:gd name="connsiteX3" fmla="*/ 225730 w 659031"/>
              <a:gd name="connsiteY3" fmla="*/ 665713 h 738406"/>
              <a:gd name="connsiteX4" fmla="*/ 501198 w 659031"/>
              <a:gd name="connsiteY4" fmla="*/ 738406 h 738406"/>
              <a:gd name="connsiteX5" fmla="*/ 659031 w 659031"/>
              <a:gd name="connsiteY5" fmla="*/ 705195 h 738406"/>
              <a:gd name="connsiteX0" fmla="*/ 149211 w 659031"/>
              <a:gd name="connsiteY0" fmla="*/ 0 h 738406"/>
              <a:gd name="connsiteX1" fmla="*/ 156863 w 659031"/>
              <a:gd name="connsiteY1" fmla="*/ 206600 h 738406"/>
              <a:gd name="connsiteX2" fmla="*/ 0 w 659031"/>
              <a:gd name="connsiteY2" fmla="*/ 466765 h 738406"/>
              <a:gd name="connsiteX3" fmla="*/ 213030 w 659031"/>
              <a:gd name="connsiteY3" fmla="*/ 649838 h 738406"/>
              <a:gd name="connsiteX4" fmla="*/ 501198 w 659031"/>
              <a:gd name="connsiteY4" fmla="*/ 738406 h 738406"/>
              <a:gd name="connsiteX5" fmla="*/ 659031 w 659031"/>
              <a:gd name="connsiteY5" fmla="*/ 705195 h 738406"/>
              <a:gd name="connsiteX0" fmla="*/ 149211 w 722531"/>
              <a:gd name="connsiteY0" fmla="*/ 0 h 738406"/>
              <a:gd name="connsiteX1" fmla="*/ 156863 w 722531"/>
              <a:gd name="connsiteY1" fmla="*/ 206600 h 738406"/>
              <a:gd name="connsiteX2" fmla="*/ 0 w 722531"/>
              <a:gd name="connsiteY2" fmla="*/ 466765 h 738406"/>
              <a:gd name="connsiteX3" fmla="*/ 213030 w 722531"/>
              <a:gd name="connsiteY3" fmla="*/ 649838 h 738406"/>
              <a:gd name="connsiteX4" fmla="*/ 501198 w 722531"/>
              <a:gd name="connsiteY4" fmla="*/ 738406 h 738406"/>
              <a:gd name="connsiteX5" fmla="*/ 722531 w 722531"/>
              <a:gd name="connsiteY5" fmla="*/ 695670 h 738406"/>
              <a:gd name="connsiteX0" fmla="*/ 149211 w 722531"/>
              <a:gd name="connsiteY0" fmla="*/ 0 h 739454"/>
              <a:gd name="connsiteX1" fmla="*/ 156863 w 722531"/>
              <a:gd name="connsiteY1" fmla="*/ 206600 h 739454"/>
              <a:gd name="connsiteX2" fmla="*/ 0 w 722531"/>
              <a:gd name="connsiteY2" fmla="*/ 466765 h 739454"/>
              <a:gd name="connsiteX3" fmla="*/ 213030 w 722531"/>
              <a:gd name="connsiteY3" fmla="*/ 649838 h 739454"/>
              <a:gd name="connsiteX4" fmla="*/ 501198 w 722531"/>
              <a:gd name="connsiteY4" fmla="*/ 738406 h 739454"/>
              <a:gd name="connsiteX5" fmla="*/ 722531 w 722531"/>
              <a:gd name="connsiteY5" fmla="*/ 695670 h 739454"/>
              <a:gd name="connsiteX0" fmla="*/ 149211 w 722531"/>
              <a:gd name="connsiteY0" fmla="*/ 0 h 738818"/>
              <a:gd name="connsiteX1" fmla="*/ 156863 w 722531"/>
              <a:gd name="connsiteY1" fmla="*/ 206600 h 738818"/>
              <a:gd name="connsiteX2" fmla="*/ 0 w 722531"/>
              <a:gd name="connsiteY2" fmla="*/ 466765 h 738818"/>
              <a:gd name="connsiteX3" fmla="*/ 213030 w 722531"/>
              <a:gd name="connsiteY3" fmla="*/ 649838 h 738818"/>
              <a:gd name="connsiteX4" fmla="*/ 501198 w 722531"/>
              <a:gd name="connsiteY4" fmla="*/ 738406 h 738818"/>
              <a:gd name="connsiteX5" fmla="*/ 722531 w 722531"/>
              <a:gd name="connsiteY5" fmla="*/ 695670 h 738818"/>
              <a:gd name="connsiteX0" fmla="*/ 149211 w 722531"/>
              <a:gd name="connsiteY0" fmla="*/ 0 h 739454"/>
              <a:gd name="connsiteX1" fmla="*/ 156863 w 722531"/>
              <a:gd name="connsiteY1" fmla="*/ 206600 h 739454"/>
              <a:gd name="connsiteX2" fmla="*/ 0 w 722531"/>
              <a:gd name="connsiteY2" fmla="*/ 466765 h 739454"/>
              <a:gd name="connsiteX3" fmla="*/ 213030 w 722531"/>
              <a:gd name="connsiteY3" fmla="*/ 649838 h 739454"/>
              <a:gd name="connsiteX4" fmla="*/ 501198 w 722531"/>
              <a:gd name="connsiteY4" fmla="*/ 738406 h 739454"/>
              <a:gd name="connsiteX5" fmla="*/ 722531 w 722531"/>
              <a:gd name="connsiteY5" fmla="*/ 695670 h 739454"/>
              <a:gd name="connsiteX0" fmla="*/ 149655 w 722975"/>
              <a:gd name="connsiteY0" fmla="*/ 0 h 739454"/>
              <a:gd name="connsiteX1" fmla="*/ 157307 w 722975"/>
              <a:gd name="connsiteY1" fmla="*/ 206600 h 739454"/>
              <a:gd name="connsiteX2" fmla="*/ 444 w 722975"/>
              <a:gd name="connsiteY2" fmla="*/ 466765 h 739454"/>
              <a:gd name="connsiteX3" fmla="*/ 213474 w 722975"/>
              <a:gd name="connsiteY3" fmla="*/ 649838 h 739454"/>
              <a:gd name="connsiteX4" fmla="*/ 501642 w 722975"/>
              <a:gd name="connsiteY4" fmla="*/ 738406 h 739454"/>
              <a:gd name="connsiteX5" fmla="*/ 722975 w 722975"/>
              <a:gd name="connsiteY5" fmla="*/ 695670 h 739454"/>
              <a:gd name="connsiteX0" fmla="*/ 70791 w 644111"/>
              <a:gd name="connsiteY0" fmla="*/ 0 h 739454"/>
              <a:gd name="connsiteX1" fmla="*/ 78443 w 644111"/>
              <a:gd name="connsiteY1" fmla="*/ 206600 h 739454"/>
              <a:gd name="connsiteX2" fmla="*/ 955 w 644111"/>
              <a:gd name="connsiteY2" fmla="*/ 441365 h 739454"/>
              <a:gd name="connsiteX3" fmla="*/ 134610 w 644111"/>
              <a:gd name="connsiteY3" fmla="*/ 649838 h 739454"/>
              <a:gd name="connsiteX4" fmla="*/ 422778 w 644111"/>
              <a:gd name="connsiteY4" fmla="*/ 738406 h 739454"/>
              <a:gd name="connsiteX5" fmla="*/ 644111 w 644111"/>
              <a:gd name="connsiteY5" fmla="*/ 695670 h 739454"/>
              <a:gd name="connsiteX0" fmla="*/ 72155 w 645475"/>
              <a:gd name="connsiteY0" fmla="*/ 0 h 739454"/>
              <a:gd name="connsiteX1" fmla="*/ 79807 w 645475"/>
              <a:gd name="connsiteY1" fmla="*/ 206600 h 739454"/>
              <a:gd name="connsiteX2" fmla="*/ 2319 w 645475"/>
              <a:gd name="connsiteY2" fmla="*/ 441365 h 739454"/>
              <a:gd name="connsiteX3" fmla="*/ 135974 w 645475"/>
              <a:gd name="connsiteY3" fmla="*/ 649838 h 739454"/>
              <a:gd name="connsiteX4" fmla="*/ 424142 w 645475"/>
              <a:gd name="connsiteY4" fmla="*/ 738406 h 739454"/>
              <a:gd name="connsiteX5" fmla="*/ 645475 w 645475"/>
              <a:gd name="connsiteY5" fmla="*/ 695670 h 739454"/>
              <a:gd name="connsiteX0" fmla="*/ 66004 w 639324"/>
              <a:gd name="connsiteY0" fmla="*/ 0 h 739454"/>
              <a:gd name="connsiteX1" fmla="*/ 73656 w 639324"/>
              <a:gd name="connsiteY1" fmla="*/ 206600 h 739454"/>
              <a:gd name="connsiteX2" fmla="*/ 2518 w 639324"/>
              <a:gd name="connsiteY2" fmla="*/ 422315 h 739454"/>
              <a:gd name="connsiteX3" fmla="*/ 129823 w 639324"/>
              <a:gd name="connsiteY3" fmla="*/ 649838 h 739454"/>
              <a:gd name="connsiteX4" fmla="*/ 417991 w 639324"/>
              <a:gd name="connsiteY4" fmla="*/ 738406 h 739454"/>
              <a:gd name="connsiteX5" fmla="*/ 639324 w 639324"/>
              <a:gd name="connsiteY5" fmla="*/ 695670 h 739454"/>
              <a:gd name="connsiteX0" fmla="*/ 64537 w 637857"/>
              <a:gd name="connsiteY0" fmla="*/ 0 h 739454"/>
              <a:gd name="connsiteX1" fmla="*/ 72189 w 637857"/>
              <a:gd name="connsiteY1" fmla="*/ 206600 h 739454"/>
              <a:gd name="connsiteX2" fmla="*/ 1051 w 637857"/>
              <a:gd name="connsiteY2" fmla="*/ 422315 h 739454"/>
              <a:gd name="connsiteX3" fmla="*/ 128356 w 637857"/>
              <a:gd name="connsiteY3" fmla="*/ 649838 h 739454"/>
              <a:gd name="connsiteX4" fmla="*/ 416524 w 637857"/>
              <a:gd name="connsiteY4" fmla="*/ 738406 h 739454"/>
              <a:gd name="connsiteX5" fmla="*/ 637857 w 637857"/>
              <a:gd name="connsiteY5" fmla="*/ 695670 h 739454"/>
              <a:gd name="connsiteX0" fmla="*/ 64537 w 637857"/>
              <a:gd name="connsiteY0" fmla="*/ 0 h 739454"/>
              <a:gd name="connsiteX1" fmla="*/ 72189 w 637857"/>
              <a:gd name="connsiteY1" fmla="*/ 206600 h 739454"/>
              <a:gd name="connsiteX2" fmla="*/ 1051 w 637857"/>
              <a:gd name="connsiteY2" fmla="*/ 422315 h 739454"/>
              <a:gd name="connsiteX3" fmla="*/ 128356 w 637857"/>
              <a:gd name="connsiteY3" fmla="*/ 649838 h 739454"/>
              <a:gd name="connsiteX4" fmla="*/ 416524 w 637857"/>
              <a:gd name="connsiteY4" fmla="*/ 738406 h 739454"/>
              <a:gd name="connsiteX5" fmla="*/ 637857 w 637857"/>
              <a:gd name="connsiteY5" fmla="*/ 695670 h 739454"/>
              <a:gd name="connsiteX0" fmla="*/ 64537 w 637857"/>
              <a:gd name="connsiteY0" fmla="*/ 0 h 739454"/>
              <a:gd name="connsiteX1" fmla="*/ 72189 w 637857"/>
              <a:gd name="connsiteY1" fmla="*/ 184375 h 739454"/>
              <a:gd name="connsiteX2" fmla="*/ 1051 w 637857"/>
              <a:gd name="connsiteY2" fmla="*/ 422315 h 739454"/>
              <a:gd name="connsiteX3" fmla="*/ 128356 w 637857"/>
              <a:gd name="connsiteY3" fmla="*/ 649838 h 739454"/>
              <a:gd name="connsiteX4" fmla="*/ 416524 w 637857"/>
              <a:gd name="connsiteY4" fmla="*/ 738406 h 739454"/>
              <a:gd name="connsiteX5" fmla="*/ 637857 w 637857"/>
              <a:gd name="connsiteY5" fmla="*/ 695670 h 739454"/>
              <a:gd name="connsiteX0" fmla="*/ 64537 w 637857"/>
              <a:gd name="connsiteY0" fmla="*/ 0 h 739219"/>
              <a:gd name="connsiteX1" fmla="*/ 72189 w 637857"/>
              <a:gd name="connsiteY1" fmla="*/ 184375 h 739219"/>
              <a:gd name="connsiteX2" fmla="*/ 1051 w 637857"/>
              <a:gd name="connsiteY2" fmla="*/ 422315 h 739219"/>
              <a:gd name="connsiteX3" fmla="*/ 128356 w 637857"/>
              <a:gd name="connsiteY3" fmla="*/ 656188 h 739219"/>
              <a:gd name="connsiteX4" fmla="*/ 416524 w 637857"/>
              <a:gd name="connsiteY4" fmla="*/ 738406 h 739219"/>
              <a:gd name="connsiteX5" fmla="*/ 637857 w 637857"/>
              <a:gd name="connsiteY5" fmla="*/ 695670 h 739219"/>
              <a:gd name="connsiteX0" fmla="*/ 52099 w 625419"/>
              <a:gd name="connsiteY0" fmla="*/ 0 h 739219"/>
              <a:gd name="connsiteX1" fmla="*/ 59751 w 625419"/>
              <a:gd name="connsiteY1" fmla="*/ 184375 h 739219"/>
              <a:gd name="connsiteX2" fmla="*/ 1313 w 625419"/>
              <a:gd name="connsiteY2" fmla="*/ 454065 h 739219"/>
              <a:gd name="connsiteX3" fmla="*/ 115918 w 625419"/>
              <a:gd name="connsiteY3" fmla="*/ 656188 h 739219"/>
              <a:gd name="connsiteX4" fmla="*/ 404086 w 625419"/>
              <a:gd name="connsiteY4" fmla="*/ 738406 h 739219"/>
              <a:gd name="connsiteX5" fmla="*/ 625419 w 625419"/>
              <a:gd name="connsiteY5" fmla="*/ 695670 h 739219"/>
              <a:gd name="connsiteX0" fmla="*/ 64536 w 637856"/>
              <a:gd name="connsiteY0" fmla="*/ 0 h 739219"/>
              <a:gd name="connsiteX1" fmla="*/ 72188 w 637856"/>
              <a:gd name="connsiteY1" fmla="*/ 184375 h 739219"/>
              <a:gd name="connsiteX2" fmla="*/ 1050 w 637856"/>
              <a:gd name="connsiteY2" fmla="*/ 438190 h 739219"/>
              <a:gd name="connsiteX3" fmla="*/ 128355 w 637856"/>
              <a:gd name="connsiteY3" fmla="*/ 656188 h 739219"/>
              <a:gd name="connsiteX4" fmla="*/ 416523 w 637856"/>
              <a:gd name="connsiteY4" fmla="*/ 738406 h 739219"/>
              <a:gd name="connsiteX5" fmla="*/ 637856 w 637856"/>
              <a:gd name="connsiteY5" fmla="*/ 695670 h 739219"/>
              <a:gd name="connsiteX0" fmla="*/ 64536 w 637856"/>
              <a:gd name="connsiteY0" fmla="*/ 0 h 740302"/>
              <a:gd name="connsiteX1" fmla="*/ 72188 w 637856"/>
              <a:gd name="connsiteY1" fmla="*/ 184375 h 740302"/>
              <a:gd name="connsiteX2" fmla="*/ 1050 w 637856"/>
              <a:gd name="connsiteY2" fmla="*/ 438190 h 740302"/>
              <a:gd name="connsiteX3" fmla="*/ 128355 w 637856"/>
              <a:gd name="connsiteY3" fmla="*/ 656188 h 740302"/>
              <a:gd name="connsiteX4" fmla="*/ 416523 w 637856"/>
              <a:gd name="connsiteY4" fmla="*/ 738406 h 740302"/>
              <a:gd name="connsiteX5" fmla="*/ 637856 w 637856"/>
              <a:gd name="connsiteY5" fmla="*/ 695670 h 740302"/>
              <a:gd name="connsiteX0" fmla="*/ 65464 w 638784"/>
              <a:gd name="connsiteY0" fmla="*/ 0 h 740302"/>
              <a:gd name="connsiteX1" fmla="*/ 73116 w 638784"/>
              <a:gd name="connsiteY1" fmla="*/ 184375 h 740302"/>
              <a:gd name="connsiteX2" fmla="*/ 1978 w 638784"/>
              <a:gd name="connsiteY2" fmla="*/ 438190 h 740302"/>
              <a:gd name="connsiteX3" fmla="*/ 129283 w 638784"/>
              <a:gd name="connsiteY3" fmla="*/ 656188 h 740302"/>
              <a:gd name="connsiteX4" fmla="*/ 417451 w 638784"/>
              <a:gd name="connsiteY4" fmla="*/ 738406 h 740302"/>
              <a:gd name="connsiteX5" fmla="*/ 638784 w 638784"/>
              <a:gd name="connsiteY5" fmla="*/ 695670 h 740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8784" h="740302">
                <a:moveTo>
                  <a:pt x="65464" y="0"/>
                </a:moveTo>
                <a:lnTo>
                  <a:pt x="73116" y="184375"/>
                </a:lnTo>
                <a:cubicBezTo>
                  <a:pt x="16498" y="255819"/>
                  <a:pt x="-7383" y="359555"/>
                  <a:pt x="1978" y="438190"/>
                </a:cubicBezTo>
                <a:cubicBezTo>
                  <a:pt x="11339" y="516825"/>
                  <a:pt x="45750" y="610915"/>
                  <a:pt x="129283" y="656188"/>
                </a:cubicBezTo>
                <a:cubicBezTo>
                  <a:pt x="212816" y="701462"/>
                  <a:pt x="332534" y="731826"/>
                  <a:pt x="417451" y="738406"/>
                </a:cubicBezTo>
                <a:cubicBezTo>
                  <a:pt x="502368" y="744986"/>
                  <a:pt x="552306" y="735315"/>
                  <a:pt x="638784" y="695670"/>
                </a:cubicBezTo>
              </a:path>
            </a:pathLst>
          </a:custGeom>
          <a:noFill/>
          <a:ln>
            <a:solidFill>
              <a:srgbClr val="B1C1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5" name="Овал 84">
            <a:extLst>
              <a:ext uri="{FF2B5EF4-FFF2-40B4-BE49-F238E27FC236}">
                <a16:creationId xmlns:a16="http://schemas.microsoft.com/office/drawing/2014/main" id="{51DB939D-969B-4680-0A86-BA951EE11C6D}"/>
              </a:ext>
            </a:extLst>
          </p:cNvPr>
          <p:cNvSpPr/>
          <p:nvPr/>
        </p:nvSpPr>
        <p:spPr>
          <a:xfrm>
            <a:off x="7291345" y="3482675"/>
            <a:ext cx="125709" cy="125709"/>
          </a:xfrm>
          <a:prstGeom prst="ellipse">
            <a:avLst/>
          </a:prstGeom>
          <a:solidFill>
            <a:schemeClr val="bg1"/>
          </a:solidFill>
          <a:ln w="25400">
            <a:solidFill>
              <a:srgbClr val="B1C1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7" name="Овал 86">
            <a:extLst>
              <a:ext uri="{FF2B5EF4-FFF2-40B4-BE49-F238E27FC236}">
                <a16:creationId xmlns:a16="http://schemas.microsoft.com/office/drawing/2014/main" id="{CB97E129-5CAA-DCE1-7FFA-80E7077C3849}"/>
              </a:ext>
            </a:extLst>
          </p:cNvPr>
          <p:cNvSpPr/>
          <p:nvPr/>
        </p:nvSpPr>
        <p:spPr>
          <a:xfrm>
            <a:off x="7228491" y="3011792"/>
            <a:ext cx="125709" cy="125709"/>
          </a:xfrm>
          <a:prstGeom prst="ellipse">
            <a:avLst/>
          </a:prstGeom>
          <a:solidFill>
            <a:schemeClr val="bg1"/>
          </a:solidFill>
          <a:ln w="25400">
            <a:solidFill>
              <a:srgbClr val="B1C1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5" name="Полилиния 224">
            <a:extLst>
              <a:ext uri="{FF2B5EF4-FFF2-40B4-BE49-F238E27FC236}">
                <a16:creationId xmlns:a16="http://schemas.microsoft.com/office/drawing/2014/main" id="{75AAF8B1-FBE6-5116-7F4F-4CF046A27698}"/>
              </a:ext>
            </a:extLst>
          </p:cNvPr>
          <p:cNvSpPr/>
          <p:nvPr/>
        </p:nvSpPr>
        <p:spPr>
          <a:xfrm>
            <a:off x="7202413" y="2217278"/>
            <a:ext cx="1368082" cy="1701005"/>
          </a:xfrm>
          <a:custGeom>
            <a:avLst/>
            <a:gdLst>
              <a:gd name="connsiteX0" fmla="*/ 48127 w 1564106"/>
              <a:gd name="connsiteY0" fmla="*/ 0 h 2374232"/>
              <a:gd name="connsiteX1" fmla="*/ 0 w 1564106"/>
              <a:gd name="connsiteY1" fmla="*/ 192505 h 2374232"/>
              <a:gd name="connsiteX2" fmla="*/ 344906 w 1564106"/>
              <a:gd name="connsiteY2" fmla="*/ 561474 h 2374232"/>
              <a:gd name="connsiteX3" fmla="*/ 537411 w 1564106"/>
              <a:gd name="connsiteY3" fmla="*/ 930442 h 2374232"/>
              <a:gd name="connsiteX4" fmla="*/ 826169 w 1564106"/>
              <a:gd name="connsiteY4" fmla="*/ 1331495 h 2374232"/>
              <a:gd name="connsiteX5" fmla="*/ 906379 w 1564106"/>
              <a:gd name="connsiteY5" fmla="*/ 1343526 h 2374232"/>
              <a:gd name="connsiteX6" fmla="*/ 950495 w 1564106"/>
              <a:gd name="connsiteY6" fmla="*/ 1391653 h 2374232"/>
              <a:gd name="connsiteX7" fmla="*/ 946485 w 1564106"/>
              <a:gd name="connsiteY7" fmla="*/ 1431758 h 2374232"/>
              <a:gd name="connsiteX8" fmla="*/ 998621 w 1564106"/>
              <a:gd name="connsiteY8" fmla="*/ 1435768 h 2374232"/>
              <a:gd name="connsiteX9" fmla="*/ 1098885 w 1564106"/>
              <a:gd name="connsiteY9" fmla="*/ 1528011 h 2374232"/>
              <a:gd name="connsiteX10" fmla="*/ 1147011 w 1564106"/>
              <a:gd name="connsiteY10" fmla="*/ 1483895 h 2374232"/>
              <a:gd name="connsiteX11" fmla="*/ 1227221 w 1564106"/>
              <a:gd name="connsiteY11" fmla="*/ 1491916 h 2374232"/>
              <a:gd name="connsiteX12" fmla="*/ 1351548 w 1564106"/>
              <a:gd name="connsiteY12" fmla="*/ 1700463 h 2374232"/>
              <a:gd name="connsiteX13" fmla="*/ 1564106 w 1564106"/>
              <a:gd name="connsiteY13" fmla="*/ 2009274 h 2374232"/>
              <a:gd name="connsiteX14" fmla="*/ 1544053 w 1564106"/>
              <a:gd name="connsiteY14" fmla="*/ 2197768 h 2374232"/>
              <a:gd name="connsiteX15" fmla="*/ 1403685 w 1564106"/>
              <a:gd name="connsiteY15" fmla="*/ 2374232 h 2374232"/>
              <a:gd name="connsiteX0" fmla="*/ 48127 w 1564106"/>
              <a:gd name="connsiteY0" fmla="*/ 0 h 2374232"/>
              <a:gd name="connsiteX1" fmla="*/ 0 w 1564106"/>
              <a:gd name="connsiteY1" fmla="*/ 192505 h 2374232"/>
              <a:gd name="connsiteX2" fmla="*/ 344906 w 1564106"/>
              <a:gd name="connsiteY2" fmla="*/ 561474 h 2374232"/>
              <a:gd name="connsiteX3" fmla="*/ 537411 w 1564106"/>
              <a:gd name="connsiteY3" fmla="*/ 930442 h 2374232"/>
              <a:gd name="connsiteX4" fmla="*/ 826169 w 1564106"/>
              <a:gd name="connsiteY4" fmla="*/ 1331495 h 2374232"/>
              <a:gd name="connsiteX5" fmla="*/ 906379 w 1564106"/>
              <a:gd name="connsiteY5" fmla="*/ 1343526 h 2374232"/>
              <a:gd name="connsiteX6" fmla="*/ 950495 w 1564106"/>
              <a:gd name="connsiteY6" fmla="*/ 1391653 h 2374232"/>
              <a:gd name="connsiteX7" fmla="*/ 998621 w 1564106"/>
              <a:gd name="connsiteY7" fmla="*/ 1435768 h 2374232"/>
              <a:gd name="connsiteX8" fmla="*/ 1098885 w 1564106"/>
              <a:gd name="connsiteY8" fmla="*/ 1528011 h 2374232"/>
              <a:gd name="connsiteX9" fmla="*/ 1147011 w 1564106"/>
              <a:gd name="connsiteY9" fmla="*/ 1483895 h 2374232"/>
              <a:gd name="connsiteX10" fmla="*/ 1227221 w 1564106"/>
              <a:gd name="connsiteY10" fmla="*/ 1491916 h 2374232"/>
              <a:gd name="connsiteX11" fmla="*/ 1351548 w 1564106"/>
              <a:gd name="connsiteY11" fmla="*/ 1700463 h 2374232"/>
              <a:gd name="connsiteX12" fmla="*/ 1564106 w 1564106"/>
              <a:gd name="connsiteY12" fmla="*/ 2009274 h 2374232"/>
              <a:gd name="connsiteX13" fmla="*/ 1544053 w 1564106"/>
              <a:gd name="connsiteY13" fmla="*/ 2197768 h 2374232"/>
              <a:gd name="connsiteX14" fmla="*/ 1403685 w 1564106"/>
              <a:gd name="connsiteY14" fmla="*/ 2374232 h 2374232"/>
              <a:gd name="connsiteX0" fmla="*/ 48127 w 1564106"/>
              <a:gd name="connsiteY0" fmla="*/ 0 h 2374232"/>
              <a:gd name="connsiteX1" fmla="*/ 0 w 1564106"/>
              <a:gd name="connsiteY1" fmla="*/ 192505 h 2374232"/>
              <a:gd name="connsiteX2" fmla="*/ 344906 w 1564106"/>
              <a:gd name="connsiteY2" fmla="*/ 561474 h 2374232"/>
              <a:gd name="connsiteX3" fmla="*/ 537411 w 1564106"/>
              <a:gd name="connsiteY3" fmla="*/ 930442 h 2374232"/>
              <a:gd name="connsiteX4" fmla="*/ 826169 w 1564106"/>
              <a:gd name="connsiteY4" fmla="*/ 1331495 h 2374232"/>
              <a:gd name="connsiteX5" fmla="*/ 906379 w 1564106"/>
              <a:gd name="connsiteY5" fmla="*/ 1343526 h 2374232"/>
              <a:gd name="connsiteX6" fmla="*/ 950495 w 1564106"/>
              <a:gd name="connsiteY6" fmla="*/ 1391653 h 2374232"/>
              <a:gd name="connsiteX7" fmla="*/ 982746 w 1564106"/>
              <a:gd name="connsiteY7" fmla="*/ 1448468 h 2374232"/>
              <a:gd name="connsiteX8" fmla="*/ 1098885 w 1564106"/>
              <a:gd name="connsiteY8" fmla="*/ 1528011 h 2374232"/>
              <a:gd name="connsiteX9" fmla="*/ 1147011 w 1564106"/>
              <a:gd name="connsiteY9" fmla="*/ 1483895 h 2374232"/>
              <a:gd name="connsiteX10" fmla="*/ 1227221 w 1564106"/>
              <a:gd name="connsiteY10" fmla="*/ 1491916 h 2374232"/>
              <a:gd name="connsiteX11" fmla="*/ 1351548 w 1564106"/>
              <a:gd name="connsiteY11" fmla="*/ 1700463 h 2374232"/>
              <a:gd name="connsiteX12" fmla="*/ 1564106 w 1564106"/>
              <a:gd name="connsiteY12" fmla="*/ 2009274 h 2374232"/>
              <a:gd name="connsiteX13" fmla="*/ 1544053 w 1564106"/>
              <a:gd name="connsiteY13" fmla="*/ 2197768 h 2374232"/>
              <a:gd name="connsiteX14" fmla="*/ 1403685 w 1564106"/>
              <a:gd name="connsiteY14" fmla="*/ 2374232 h 2374232"/>
              <a:gd name="connsiteX0" fmla="*/ 48127 w 1564106"/>
              <a:gd name="connsiteY0" fmla="*/ 0 h 2374232"/>
              <a:gd name="connsiteX1" fmla="*/ 0 w 1564106"/>
              <a:gd name="connsiteY1" fmla="*/ 192505 h 2374232"/>
              <a:gd name="connsiteX2" fmla="*/ 344906 w 1564106"/>
              <a:gd name="connsiteY2" fmla="*/ 561474 h 2374232"/>
              <a:gd name="connsiteX3" fmla="*/ 537411 w 1564106"/>
              <a:gd name="connsiteY3" fmla="*/ 930442 h 2374232"/>
              <a:gd name="connsiteX4" fmla="*/ 826169 w 1564106"/>
              <a:gd name="connsiteY4" fmla="*/ 1331495 h 2374232"/>
              <a:gd name="connsiteX5" fmla="*/ 906379 w 1564106"/>
              <a:gd name="connsiteY5" fmla="*/ 1343526 h 2374232"/>
              <a:gd name="connsiteX6" fmla="*/ 937795 w 1564106"/>
              <a:gd name="connsiteY6" fmla="*/ 1423403 h 2374232"/>
              <a:gd name="connsiteX7" fmla="*/ 982746 w 1564106"/>
              <a:gd name="connsiteY7" fmla="*/ 1448468 h 2374232"/>
              <a:gd name="connsiteX8" fmla="*/ 1098885 w 1564106"/>
              <a:gd name="connsiteY8" fmla="*/ 1528011 h 2374232"/>
              <a:gd name="connsiteX9" fmla="*/ 1147011 w 1564106"/>
              <a:gd name="connsiteY9" fmla="*/ 1483895 h 2374232"/>
              <a:gd name="connsiteX10" fmla="*/ 1227221 w 1564106"/>
              <a:gd name="connsiteY10" fmla="*/ 1491916 h 2374232"/>
              <a:gd name="connsiteX11" fmla="*/ 1351548 w 1564106"/>
              <a:gd name="connsiteY11" fmla="*/ 1700463 h 2374232"/>
              <a:gd name="connsiteX12" fmla="*/ 1564106 w 1564106"/>
              <a:gd name="connsiteY12" fmla="*/ 2009274 h 2374232"/>
              <a:gd name="connsiteX13" fmla="*/ 1544053 w 1564106"/>
              <a:gd name="connsiteY13" fmla="*/ 2197768 h 2374232"/>
              <a:gd name="connsiteX14" fmla="*/ 1403685 w 1564106"/>
              <a:gd name="connsiteY14" fmla="*/ 2374232 h 2374232"/>
              <a:gd name="connsiteX0" fmla="*/ 48127 w 1544053"/>
              <a:gd name="connsiteY0" fmla="*/ 0 h 2374232"/>
              <a:gd name="connsiteX1" fmla="*/ 0 w 1544053"/>
              <a:gd name="connsiteY1" fmla="*/ 192505 h 2374232"/>
              <a:gd name="connsiteX2" fmla="*/ 344906 w 1544053"/>
              <a:gd name="connsiteY2" fmla="*/ 561474 h 2374232"/>
              <a:gd name="connsiteX3" fmla="*/ 537411 w 1544053"/>
              <a:gd name="connsiteY3" fmla="*/ 930442 h 2374232"/>
              <a:gd name="connsiteX4" fmla="*/ 826169 w 1544053"/>
              <a:gd name="connsiteY4" fmla="*/ 1331495 h 2374232"/>
              <a:gd name="connsiteX5" fmla="*/ 906379 w 1544053"/>
              <a:gd name="connsiteY5" fmla="*/ 1343526 h 2374232"/>
              <a:gd name="connsiteX6" fmla="*/ 937795 w 1544053"/>
              <a:gd name="connsiteY6" fmla="*/ 1423403 h 2374232"/>
              <a:gd name="connsiteX7" fmla="*/ 982746 w 1544053"/>
              <a:gd name="connsiteY7" fmla="*/ 1448468 h 2374232"/>
              <a:gd name="connsiteX8" fmla="*/ 1098885 w 1544053"/>
              <a:gd name="connsiteY8" fmla="*/ 1528011 h 2374232"/>
              <a:gd name="connsiteX9" fmla="*/ 1147011 w 1544053"/>
              <a:gd name="connsiteY9" fmla="*/ 1483895 h 2374232"/>
              <a:gd name="connsiteX10" fmla="*/ 1227221 w 1544053"/>
              <a:gd name="connsiteY10" fmla="*/ 1491916 h 2374232"/>
              <a:gd name="connsiteX11" fmla="*/ 1351548 w 1544053"/>
              <a:gd name="connsiteY11" fmla="*/ 1700463 h 2374232"/>
              <a:gd name="connsiteX12" fmla="*/ 1544053 w 1544053"/>
              <a:gd name="connsiteY12" fmla="*/ 2197768 h 2374232"/>
              <a:gd name="connsiteX13" fmla="*/ 1403685 w 1544053"/>
              <a:gd name="connsiteY13" fmla="*/ 2374232 h 2374232"/>
              <a:gd name="connsiteX0" fmla="*/ 48127 w 1403685"/>
              <a:gd name="connsiteY0" fmla="*/ 0 h 2374232"/>
              <a:gd name="connsiteX1" fmla="*/ 0 w 1403685"/>
              <a:gd name="connsiteY1" fmla="*/ 192505 h 2374232"/>
              <a:gd name="connsiteX2" fmla="*/ 344906 w 1403685"/>
              <a:gd name="connsiteY2" fmla="*/ 561474 h 2374232"/>
              <a:gd name="connsiteX3" fmla="*/ 537411 w 1403685"/>
              <a:gd name="connsiteY3" fmla="*/ 930442 h 2374232"/>
              <a:gd name="connsiteX4" fmla="*/ 826169 w 1403685"/>
              <a:gd name="connsiteY4" fmla="*/ 1331495 h 2374232"/>
              <a:gd name="connsiteX5" fmla="*/ 906379 w 1403685"/>
              <a:gd name="connsiteY5" fmla="*/ 1343526 h 2374232"/>
              <a:gd name="connsiteX6" fmla="*/ 937795 w 1403685"/>
              <a:gd name="connsiteY6" fmla="*/ 1423403 h 2374232"/>
              <a:gd name="connsiteX7" fmla="*/ 982746 w 1403685"/>
              <a:gd name="connsiteY7" fmla="*/ 1448468 h 2374232"/>
              <a:gd name="connsiteX8" fmla="*/ 1098885 w 1403685"/>
              <a:gd name="connsiteY8" fmla="*/ 1528011 h 2374232"/>
              <a:gd name="connsiteX9" fmla="*/ 1147011 w 1403685"/>
              <a:gd name="connsiteY9" fmla="*/ 1483895 h 2374232"/>
              <a:gd name="connsiteX10" fmla="*/ 1227221 w 1403685"/>
              <a:gd name="connsiteY10" fmla="*/ 1491916 h 2374232"/>
              <a:gd name="connsiteX11" fmla="*/ 1351548 w 1403685"/>
              <a:gd name="connsiteY11" fmla="*/ 1700463 h 2374232"/>
              <a:gd name="connsiteX12" fmla="*/ 1403685 w 1403685"/>
              <a:gd name="connsiteY12" fmla="*/ 2374232 h 2374232"/>
              <a:gd name="connsiteX0" fmla="*/ 48127 w 1351548"/>
              <a:gd name="connsiteY0" fmla="*/ 0 h 1700463"/>
              <a:gd name="connsiteX1" fmla="*/ 0 w 1351548"/>
              <a:gd name="connsiteY1" fmla="*/ 192505 h 1700463"/>
              <a:gd name="connsiteX2" fmla="*/ 344906 w 1351548"/>
              <a:gd name="connsiteY2" fmla="*/ 561474 h 1700463"/>
              <a:gd name="connsiteX3" fmla="*/ 537411 w 1351548"/>
              <a:gd name="connsiteY3" fmla="*/ 930442 h 1700463"/>
              <a:gd name="connsiteX4" fmla="*/ 826169 w 1351548"/>
              <a:gd name="connsiteY4" fmla="*/ 1331495 h 1700463"/>
              <a:gd name="connsiteX5" fmla="*/ 906379 w 1351548"/>
              <a:gd name="connsiteY5" fmla="*/ 1343526 h 1700463"/>
              <a:gd name="connsiteX6" fmla="*/ 937795 w 1351548"/>
              <a:gd name="connsiteY6" fmla="*/ 1423403 h 1700463"/>
              <a:gd name="connsiteX7" fmla="*/ 982746 w 1351548"/>
              <a:gd name="connsiteY7" fmla="*/ 1448468 h 1700463"/>
              <a:gd name="connsiteX8" fmla="*/ 1098885 w 1351548"/>
              <a:gd name="connsiteY8" fmla="*/ 1528011 h 1700463"/>
              <a:gd name="connsiteX9" fmla="*/ 1147011 w 1351548"/>
              <a:gd name="connsiteY9" fmla="*/ 1483895 h 1700463"/>
              <a:gd name="connsiteX10" fmla="*/ 1227221 w 1351548"/>
              <a:gd name="connsiteY10" fmla="*/ 1491916 h 1700463"/>
              <a:gd name="connsiteX11" fmla="*/ 1351548 w 1351548"/>
              <a:gd name="connsiteY11" fmla="*/ 1700463 h 1700463"/>
              <a:gd name="connsiteX0" fmla="*/ 6852 w 1310273"/>
              <a:gd name="connsiteY0" fmla="*/ 0 h 1700463"/>
              <a:gd name="connsiteX1" fmla="*/ 0 w 1310273"/>
              <a:gd name="connsiteY1" fmla="*/ 179805 h 1700463"/>
              <a:gd name="connsiteX2" fmla="*/ 303631 w 1310273"/>
              <a:gd name="connsiteY2" fmla="*/ 561474 h 1700463"/>
              <a:gd name="connsiteX3" fmla="*/ 496136 w 1310273"/>
              <a:gd name="connsiteY3" fmla="*/ 930442 h 1700463"/>
              <a:gd name="connsiteX4" fmla="*/ 784894 w 1310273"/>
              <a:gd name="connsiteY4" fmla="*/ 1331495 h 1700463"/>
              <a:gd name="connsiteX5" fmla="*/ 865104 w 1310273"/>
              <a:gd name="connsiteY5" fmla="*/ 1343526 h 1700463"/>
              <a:gd name="connsiteX6" fmla="*/ 896520 w 1310273"/>
              <a:gd name="connsiteY6" fmla="*/ 1423403 h 1700463"/>
              <a:gd name="connsiteX7" fmla="*/ 941471 w 1310273"/>
              <a:gd name="connsiteY7" fmla="*/ 1448468 h 1700463"/>
              <a:gd name="connsiteX8" fmla="*/ 1057610 w 1310273"/>
              <a:gd name="connsiteY8" fmla="*/ 1528011 h 1700463"/>
              <a:gd name="connsiteX9" fmla="*/ 1105736 w 1310273"/>
              <a:gd name="connsiteY9" fmla="*/ 1483895 h 1700463"/>
              <a:gd name="connsiteX10" fmla="*/ 1185946 w 1310273"/>
              <a:gd name="connsiteY10" fmla="*/ 1491916 h 1700463"/>
              <a:gd name="connsiteX11" fmla="*/ 1310273 w 1310273"/>
              <a:gd name="connsiteY11" fmla="*/ 1700463 h 1700463"/>
              <a:gd name="connsiteX0" fmla="*/ 0 w 1331996"/>
              <a:gd name="connsiteY0" fmla="*/ 0 h 1697288"/>
              <a:gd name="connsiteX1" fmla="*/ 21723 w 1331996"/>
              <a:gd name="connsiteY1" fmla="*/ 176630 h 1697288"/>
              <a:gd name="connsiteX2" fmla="*/ 325354 w 1331996"/>
              <a:gd name="connsiteY2" fmla="*/ 558299 h 1697288"/>
              <a:gd name="connsiteX3" fmla="*/ 517859 w 1331996"/>
              <a:gd name="connsiteY3" fmla="*/ 927267 h 1697288"/>
              <a:gd name="connsiteX4" fmla="*/ 806617 w 1331996"/>
              <a:gd name="connsiteY4" fmla="*/ 1328320 h 1697288"/>
              <a:gd name="connsiteX5" fmla="*/ 886827 w 1331996"/>
              <a:gd name="connsiteY5" fmla="*/ 1340351 h 1697288"/>
              <a:gd name="connsiteX6" fmla="*/ 918243 w 1331996"/>
              <a:gd name="connsiteY6" fmla="*/ 1420228 h 1697288"/>
              <a:gd name="connsiteX7" fmla="*/ 963194 w 1331996"/>
              <a:gd name="connsiteY7" fmla="*/ 1445293 h 1697288"/>
              <a:gd name="connsiteX8" fmla="*/ 1079333 w 1331996"/>
              <a:gd name="connsiteY8" fmla="*/ 1524836 h 1697288"/>
              <a:gd name="connsiteX9" fmla="*/ 1127459 w 1331996"/>
              <a:gd name="connsiteY9" fmla="*/ 1480720 h 1697288"/>
              <a:gd name="connsiteX10" fmla="*/ 1207669 w 1331996"/>
              <a:gd name="connsiteY10" fmla="*/ 1488741 h 1697288"/>
              <a:gd name="connsiteX11" fmla="*/ 1331996 w 1331996"/>
              <a:gd name="connsiteY11" fmla="*/ 1697288 h 1697288"/>
              <a:gd name="connsiteX0" fmla="*/ 0 w 1490746"/>
              <a:gd name="connsiteY0" fmla="*/ 0 h 1697288"/>
              <a:gd name="connsiteX1" fmla="*/ 180473 w 1490746"/>
              <a:gd name="connsiteY1" fmla="*/ 176630 h 1697288"/>
              <a:gd name="connsiteX2" fmla="*/ 484104 w 1490746"/>
              <a:gd name="connsiteY2" fmla="*/ 558299 h 1697288"/>
              <a:gd name="connsiteX3" fmla="*/ 676609 w 1490746"/>
              <a:gd name="connsiteY3" fmla="*/ 927267 h 1697288"/>
              <a:gd name="connsiteX4" fmla="*/ 965367 w 1490746"/>
              <a:gd name="connsiteY4" fmla="*/ 1328320 h 1697288"/>
              <a:gd name="connsiteX5" fmla="*/ 1045577 w 1490746"/>
              <a:gd name="connsiteY5" fmla="*/ 1340351 h 1697288"/>
              <a:gd name="connsiteX6" fmla="*/ 1076993 w 1490746"/>
              <a:gd name="connsiteY6" fmla="*/ 1420228 h 1697288"/>
              <a:gd name="connsiteX7" fmla="*/ 1121944 w 1490746"/>
              <a:gd name="connsiteY7" fmla="*/ 1445293 h 1697288"/>
              <a:gd name="connsiteX8" fmla="*/ 1238083 w 1490746"/>
              <a:gd name="connsiteY8" fmla="*/ 1524836 h 1697288"/>
              <a:gd name="connsiteX9" fmla="*/ 1286209 w 1490746"/>
              <a:gd name="connsiteY9" fmla="*/ 1480720 h 1697288"/>
              <a:gd name="connsiteX10" fmla="*/ 1366419 w 1490746"/>
              <a:gd name="connsiteY10" fmla="*/ 1488741 h 1697288"/>
              <a:gd name="connsiteX11" fmla="*/ 1490746 w 1490746"/>
              <a:gd name="connsiteY11" fmla="*/ 1697288 h 1697288"/>
              <a:gd name="connsiteX0" fmla="*/ 0 w 1490746"/>
              <a:gd name="connsiteY0" fmla="*/ 0 h 1697288"/>
              <a:gd name="connsiteX1" fmla="*/ 164598 w 1490746"/>
              <a:gd name="connsiteY1" fmla="*/ 179805 h 1697288"/>
              <a:gd name="connsiteX2" fmla="*/ 484104 w 1490746"/>
              <a:gd name="connsiteY2" fmla="*/ 558299 h 1697288"/>
              <a:gd name="connsiteX3" fmla="*/ 676609 w 1490746"/>
              <a:gd name="connsiteY3" fmla="*/ 927267 h 1697288"/>
              <a:gd name="connsiteX4" fmla="*/ 965367 w 1490746"/>
              <a:gd name="connsiteY4" fmla="*/ 1328320 h 1697288"/>
              <a:gd name="connsiteX5" fmla="*/ 1045577 w 1490746"/>
              <a:gd name="connsiteY5" fmla="*/ 1340351 h 1697288"/>
              <a:gd name="connsiteX6" fmla="*/ 1076993 w 1490746"/>
              <a:gd name="connsiteY6" fmla="*/ 1420228 h 1697288"/>
              <a:gd name="connsiteX7" fmla="*/ 1121944 w 1490746"/>
              <a:gd name="connsiteY7" fmla="*/ 1445293 h 1697288"/>
              <a:gd name="connsiteX8" fmla="*/ 1238083 w 1490746"/>
              <a:gd name="connsiteY8" fmla="*/ 1524836 h 1697288"/>
              <a:gd name="connsiteX9" fmla="*/ 1286209 w 1490746"/>
              <a:gd name="connsiteY9" fmla="*/ 1480720 h 1697288"/>
              <a:gd name="connsiteX10" fmla="*/ 1366419 w 1490746"/>
              <a:gd name="connsiteY10" fmla="*/ 1488741 h 1697288"/>
              <a:gd name="connsiteX11" fmla="*/ 1490746 w 1490746"/>
              <a:gd name="connsiteY11" fmla="*/ 1697288 h 1697288"/>
              <a:gd name="connsiteX0" fmla="*/ 0 w 1490746"/>
              <a:gd name="connsiteY0" fmla="*/ 0 h 1697288"/>
              <a:gd name="connsiteX1" fmla="*/ 164598 w 1490746"/>
              <a:gd name="connsiteY1" fmla="*/ 179805 h 1697288"/>
              <a:gd name="connsiteX2" fmla="*/ 414254 w 1490746"/>
              <a:gd name="connsiteY2" fmla="*/ 434474 h 1697288"/>
              <a:gd name="connsiteX3" fmla="*/ 676609 w 1490746"/>
              <a:gd name="connsiteY3" fmla="*/ 927267 h 1697288"/>
              <a:gd name="connsiteX4" fmla="*/ 965367 w 1490746"/>
              <a:gd name="connsiteY4" fmla="*/ 1328320 h 1697288"/>
              <a:gd name="connsiteX5" fmla="*/ 1045577 w 1490746"/>
              <a:gd name="connsiteY5" fmla="*/ 1340351 h 1697288"/>
              <a:gd name="connsiteX6" fmla="*/ 1076993 w 1490746"/>
              <a:gd name="connsiteY6" fmla="*/ 1420228 h 1697288"/>
              <a:gd name="connsiteX7" fmla="*/ 1121944 w 1490746"/>
              <a:gd name="connsiteY7" fmla="*/ 1445293 h 1697288"/>
              <a:gd name="connsiteX8" fmla="*/ 1238083 w 1490746"/>
              <a:gd name="connsiteY8" fmla="*/ 1524836 h 1697288"/>
              <a:gd name="connsiteX9" fmla="*/ 1286209 w 1490746"/>
              <a:gd name="connsiteY9" fmla="*/ 1480720 h 1697288"/>
              <a:gd name="connsiteX10" fmla="*/ 1366419 w 1490746"/>
              <a:gd name="connsiteY10" fmla="*/ 1488741 h 1697288"/>
              <a:gd name="connsiteX11" fmla="*/ 1490746 w 1490746"/>
              <a:gd name="connsiteY11" fmla="*/ 1697288 h 1697288"/>
              <a:gd name="connsiteX0" fmla="*/ 0 w 1490746"/>
              <a:gd name="connsiteY0" fmla="*/ 0 h 1697288"/>
              <a:gd name="connsiteX1" fmla="*/ 164598 w 1490746"/>
              <a:gd name="connsiteY1" fmla="*/ 179805 h 1697288"/>
              <a:gd name="connsiteX2" fmla="*/ 414254 w 1490746"/>
              <a:gd name="connsiteY2" fmla="*/ 434474 h 1697288"/>
              <a:gd name="connsiteX3" fmla="*/ 676609 w 1490746"/>
              <a:gd name="connsiteY3" fmla="*/ 927267 h 1697288"/>
              <a:gd name="connsiteX4" fmla="*/ 965367 w 1490746"/>
              <a:gd name="connsiteY4" fmla="*/ 1328320 h 1697288"/>
              <a:gd name="connsiteX5" fmla="*/ 1045577 w 1490746"/>
              <a:gd name="connsiteY5" fmla="*/ 1340351 h 1697288"/>
              <a:gd name="connsiteX6" fmla="*/ 1076993 w 1490746"/>
              <a:gd name="connsiteY6" fmla="*/ 1420228 h 1697288"/>
              <a:gd name="connsiteX7" fmla="*/ 1121944 w 1490746"/>
              <a:gd name="connsiteY7" fmla="*/ 1445293 h 1697288"/>
              <a:gd name="connsiteX8" fmla="*/ 1238083 w 1490746"/>
              <a:gd name="connsiteY8" fmla="*/ 1524836 h 1697288"/>
              <a:gd name="connsiteX9" fmla="*/ 1286209 w 1490746"/>
              <a:gd name="connsiteY9" fmla="*/ 1480720 h 1697288"/>
              <a:gd name="connsiteX10" fmla="*/ 1366419 w 1490746"/>
              <a:gd name="connsiteY10" fmla="*/ 1488741 h 1697288"/>
              <a:gd name="connsiteX11" fmla="*/ 1490746 w 1490746"/>
              <a:gd name="connsiteY11" fmla="*/ 1697288 h 1697288"/>
              <a:gd name="connsiteX0" fmla="*/ 0 w 1490746"/>
              <a:gd name="connsiteY0" fmla="*/ 0 h 1697288"/>
              <a:gd name="connsiteX1" fmla="*/ 164598 w 1490746"/>
              <a:gd name="connsiteY1" fmla="*/ 179805 h 1697288"/>
              <a:gd name="connsiteX2" fmla="*/ 414254 w 1490746"/>
              <a:gd name="connsiteY2" fmla="*/ 434474 h 1697288"/>
              <a:gd name="connsiteX3" fmla="*/ 676609 w 1490746"/>
              <a:gd name="connsiteY3" fmla="*/ 927267 h 1697288"/>
              <a:gd name="connsiteX4" fmla="*/ 965367 w 1490746"/>
              <a:gd name="connsiteY4" fmla="*/ 1328320 h 1697288"/>
              <a:gd name="connsiteX5" fmla="*/ 1045577 w 1490746"/>
              <a:gd name="connsiteY5" fmla="*/ 1340351 h 1697288"/>
              <a:gd name="connsiteX6" fmla="*/ 1076993 w 1490746"/>
              <a:gd name="connsiteY6" fmla="*/ 1420228 h 1697288"/>
              <a:gd name="connsiteX7" fmla="*/ 1121944 w 1490746"/>
              <a:gd name="connsiteY7" fmla="*/ 1445293 h 1697288"/>
              <a:gd name="connsiteX8" fmla="*/ 1238083 w 1490746"/>
              <a:gd name="connsiteY8" fmla="*/ 1524836 h 1697288"/>
              <a:gd name="connsiteX9" fmla="*/ 1286209 w 1490746"/>
              <a:gd name="connsiteY9" fmla="*/ 1480720 h 1697288"/>
              <a:gd name="connsiteX10" fmla="*/ 1366419 w 1490746"/>
              <a:gd name="connsiteY10" fmla="*/ 1488741 h 1697288"/>
              <a:gd name="connsiteX11" fmla="*/ 1490746 w 1490746"/>
              <a:gd name="connsiteY11" fmla="*/ 1697288 h 1697288"/>
              <a:gd name="connsiteX0" fmla="*/ 0 w 1490746"/>
              <a:gd name="connsiteY0" fmla="*/ 0 h 1697288"/>
              <a:gd name="connsiteX1" fmla="*/ 414254 w 1490746"/>
              <a:gd name="connsiteY1" fmla="*/ 434474 h 1697288"/>
              <a:gd name="connsiteX2" fmla="*/ 676609 w 1490746"/>
              <a:gd name="connsiteY2" fmla="*/ 927267 h 1697288"/>
              <a:gd name="connsiteX3" fmla="*/ 965367 w 1490746"/>
              <a:gd name="connsiteY3" fmla="*/ 1328320 h 1697288"/>
              <a:gd name="connsiteX4" fmla="*/ 1045577 w 1490746"/>
              <a:gd name="connsiteY4" fmla="*/ 1340351 h 1697288"/>
              <a:gd name="connsiteX5" fmla="*/ 1076993 w 1490746"/>
              <a:gd name="connsiteY5" fmla="*/ 1420228 h 1697288"/>
              <a:gd name="connsiteX6" fmla="*/ 1121944 w 1490746"/>
              <a:gd name="connsiteY6" fmla="*/ 1445293 h 1697288"/>
              <a:gd name="connsiteX7" fmla="*/ 1238083 w 1490746"/>
              <a:gd name="connsiteY7" fmla="*/ 1524836 h 1697288"/>
              <a:gd name="connsiteX8" fmla="*/ 1286209 w 1490746"/>
              <a:gd name="connsiteY8" fmla="*/ 1480720 h 1697288"/>
              <a:gd name="connsiteX9" fmla="*/ 1366419 w 1490746"/>
              <a:gd name="connsiteY9" fmla="*/ 1488741 h 1697288"/>
              <a:gd name="connsiteX10" fmla="*/ 1490746 w 1490746"/>
              <a:gd name="connsiteY10" fmla="*/ 1697288 h 1697288"/>
              <a:gd name="connsiteX0" fmla="*/ 0 w 1490746"/>
              <a:gd name="connsiteY0" fmla="*/ 0 h 1697288"/>
              <a:gd name="connsiteX1" fmla="*/ 138808 w 1490746"/>
              <a:gd name="connsiteY1" fmla="*/ 154214 h 1697288"/>
              <a:gd name="connsiteX2" fmla="*/ 414254 w 1490746"/>
              <a:gd name="connsiteY2" fmla="*/ 434474 h 1697288"/>
              <a:gd name="connsiteX3" fmla="*/ 676609 w 1490746"/>
              <a:gd name="connsiteY3" fmla="*/ 927267 h 1697288"/>
              <a:gd name="connsiteX4" fmla="*/ 965367 w 1490746"/>
              <a:gd name="connsiteY4" fmla="*/ 1328320 h 1697288"/>
              <a:gd name="connsiteX5" fmla="*/ 1045577 w 1490746"/>
              <a:gd name="connsiteY5" fmla="*/ 1340351 h 1697288"/>
              <a:gd name="connsiteX6" fmla="*/ 1076993 w 1490746"/>
              <a:gd name="connsiteY6" fmla="*/ 1420228 h 1697288"/>
              <a:gd name="connsiteX7" fmla="*/ 1121944 w 1490746"/>
              <a:gd name="connsiteY7" fmla="*/ 1445293 h 1697288"/>
              <a:gd name="connsiteX8" fmla="*/ 1238083 w 1490746"/>
              <a:gd name="connsiteY8" fmla="*/ 1524836 h 1697288"/>
              <a:gd name="connsiteX9" fmla="*/ 1286209 w 1490746"/>
              <a:gd name="connsiteY9" fmla="*/ 1480720 h 1697288"/>
              <a:gd name="connsiteX10" fmla="*/ 1366419 w 1490746"/>
              <a:gd name="connsiteY10" fmla="*/ 1488741 h 1697288"/>
              <a:gd name="connsiteX11" fmla="*/ 1490746 w 1490746"/>
              <a:gd name="connsiteY11" fmla="*/ 1697288 h 1697288"/>
              <a:gd name="connsiteX0" fmla="*/ 0 w 1412687"/>
              <a:gd name="connsiteY0" fmla="*/ 0 h 1701005"/>
              <a:gd name="connsiteX1" fmla="*/ 60749 w 1412687"/>
              <a:gd name="connsiteY1" fmla="*/ 157931 h 1701005"/>
              <a:gd name="connsiteX2" fmla="*/ 336195 w 1412687"/>
              <a:gd name="connsiteY2" fmla="*/ 438191 h 1701005"/>
              <a:gd name="connsiteX3" fmla="*/ 598550 w 1412687"/>
              <a:gd name="connsiteY3" fmla="*/ 930984 h 1701005"/>
              <a:gd name="connsiteX4" fmla="*/ 887308 w 1412687"/>
              <a:gd name="connsiteY4" fmla="*/ 1332037 h 1701005"/>
              <a:gd name="connsiteX5" fmla="*/ 967518 w 1412687"/>
              <a:gd name="connsiteY5" fmla="*/ 1344068 h 1701005"/>
              <a:gd name="connsiteX6" fmla="*/ 998934 w 1412687"/>
              <a:gd name="connsiteY6" fmla="*/ 1423945 h 1701005"/>
              <a:gd name="connsiteX7" fmla="*/ 1043885 w 1412687"/>
              <a:gd name="connsiteY7" fmla="*/ 1449010 h 1701005"/>
              <a:gd name="connsiteX8" fmla="*/ 1160024 w 1412687"/>
              <a:gd name="connsiteY8" fmla="*/ 1528553 h 1701005"/>
              <a:gd name="connsiteX9" fmla="*/ 1208150 w 1412687"/>
              <a:gd name="connsiteY9" fmla="*/ 1484437 h 1701005"/>
              <a:gd name="connsiteX10" fmla="*/ 1288360 w 1412687"/>
              <a:gd name="connsiteY10" fmla="*/ 1492458 h 1701005"/>
              <a:gd name="connsiteX11" fmla="*/ 1412687 w 1412687"/>
              <a:gd name="connsiteY11" fmla="*/ 1701005 h 1701005"/>
              <a:gd name="connsiteX0" fmla="*/ 0 w 1368082"/>
              <a:gd name="connsiteY0" fmla="*/ 0 h 1701005"/>
              <a:gd name="connsiteX1" fmla="*/ 16144 w 1368082"/>
              <a:gd name="connsiteY1" fmla="*/ 157931 h 1701005"/>
              <a:gd name="connsiteX2" fmla="*/ 291590 w 1368082"/>
              <a:gd name="connsiteY2" fmla="*/ 438191 h 1701005"/>
              <a:gd name="connsiteX3" fmla="*/ 553945 w 1368082"/>
              <a:gd name="connsiteY3" fmla="*/ 930984 h 1701005"/>
              <a:gd name="connsiteX4" fmla="*/ 842703 w 1368082"/>
              <a:gd name="connsiteY4" fmla="*/ 1332037 h 1701005"/>
              <a:gd name="connsiteX5" fmla="*/ 922913 w 1368082"/>
              <a:gd name="connsiteY5" fmla="*/ 1344068 h 1701005"/>
              <a:gd name="connsiteX6" fmla="*/ 954329 w 1368082"/>
              <a:gd name="connsiteY6" fmla="*/ 1423945 h 1701005"/>
              <a:gd name="connsiteX7" fmla="*/ 999280 w 1368082"/>
              <a:gd name="connsiteY7" fmla="*/ 1449010 h 1701005"/>
              <a:gd name="connsiteX8" fmla="*/ 1115419 w 1368082"/>
              <a:gd name="connsiteY8" fmla="*/ 1528553 h 1701005"/>
              <a:gd name="connsiteX9" fmla="*/ 1163545 w 1368082"/>
              <a:gd name="connsiteY9" fmla="*/ 1484437 h 1701005"/>
              <a:gd name="connsiteX10" fmla="*/ 1243755 w 1368082"/>
              <a:gd name="connsiteY10" fmla="*/ 1492458 h 1701005"/>
              <a:gd name="connsiteX11" fmla="*/ 1368082 w 1368082"/>
              <a:gd name="connsiteY11" fmla="*/ 1701005 h 1701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68082" h="1701005">
                <a:moveTo>
                  <a:pt x="0" y="0"/>
                </a:moveTo>
                <a:lnTo>
                  <a:pt x="16144" y="157931"/>
                </a:lnTo>
                <a:lnTo>
                  <a:pt x="291590" y="438191"/>
                </a:lnTo>
                <a:cubicBezTo>
                  <a:pt x="376925" y="562768"/>
                  <a:pt x="462093" y="782010"/>
                  <a:pt x="553945" y="930984"/>
                </a:cubicBezTo>
                <a:lnTo>
                  <a:pt x="842703" y="1332037"/>
                </a:lnTo>
                <a:lnTo>
                  <a:pt x="922913" y="1344068"/>
                </a:lnTo>
                <a:lnTo>
                  <a:pt x="954329" y="1423945"/>
                </a:lnTo>
                <a:lnTo>
                  <a:pt x="999280" y="1449010"/>
                </a:lnTo>
                <a:lnTo>
                  <a:pt x="1115419" y="1528553"/>
                </a:lnTo>
                <a:lnTo>
                  <a:pt x="1163545" y="1484437"/>
                </a:lnTo>
                <a:lnTo>
                  <a:pt x="1243755" y="1492458"/>
                </a:lnTo>
                <a:lnTo>
                  <a:pt x="1368082" y="1701005"/>
                </a:lnTo>
              </a:path>
            </a:pathLst>
          </a:custGeom>
          <a:noFill/>
          <a:ln>
            <a:solidFill>
              <a:srgbClr val="4756A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7" name="Скругленный прямоугольник 106">
            <a:extLst>
              <a:ext uri="{FF2B5EF4-FFF2-40B4-BE49-F238E27FC236}">
                <a16:creationId xmlns:a16="http://schemas.microsoft.com/office/drawing/2014/main" id="{398AC780-B7FC-BFB2-CF91-A16FB33187B4}"/>
              </a:ext>
            </a:extLst>
          </p:cNvPr>
          <p:cNvSpPr/>
          <p:nvPr/>
        </p:nvSpPr>
        <p:spPr>
          <a:xfrm>
            <a:off x="7443968" y="2488841"/>
            <a:ext cx="817190" cy="27384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algn="ctr"/>
            <a:r>
              <a:rPr lang="ru-RU" sz="8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Булун</a:t>
            </a:r>
            <a:r>
              <a:rPr lang="ru-RU" sz="8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-Терек</a:t>
            </a:r>
            <a:endParaRPr lang="x-none" sz="8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8" name="Рисунок 107" descr="Маркер со сплошной заливкой">
            <a:extLst>
              <a:ext uri="{FF2B5EF4-FFF2-40B4-BE49-F238E27FC236}">
                <a16:creationId xmlns:a16="http://schemas.microsoft.com/office/drawing/2014/main" id="{06923B98-10D6-B6D3-95A5-9B556E051F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503403" y="2535763"/>
            <a:ext cx="180000" cy="180000"/>
          </a:xfrm>
          <a:prstGeom prst="rect">
            <a:avLst/>
          </a:prstGeom>
        </p:spPr>
      </p:pic>
      <p:sp>
        <p:nvSpPr>
          <p:cNvPr id="226" name="Полилиния 225">
            <a:extLst>
              <a:ext uri="{FF2B5EF4-FFF2-40B4-BE49-F238E27FC236}">
                <a16:creationId xmlns:a16="http://schemas.microsoft.com/office/drawing/2014/main" id="{F5C61C32-4CCC-AEB0-683D-1D83266BCC6E}"/>
              </a:ext>
            </a:extLst>
          </p:cNvPr>
          <p:cNvSpPr/>
          <p:nvPr/>
        </p:nvSpPr>
        <p:spPr>
          <a:xfrm>
            <a:off x="6254450" y="2097436"/>
            <a:ext cx="1009086" cy="1214082"/>
          </a:xfrm>
          <a:custGeom>
            <a:avLst/>
            <a:gdLst>
              <a:gd name="connsiteX0" fmla="*/ 1136542 w 1136542"/>
              <a:gd name="connsiteY0" fmla="*/ 1214034 h 1214034"/>
              <a:gd name="connsiteX1" fmla="*/ 0 w 1136542"/>
              <a:gd name="connsiteY1" fmla="*/ 769749 h 1214034"/>
              <a:gd name="connsiteX2" fmla="*/ 346128 w 1136542"/>
              <a:gd name="connsiteY2" fmla="*/ 0 h 1214034"/>
              <a:gd name="connsiteX3" fmla="*/ 346128 w 1136542"/>
              <a:gd name="connsiteY3" fmla="*/ 0 h 1214034"/>
              <a:gd name="connsiteX0" fmla="*/ 1149789 w 1149789"/>
              <a:gd name="connsiteY0" fmla="*/ 1214034 h 1214034"/>
              <a:gd name="connsiteX1" fmla="*/ 13247 w 1149789"/>
              <a:gd name="connsiteY1" fmla="*/ 769749 h 1214034"/>
              <a:gd name="connsiteX2" fmla="*/ 359375 w 1149789"/>
              <a:gd name="connsiteY2" fmla="*/ 0 h 1214034"/>
              <a:gd name="connsiteX3" fmla="*/ 359375 w 1149789"/>
              <a:gd name="connsiteY3" fmla="*/ 0 h 1214034"/>
              <a:gd name="connsiteX0" fmla="*/ 1149789 w 1149789"/>
              <a:gd name="connsiteY0" fmla="*/ 1214034 h 1214034"/>
              <a:gd name="connsiteX1" fmla="*/ 13247 w 1149789"/>
              <a:gd name="connsiteY1" fmla="*/ 769749 h 1214034"/>
              <a:gd name="connsiteX2" fmla="*/ 359375 w 1149789"/>
              <a:gd name="connsiteY2" fmla="*/ 0 h 1214034"/>
              <a:gd name="connsiteX3" fmla="*/ 359375 w 1149789"/>
              <a:gd name="connsiteY3" fmla="*/ 0 h 1214034"/>
              <a:gd name="connsiteX0" fmla="*/ 1149789 w 1149789"/>
              <a:gd name="connsiteY0" fmla="*/ 1214034 h 1214034"/>
              <a:gd name="connsiteX1" fmla="*/ 13247 w 1149789"/>
              <a:gd name="connsiteY1" fmla="*/ 769749 h 1214034"/>
              <a:gd name="connsiteX2" fmla="*/ 359375 w 1149789"/>
              <a:gd name="connsiteY2" fmla="*/ 0 h 1214034"/>
              <a:gd name="connsiteX3" fmla="*/ 359375 w 1149789"/>
              <a:gd name="connsiteY3" fmla="*/ 0 h 1214034"/>
              <a:gd name="connsiteX0" fmla="*/ 1153754 w 1153754"/>
              <a:gd name="connsiteY0" fmla="*/ 1214034 h 1214034"/>
              <a:gd name="connsiteX1" fmla="*/ 17212 w 1153754"/>
              <a:gd name="connsiteY1" fmla="*/ 769749 h 1214034"/>
              <a:gd name="connsiteX2" fmla="*/ 363340 w 1153754"/>
              <a:gd name="connsiteY2" fmla="*/ 0 h 1214034"/>
              <a:gd name="connsiteX3" fmla="*/ 363340 w 1153754"/>
              <a:gd name="connsiteY3" fmla="*/ 0 h 1214034"/>
              <a:gd name="connsiteX0" fmla="*/ 790414 w 790414"/>
              <a:gd name="connsiteY0" fmla="*/ 1214034 h 1214034"/>
              <a:gd name="connsiteX1" fmla="*/ 0 w 790414"/>
              <a:gd name="connsiteY1" fmla="*/ 0 h 1214034"/>
              <a:gd name="connsiteX2" fmla="*/ 0 w 790414"/>
              <a:gd name="connsiteY2" fmla="*/ 0 h 1214034"/>
              <a:gd name="connsiteX0" fmla="*/ 940370 w 940370"/>
              <a:gd name="connsiteY0" fmla="*/ 1214034 h 1214034"/>
              <a:gd name="connsiteX1" fmla="*/ 149956 w 940370"/>
              <a:gd name="connsiteY1" fmla="*/ 0 h 1214034"/>
              <a:gd name="connsiteX2" fmla="*/ 149956 w 940370"/>
              <a:gd name="connsiteY2" fmla="*/ 0 h 1214034"/>
              <a:gd name="connsiteX0" fmla="*/ 968649 w 968649"/>
              <a:gd name="connsiteY0" fmla="*/ 1214034 h 1214034"/>
              <a:gd name="connsiteX1" fmla="*/ 178235 w 968649"/>
              <a:gd name="connsiteY1" fmla="*/ 0 h 1214034"/>
              <a:gd name="connsiteX2" fmla="*/ 178235 w 968649"/>
              <a:gd name="connsiteY2" fmla="*/ 0 h 1214034"/>
              <a:gd name="connsiteX0" fmla="*/ 903974 w 903974"/>
              <a:gd name="connsiteY0" fmla="*/ 1214034 h 1214034"/>
              <a:gd name="connsiteX1" fmla="*/ 113560 w 903974"/>
              <a:gd name="connsiteY1" fmla="*/ 0 h 1214034"/>
              <a:gd name="connsiteX2" fmla="*/ 113560 w 903974"/>
              <a:gd name="connsiteY2" fmla="*/ 0 h 1214034"/>
              <a:gd name="connsiteX0" fmla="*/ 907393 w 907393"/>
              <a:gd name="connsiteY0" fmla="*/ 1214034 h 1214034"/>
              <a:gd name="connsiteX1" fmla="*/ 116979 w 907393"/>
              <a:gd name="connsiteY1" fmla="*/ 0 h 1214034"/>
              <a:gd name="connsiteX2" fmla="*/ 116979 w 907393"/>
              <a:gd name="connsiteY2" fmla="*/ 0 h 1214034"/>
              <a:gd name="connsiteX0" fmla="*/ 1007924 w 1007924"/>
              <a:gd name="connsiteY0" fmla="*/ 1214034 h 1214034"/>
              <a:gd name="connsiteX1" fmla="*/ 217510 w 1007924"/>
              <a:gd name="connsiteY1" fmla="*/ 0 h 1214034"/>
              <a:gd name="connsiteX2" fmla="*/ 217510 w 1007924"/>
              <a:gd name="connsiteY2" fmla="*/ 0 h 1214034"/>
              <a:gd name="connsiteX0" fmla="*/ 1024821 w 1024821"/>
              <a:gd name="connsiteY0" fmla="*/ 1214034 h 1214034"/>
              <a:gd name="connsiteX1" fmla="*/ 234407 w 1024821"/>
              <a:gd name="connsiteY1" fmla="*/ 0 h 1214034"/>
              <a:gd name="connsiteX2" fmla="*/ 234407 w 1024821"/>
              <a:gd name="connsiteY2" fmla="*/ 0 h 1214034"/>
              <a:gd name="connsiteX0" fmla="*/ 1090442 w 1090442"/>
              <a:gd name="connsiteY0" fmla="*/ 1214034 h 1224428"/>
              <a:gd name="connsiteX1" fmla="*/ 300028 w 1090442"/>
              <a:gd name="connsiteY1" fmla="*/ 0 h 1224428"/>
              <a:gd name="connsiteX2" fmla="*/ 300028 w 1090442"/>
              <a:gd name="connsiteY2" fmla="*/ 0 h 1224428"/>
              <a:gd name="connsiteX0" fmla="*/ 1097552 w 1097552"/>
              <a:gd name="connsiteY0" fmla="*/ 1214034 h 1223219"/>
              <a:gd name="connsiteX1" fmla="*/ 307138 w 1097552"/>
              <a:gd name="connsiteY1" fmla="*/ 0 h 1223219"/>
              <a:gd name="connsiteX2" fmla="*/ 307138 w 1097552"/>
              <a:gd name="connsiteY2" fmla="*/ 0 h 1223219"/>
              <a:gd name="connsiteX0" fmla="*/ 1133113 w 1133113"/>
              <a:gd name="connsiteY0" fmla="*/ 1214034 h 1221496"/>
              <a:gd name="connsiteX1" fmla="*/ 342699 w 1133113"/>
              <a:gd name="connsiteY1" fmla="*/ 0 h 1221496"/>
              <a:gd name="connsiteX2" fmla="*/ 342699 w 1133113"/>
              <a:gd name="connsiteY2" fmla="*/ 0 h 1221496"/>
              <a:gd name="connsiteX0" fmla="*/ 1111776 w 1111776"/>
              <a:gd name="connsiteY0" fmla="*/ 1214034 h 1222515"/>
              <a:gd name="connsiteX1" fmla="*/ 321362 w 1111776"/>
              <a:gd name="connsiteY1" fmla="*/ 0 h 1222515"/>
              <a:gd name="connsiteX2" fmla="*/ 321362 w 1111776"/>
              <a:gd name="connsiteY2" fmla="*/ 0 h 1222515"/>
              <a:gd name="connsiteX0" fmla="*/ 1097542 w 1097542"/>
              <a:gd name="connsiteY0" fmla="*/ 1214034 h 1307077"/>
              <a:gd name="connsiteX1" fmla="*/ 307128 w 1097542"/>
              <a:gd name="connsiteY1" fmla="*/ 0 h 1307077"/>
              <a:gd name="connsiteX2" fmla="*/ 307128 w 1097542"/>
              <a:gd name="connsiteY2" fmla="*/ 0 h 1307077"/>
              <a:gd name="connsiteX0" fmla="*/ 1120057 w 1120057"/>
              <a:gd name="connsiteY0" fmla="*/ 1214034 h 1250226"/>
              <a:gd name="connsiteX1" fmla="*/ 329643 w 1120057"/>
              <a:gd name="connsiteY1" fmla="*/ 0 h 1250226"/>
              <a:gd name="connsiteX2" fmla="*/ 329643 w 1120057"/>
              <a:gd name="connsiteY2" fmla="*/ 0 h 1250226"/>
              <a:gd name="connsiteX0" fmla="*/ 1178530 w 1178530"/>
              <a:gd name="connsiteY0" fmla="*/ 1214034 h 1214090"/>
              <a:gd name="connsiteX1" fmla="*/ 388116 w 1178530"/>
              <a:gd name="connsiteY1" fmla="*/ 0 h 1214090"/>
              <a:gd name="connsiteX2" fmla="*/ 388116 w 1178530"/>
              <a:gd name="connsiteY2" fmla="*/ 0 h 1214090"/>
              <a:gd name="connsiteX0" fmla="*/ 1024897 w 1024897"/>
              <a:gd name="connsiteY0" fmla="*/ 1214034 h 1214080"/>
              <a:gd name="connsiteX1" fmla="*/ 234483 w 1024897"/>
              <a:gd name="connsiteY1" fmla="*/ 0 h 1214080"/>
              <a:gd name="connsiteX2" fmla="*/ 234483 w 1024897"/>
              <a:gd name="connsiteY2" fmla="*/ 0 h 1214080"/>
              <a:gd name="connsiteX0" fmla="*/ 1009086 w 1009086"/>
              <a:gd name="connsiteY0" fmla="*/ 1214034 h 1214082"/>
              <a:gd name="connsiteX1" fmla="*/ 218672 w 1009086"/>
              <a:gd name="connsiteY1" fmla="*/ 0 h 1214082"/>
              <a:gd name="connsiteX2" fmla="*/ 218672 w 1009086"/>
              <a:gd name="connsiteY2" fmla="*/ 0 h 1214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9086" h="1214082">
                <a:moveTo>
                  <a:pt x="1009086" y="1214034"/>
                </a:moveTo>
                <a:cubicBezTo>
                  <a:pt x="-224931" y="1222440"/>
                  <a:pt x="-107403" y="131961"/>
                  <a:pt x="218672" y="0"/>
                </a:cubicBezTo>
                <a:lnTo>
                  <a:pt x="218672" y="0"/>
                </a:lnTo>
              </a:path>
            </a:pathLst>
          </a:custGeom>
          <a:noFill/>
          <a:ln w="25400">
            <a:solidFill>
              <a:srgbClr val="B1C1E4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7" name="Полилиния 226">
            <a:extLst>
              <a:ext uri="{FF2B5EF4-FFF2-40B4-BE49-F238E27FC236}">
                <a16:creationId xmlns:a16="http://schemas.microsoft.com/office/drawing/2014/main" id="{E97D826A-6201-863D-5588-D750EE7FC3C5}"/>
              </a:ext>
            </a:extLst>
          </p:cNvPr>
          <p:cNvSpPr/>
          <p:nvPr/>
        </p:nvSpPr>
        <p:spPr>
          <a:xfrm>
            <a:off x="7217897" y="3304361"/>
            <a:ext cx="1254456" cy="862638"/>
          </a:xfrm>
          <a:custGeom>
            <a:avLst/>
            <a:gdLst>
              <a:gd name="connsiteX0" fmla="*/ 1136542 w 1136542"/>
              <a:gd name="connsiteY0" fmla="*/ 1214034 h 1214034"/>
              <a:gd name="connsiteX1" fmla="*/ 0 w 1136542"/>
              <a:gd name="connsiteY1" fmla="*/ 769749 h 1214034"/>
              <a:gd name="connsiteX2" fmla="*/ 346128 w 1136542"/>
              <a:gd name="connsiteY2" fmla="*/ 0 h 1214034"/>
              <a:gd name="connsiteX3" fmla="*/ 346128 w 1136542"/>
              <a:gd name="connsiteY3" fmla="*/ 0 h 1214034"/>
              <a:gd name="connsiteX0" fmla="*/ 1149789 w 1149789"/>
              <a:gd name="connsiteY0" fmla="*/ 1214034 h 1214034"/>
              <a:gd name="connsiteX1" fmla="*/ 13247 w 1149789"/>
              <a:gd name="connsiteY1" fmla="*/ 769749 h 1214034"/>
              <a:gd name="connsiteX2" fmla="*/ 359375 w 1149789"/>
              <a:gd name="connsiteY2" fmla="*/ 0 h 1214034"/>
              <a:gd name="connsiteX3" fmla="*/ 359375 w 1149789"/>
              <a:gd name="connsiteY3" fmla="*/ 0 h 1214034"/>
              <a:gd name="connsiteX0" fmla="*/ 1149789 w 1149789"/>
              <a:gd name="connsiteY0" fmla="*/ 1214034 h 1214034"/>
              <a:gd name="connsiteX1" fmla="*/ 13247 w 1149789"/>
              <a:gd name="connsiteY1" fmla="*/ 769749 h 1214034"/>
              <a:gd name="connsiteX2" fmla="*/ 359375 w 1149789"/>
              <a:gd name="connsiteY2" fmla="*/ 0 h 1214034"/>
              <a:gd name="connsiteX3" fmla="*/ 359375 w 1149789"/>
              <a:gd name="connsiteY3" fmla="*/ 0 h 1214034"/>
              <a:gd name="connsiteX0" fmla="*/ 1149789 w 1149789"/>
              <a:gd name="connsiteY0" fmla="*/ 1214034 h 1214034"/>
              <a:gd name="connsiteX1" fmla="*/ 13247 w 1149789"/>
              <a:gd name="connsiteY1" fmla="*/ 769749 h 1214034"/>
              <a:gd name="connsiteX2" fmla="*/ 359375 w 1149789"/>
              <a:gd name="connsiteY2" fmla="*/ 0 h 1214034"/>
              <a:gd name="connsiteX3" fmla="*/ 359375 w 1149789"/>
              <a:gd name="connsiteY3" fmla="*/ 0 h 1214034"/>
              <a:gd name="connsiteX0" fmla="*/ 1153754 w 1153754"/>
              <a:gd name="connsiteY0" fmla="*/ 1214034 h 1214034"/>
              <a:gd name="connsiteX1" fmla="*/ 17212 w 1153754"/>
              <a:gd name="connsiteY1" fmla="*/ 769749 h 1214034"/>
              <a:gd name="connsiteX2" fmla="*/ 363340 w 1153754"/>
              <a:gd name="connsiteY2" fmla="*/ 0 h 1214034"/>
              <a:gd name="connsiteX3" fmla="*/ 363340 w 1153754"/>
              <a:gd name="connsiteY3" fmla="*/ 0 h 1214034"/>
              <a:gd name="connsiteX0" fmla="*/ 790414 w 790414"/>
              <a:gd name="connsiteY0" fmla="*/ 1214034 h 1214034"/>
              <a:gd name="connsiteX1" fmla="*/ 0 w 790414"/>
              <a:gd name="connsiteY1" fmla="*/ 0 h 1214034"/>
              <a:gd name="connsiteX2" fmla="*/ 0 w 790414"/>
              <a:gd name="connsiteY2" fmla="*/ 0 h 1214034"/>
              <a:gd name="connsiteX0" fmla="*/ 940370 w 940370"/>
              <a:gd name="connsiteY0" fmla="*/ 1214034 h 1214034"/>
              <a:gd name="connsiteX1" fmla="*/ 149956 w 940370"/>
              <a:gd name="connsiteY1" fmla="*/ 0 h 1214034"/>
              <a:gd name="connsiteX2" fmla="*/ 149956 w 940370"/>
              <a:gd name="connsiteY2" fmla="*/ 0 h 1214034"/>
              <a:gd name="connsiteX0" fmla="*/ 968649 w 968649"/>
              <a:gd name="connsiteY0" fmla="*/ 1214034 h 1214034"/>
              <a:gd name="connsiteX1" fmla="*/ 178235 w 968649"/>
              <a:gd name="connsiteY1" fmla="*/ 0 h 1214034"/>
              <a:gd name="connsiteX2" fmla="*/ 178235 w 968649"/>
              <a:gd name="connsiteY2" fmla="*/ 0 h 1214034"/>
              <a:gd name="connsiteX0" fmla="*/ 903974 w 903974"/>
              <a:gd name="connsiteY0" fmla="*/ 1214034 h 1214034"/>
              <a:gd name="connsiteX1" fmla="*/ 113560 w 903974"/>
              <a:gd name="connsiteY1" fmla="*/ 0 h 1214034"/>
              <a:gd name="connsiteX2" fmla="*/ 113560 w 903974"/>
              <a:gd name="connsiteY2" fmla="*/ 0 h 1214034"/>
              <a:gd name="connsiteX0" fmla="*/ 907393 w 907393"/>
              <a:gd name="connsiteY0" fmla="*/ 1214034 h 1214034"/>
              <a:gd name="connsiteX1" fmla="*/ 116979 w 907393"/>
              <a:gd name="connsiteY1" fmla="*/ 0 h 1214034"/>
              <a:gd name="connsiteX2" fmla="*/ 116979 w 907393"/>
              <a:gd name="connsiteY2" fmla="*/ 0 h 1214034"/>
              <a:gd name="connsiteX0" fmla="*/ 1007924 w 1007924"/>
              <a:gd name="connsiteY0" fmla="*/ 1214034 h 1214034"/>
              <a:gd name="connsiteX1" fmla="*/ 217510 w 1007924"/>
              <a:gd name="connsiteY1" fmla="*/ 0 h 1214034"/>
              <a:gd name="connsiteX2" fmla="*/ 217510 w 1007924"/>
              <a:gd name="connsiteY2" fmla="*/ 0 h 1214034"/>
              <a:gd name="connsiteX0" fmla="*/ 1024821 w 1024821"/>
              <a:gd name="connsiteY0" fmla="*/ 1214034 h 1214034"/>
              <a:gd name="connsiteX1" fmla="*/ 234407 w 1024821"/>
              <a:gd name="connsiteY1" fmla="*/ 0 h 1214034"/>
              <a:gd name="connsiteX2" fmla="*/ 234407 w 1024821"/>
              <a:gd name="connsiteY2" fmla="*/ 0 h 1214034"/>
              <a:gd name="connsiteX0" fmla="*/ 1090442 w 1090442"/>
              <a:gd name="connsiteY0" fmla="*/ 1214034 h 1224428"/>
              <a:gd name="connsiteX1" fmla="*/ 300028 w 1090442"/>
              <a:gd name="connsiteY1" fmla="*/ 0 h 1224428"/>
              <a:gd name="connsiteX2" fmla="*/ 300028 w 1090442"/>
              <a:gd name="connsiteY2" fmla="*/ 0 h 1224428"/>
              <a:gd name="connsiteX0" fmla="*/ 1097552 w 1097552"/>
              <a:gd name="connsiteY0" fmla="*/ 1214034 h 1223219"/>
              <a:gd name="connsiteX1" fmla="*/ 307138 w 1097552"/>
              <a:gd name="connsiteY1" fmla="*/ 0 h 1223219"/>
              <a:gd name="connsiteX2" fmla="*/ 307138 w 1097552"/>
              <a:gd name="connsiteY2" fmla="*/ 0 h 1223219"/>
              <a:gd name="connsiteX0" fmla="*/ 1133113 w 1133113"/>
              <a:gd name="connsiteY0" fmla="*/ 1214034 h 1221496"/>
              <a:gd name="connsiteX1" fmla="*/ 342699 w 1133113"/>
              <a:gd name="connsiteY1" fmla="*/ 0 h 1221496"/>
              <a:gd name="connsiteX2" fmla="*/ 342699 w 1133113"/>
              <a:gd name="connsiteY2" fmla="*/ 0 h 1221496"/>
              <a:gd name="connsiteX0" fmla="*/ 1111776 w 1111776"/>
              <a:gd name="connsiteY0" fmla="*/ 1214034 h 1222515"/>
              <a:gd name="connsiteX1" fmla="*/ 321362 w 1111776"/>
              <a:gd name="connsiteY1" fmla="*/ 0 h 1222515"/>
              <a:gd name="connsiteX2" fmla="*/ 321362 w 1111776"/>
              <a:gd name="connsiteY2" fmla="*/ 0 h 1222515"/>
              <a:gd name="connsiteX0" fmla="*/ 1097542 w 1097542"/>
              <a:gd name="connsiteY0" fmla="*/ 1214034 h 1307077"/>
              <a:gd name="connsiteX1" fmla="*/ 307128 w 1097542"/>
              <a:gd name="connsiteY1" fmla="*/ 0 h 1307077"/>
              <a:gd name="connsiteX2" fmla="*/ 307128 w 1097542"/>
              <a:gd name="connsiteY2" fmla="*/ 0 h 1307077"/>
              <a:gd name="connsiteX0" fmla="*/ 1120057 w 1120057"/>
              <a:gd name="connsiteY0" fmla="*/ 1214034 h 1250226"/>
              <a:gd name="connsiteX1" fmla="*/ 329643 w 1120057"/>
              <a:gd name="connsiteY1" fmla="*/ 0 h 1250226"/>
              <a:gd name="connsiteX2" fmla="*/ 329643 w 1120057"/>
              <a:gd name="connsiteY2" fmla="*/ 0 h 1250226"/>
              <a:gd name="connsiteX0" fmla="*/ 1178530 w 1178530"/>
              <a:gd name="connsiteY0" fmla="*/ 1214034 h 1214090"/>
              <a:gd name="connsiteX1" fmla="*/ 388116 w 1178530"/>
              <a:gd name="connsiteY1" fmla="*/ 0 h 1214090"/>
              <a:gd name="connsiteX2" fmla="*/ 388116 w 1178530"/>
              <a:gd name="connsiteY2" fmla="*/ 0 h 1214090"/>
              <a:gd name="connsiteX0" fmla="*/ 1024897 w 1024897"/>
              <a:gd name="connsiteY0" fmla="*/ 1214034 h 1214080"/>
              <a:gd name="connsiteX1" fmla="*/ 234483 w 1024897"/>
              <a:gd name="connsiteY1" fmla="*/ 0 h 1214080"/>
              <a:gd name="connsiteX2" fmla="*/ 234483 w 1024897"/>
              <a:gd name="connsiteY2" fmla="*/ 0 h 1214080"/>
              <a:gd name="connsiteX0" fmla="*/ 1009086 w 1009086"/>
              <a:gd name="connsiteY0" fmla="*/ 1214034 h 1214082"/>
              <a:gd name="connsiteX1" fmla="*/ 218672 w 1009086"/>
              <a:gd name="connsiteY1" fmla="*/ 0 h 1214082"/>
              <a:gd name="connsiteX2" fmla="*/ 218672 w 1009086"/>
              <a:gd name="connsiteY2" fmla="*/ 0 h 1214082"/>
              <a:gd name="connsiteX0" fmla="*/ 1326571 w 1326571"/>
              <a:gd name="connsiteY0" fmla="*/ 752824 h 752907"/>
              <a:gd name="connsiteX1" fmla="*/ 123073 w 1326571"/>
              <a:gd name="connsiteY1" fmla="*/ 0 h 752907"/>
              <a:gd name="connsiteX2" fmla="*/ 123073 w 1326571"/>
              <a:gd name="connsiteY2" fmla="*/ 0 h 752907"/>
              <a:gd name="connsiteX0" fmla="*/ 1270321 w 1270321"/>
              <a:gd name="connsiteY0" fmla="*/ 752824 h 753165"/>
              <a:gd name="connsiteX1" fmla="*/ 66823 w 1270321"/>
              <a:gd name="connsiteY1" fmla="*/ 0 h 753165"/>
              <a:gd name="connsiteX2" fmla="*/ 66823 w 1270321"/>
              <a:gd name="connsiteY2" fmla="*/ 0 h 753165"/>
              <a:gd name="connsiteX0" fmla="*/ 1235277 w 1235277"/>
              <a:gd name="connsiteY0" fmla="*/ 752824 h 804902"/>
              <a:gd name="connsiteX1" fmla="*/ 31779 w 1235277"/>
              <a:gd name="connsiteY1" fmla="*/ 0 h 804902"/>
              <a:gd name="connsiteX2" fmla="*/ 31779 w 1235277"/>
              <a:gd name="connsiteY2" fmla="*/ 0 h 804902"/>
              <a:gd name="connsiteX0" fmla="*/ 1318485 w 1318485"/>
              <a:gd name="connsiteY0" fmla="*/ 752824 h 798550"/>
              <a:gd name="connsiteX1" fmla="*/ 114987 w 1318485"/>
              <a:gd name="connsiteY1" fmla="*/ 0 h 798550"/>
              <a:gd name="connsiteX2" fmla="*/ 114987 w 1318485"/>
              <a:gd name="connsiteY2" fmla="*/ 0 h 798550"/>
              <a:gd name="connsiteX0" fmla="*/ 1302679 w 1302679"/>
              <a:gd name="connsiteY0" fmla="*/ 752824 h 837119"/>
              <a:gd name="connsiteX1" fmla="*/ 99181 w 1302679"/>
              <a:gd name="connsiteY1" fmla="*/ 0 h 837119"/>
              <a:gd name="connsiteX2" fmla="*/ 99181 w 1302679"/>
              <a:gd name="connsiteY2" fmla="*/ 0 h 837119"/>
              <a:gd name="connsiteX0" fmla="*/ 1254456 w 1254456"/>
              <a:gd name="connsiteY0" fmla="*/ 752824 h 862638"/>
              <a:gd name="connsiteX1" fmla="*/ 50958 w 1254456"/>
              <a:gd name="connsiteY1" fmla="*/ 0 h 862638"/>
              <a:gd name="connsiteX2" fmla="*/ 50958 w 1254456"/>
              <a:gd name="connsiteY2" fmla="*/ 0 h 862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54456" h="862638">
                <a:moveTo>
                  <a:pt x="1254456" y="752824"/>
                </a:moveTo>
                <a:cubicBezTo>
                  <a:pt x="782439" y="1041966"/>
                  <a:pt x="-239023" y="749582"/>
                  <a:pt x="50958" y="0"/>
                </a:cubicBezTo>
                <a:lnTo>
                  <a:pt x="50958" y="0"/>
                </a:lnTo>
              </a:path>
            </a:pathLst>
          </a:custGeom>
          <a:noFill/>
          <a:ln w="25400">
            <a:solidFill>
              <a:srgbClr val="B1C1E4"/>
            </a:solidFill>
            <a:head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8" name="Полилиния 227">
            <a:extLst>
              <a:ext uri="{FF2B5EF4-FFF2-40B4-BE49-F238E27FC236}">
                <a16:creationId xmlns:a16="http://schemas.microsoft.com/office/drawing/2014/main" id="{D401AF1C-1070-251D-09D1-68FAFF48B019}"/>
              </a:ext>
            </a:extLst>
          </p:cNvPr>
          <p:cNvSpPr/>
          <p:nvPr/>
        </p:nvSpPr>
        <p:spPr>
          <a:xfrm>
            <a:off x="6294476" y="2227523"/>
            <a:ext cx="2514614" cy="1876644"/>
          </a:xfrm>
          <a:custGeom>
            <a:avLst/>
            <a:gdLst>
              <a:gd name="connsiteX0" fmla="*/ 552893 w 1648047"/>
              <a:gd name="connsiteY0" fmla="*/ 0 h 1584251"/>
              <a:gd name="connsiteX1" fmla="*/ 552893 w 1648047"/>
              <a:gd name="connsiteY1" fmla="*/ 138223 h 1584251"/>
              <a:gd name="connsiteX2" fmla="*/ 0 w 1648047"/>
              <a:gd name="connsiteY2" fmla="*/ 287079 h 1584251"/>
              <a:gd name="connsiteX3" fmla="*/ 53163 w 1648047"/>
              <a:gd name="connsiteY3" fmla="*/ 435935 h 1584251"/>
              <a:gd name="connsiteX4" fmla="*/ 701749 w 1648047"/>
              <a:gd name="connsiteY4" fmla="*/ 441251 h 1584251"/>
              <a:gd name="connsiteX5" fmla="*/ 861238 w 1648047"/>
              <a:gd name="connsiteY5" fmla="*/ 712381 h 1584251"/>
              <a:gd name="connsiteX6" fmla="*/ 962247 w 1648047"/>
              <a:gd name="connsiteY6" fmla="*/ 414670 h 1584251"/>
              <a:gd name="connsiteX7" fmla="*/ 1190847 w 1648047"/>
              <a:gd name="connsiteY7" fmla="*/ 648586 h 1584251"/>
              <a:gd name="connsiteX8" fmla="*/ 1233377 w 1648047"/>
              <a:gd name="connsiteY8" fmla="*/ 824023 h 1584251"/>
              <a:gd name="connsiteX9" fmla="*/ 1398182 w 1648047"/>
              <a:gd name="connsiteY9" fmla="*/ 1073888 h 1584251"/>
              <a:gd name="connsiteX10" fmla="*/ 1584252 w 1648047"/>
              <a:gd name="connsiteY10" fmla="*/ 1387549 h 1584251"/>
              <a:gd name="connsiteX11" fmla="*/ 1648047 w 1648047"/>
              <a:gd name="connsiteY11" fmla="*/ 1584251 h 1584251"/>
              <a:gd name="connsiteX0" fmla="*/ 552893 w 1648047"/>
              <a:gd name="connsiteY0" fmla="*/ 0 h 1584251"/>
              <a:gd name="connsiteX1" fmla="*/ 552893 w 1648047"/>
              <a:gd name="connsiteY1" fmla="*/ 138223 h 1584251"/>
              <a:gd name="connsiteX2" fmla="*/ 0 w 1648047"/>
              <a:gd name="connsiteY2" fmla="*/ 287079 h 1584251"/>
              <a:gd name="connsiteX3" fmla="*/ 53163 w 1648047"/>
              <a:gd name="connsiteY3" fmla="*/ 435935 h 1584251"/>
              <a:gd name="connsiteX4" fmla="*/ 701749 w 1648047"/>
              <a:gd name="connsiteY4" fmla="*/ 441251 h 1584251"/>
              <a:gd name="connsiteX5" fmla="*/ 962247 w 1648047"/>
              <a:gd name="connsiteY5" fmla="*/ 414670 h 1584251"/>
              <a:gd name="connsiteX6" fmla="*/ 1190847 w 1648047"/>
              <a:gd name="connsiteY6" fmla="*/ 648586 h 1584251"/>
              <a:gd name="connsiteX7" fmla="*/ 1233377 w 1648047"/>
              <a:gd name="connsiteY7" fmla="*/ 824023 h 1584251"/>
              <a:gd name="connsiteX8" fmla="*/ 1398182 w 1648047"/>
              <a:gd name="connsiteY8" fmla="*/ 1073888 h 1584251"/>
              <a:gd name="connsiteX9" fmla="*/ 1584252 w 1648047"/>
              <a:gd name="connsiteY9" fmla="*/ 1387549 h 1584251"/>
              <a:gd name="connsiteX10" fmla="*/ 1648047 w 1648047"/>
              <a:gd name="connsiteY10" fmla="*/ 1584251 h 1584251"/>
              <a:gd name="connsiteX0" fmla="*/ 552893 w 1648047"/>
              <a:gd name="connsiteY0" fmla="*/ 0 h 1584251"/>
              <a:gd name="connsiteX1" fmla="*/ 552893 w 1648047"/>
              <a:gd name="connsiteY1" fmla="*/ 138223 h 1584251"/>
              <a:gd name="connsiteX2" fmla="*/ 0 w 1648047"/>
              <a:gd name="connsiteY2" fmla="*/ 287079 h 1584251"/>
              <a:gd name="connsiteX3" fmla="*/ 53163 w 1648047"/>
              <a:gd name="connsiteY3" fmla="*/ 435935 h 1584251"/>
              <a:gd name="connsiteX4" fmla="*/ 701749 w 1648047"/>
              <a:gd name="connsiteY4" fmla="*/ 441251 h 1584251"/>
              <a:gd name="connsiteX5" fmla="*/ 962247 w 1648047"/>
              <a:gd name="connsiteY5" fmla="*/ 414670 h 1584251"/>
              <a:gd name="connsiteX6" fmla="*/ 1190847 w 1648047"/>
              <a:gd name="connsiteY6" fmla="*/ 648586 h 1584251"/>
              <a:gd name="connsiteX7" fmla="*/ 1127051 w 1648047"/>
              <a:gd name="connsiteY7" fmla="*/ 829340 h 1584251"/>
              <a:gd name="connsiteX8" fmla="*/ 1398182 w 1648047"/>
              <a:gd name="connsiteY8" fmla="*/ 1073888 h 1584251"/>
              <a:gd name="connsiteX9" fmla="*/ 1584252 w 1648047"/>
              <a:gd name="connsiteY9" fmla="*/ 1387549 h 1584251"/>
              <a:gd name="connsiteX10" fmla="*/ 1648047 w 1648047"/>
              <a:gd name="connsiteY10" fmla="*/ 1584251 h 1584251"/>
              <a:gd name="connsiteX0" fmla="*/ 552893 w 1648047"/>
              <a:gd name="connsiteY0" fmla="*/ 0 h 1584251"/>
              <a:gd name="connsiteX1" fmla="*/ 552893 w 1648047"/>
              <a:gd name="connsiteY1" fmla="*/ 138223 h 1584251"/>
              <a:gd name="connsiteX2" fmla="*/ 0 w 1648047"/>
              <a:gd name="connsiteY2" fmla="*/ 287079 h 1584251"/>
              <a:gd name="connsiteX3" fmla="*/ 53163 w 1648047"/>
              <a:gd name="connsiteY3" fmla="*/ 435935 h 1584251"/>
              <a:gd name="connsiteX4" fmla="*/ 701749 w 1648047"/>
              <a:gd name="connsiteY4" fmla="*/ 441251 h 1584251"/>
              <a:gd name="connsiteX5" fmla="*/ 962247 w 1648047"/>
              <a:gd name="connsiteY5" fmla="*/ 414670 h 1584251"/>
              <a:gd name="connsiteX6" fmla="*/ 1116419 w 1648047"/>
              <a:gd name="connsiteY6" fmla="*/ 648586 h 1584251"/>
              <a:gd name="connsiteX7" fmla="*/ 1127051 w 1648047"/>
              <a:gd name="connsiteY7" fmla="*/ 829340 h 1584251"/>
              <a:gd name="connsiteX8" fmla="*/ 1398182 w 1648047"/>
              <a:gd name="connsiteY8" fmla="*/ 1073888 h 1584251"/>
              <a:gd name="connsiteX9" fmla="*/ 1584252 w 1648047"/>
              <a:gd name="connsiteY9" fmla="*/ 1387549 h 1584251"/>
              <a:gd name="connsiteX10" fmla="*/ 1648047 w 1648047"/>
              <a:gd name="connsiteY10" fmla="*/ 1584251 h 1584251"/>
              <a:gd name="connsiteX0" fmla="*/ 552893 w 1648047"/>
              <a:gd name="connsiteY0" fmla="*/ 0 h 1584251"/>
              <a:gd name="connsiteX1" fmla="*/ 552893 w 1648047"/>
              <a:gd name="connsiteY1" fmla="*/ 138223 h 1584251"/>
              <a:gd name="connsiteX2" fmla="*/ 0 w 1648047"/>
              <a:gd name="connsiteY2" fmla="*/ 287079 h 1584251"/>
              <a:gd name="connsiteX3" fmla="*/ 53163 w 1648047"/>
              <a:gd name="connsiteY3" fmla="*/ 435935 h 1584251"/>
              <a:gd name="connsiteX4" fmla="*/ 701749 w 1648047"/>
              <a:gd name="connsiteY4" fmla="*/ 441251 h 1584251"/>
              <a:gd name="connsiteX5" fmla="*/ 962247 w 1648047"/>
              <a:gd name="connsiteY5" fmla="*/ 414670 h 1584251"/>
              <a:gd name="connsiteX6" fmla="*/ 1116419 w 1648047"/>
              <a:gd name="connsiteY6" fmla="*/ 648586 h 1584251"/>
              <a:gd name="connsiteX7" fmla="*/ 1100469 w 1648047"/>
              <a:gd name="connsiteY7" fmla="*/ 813391 h 1584251"/>
              <a:gd name="connsiteX8" fmla="*/ 1398182 w 1648047"/>
              <a:gd name="connsiteY8" fmla="*/ 1073888 h 1584251"/>
              <a:gd name="connsiteX9" fmla="*/ 1584252 w 1648047"/>
              <a:gd name="connsiteY9" fmla="*/ 1387549 h 1584251"/>
              <a:gd name="connsiteX10" fmla="*/ 1648047 w 1648047"/>
              <a:gd name="connsiteY10" fmla="*/ 1584251 h 1584251"/>
              <a:gd name="connsiteX0" fmla="*/ 552893 w 1648047"/>
              <a:gd name="connsiteY0" fmla="*/ 0 h 1584251"/>
              <a:gd name="connsiteX1" fmla="*/ 552893 w 1648047"/>
              <a:gd name="connsiteY1" fmla="*/ 138223 h 1584251"/>
              <a:gd name="connsiteX2" fmla="*/ 0 w 1648047"/>
              <a:gd name="connsiteY2" fmla="*/ 287079 h 1584251"/>
              <a:gd name="connsiteX3" fmla="*/ 53163 w 1648047"/>
              <a:gd name="connsiteY3" fmla="*/ 435935 h 1584251"/>
              <a:gd name="connsiteX4" fmla="*/ 701749 w 1648047"/>
              <a:gd name="connsiteY4" fmla="*/ 441251 h 1584251"/>
              <a:gd name="connsiteX5" fmla="*/ 962247 w 1648047"/>
              <a:gd name="connsiteY5" fmla="*/ 414670 h 1584251"/>
              <a:gd name="connsiteX6" fmla="*/ 1116419 w 1648047"/>
              <a:gd name="connsiteY6" fmla="*/ 648586 h 1584251"/>
              <a:gd name="connsiteX7" fmla="*/ 1100469 w 1648047"/>
              <a:gd name="connsiteY7" fmla="*/ 813391 h 1584251"/>
              <a:gd name="connsiteX8" fmla="*/ 1398182 w 1648047"/>
              <a:gd name="connsiteY8" fmla="*/ 1073888 h 1584251"/>
              <a:gd name="connsiteX9" fmla="*/ 1568303 w 1648047"/>
              <a:gd name="connsiteY9" fmla="*/ 1366284 h 1584251"/>
              <a:gd name="connsiteX10" fmla="*/ 1648047 w 1648047"/>
              <a:gd name="connsiteY10" fmla="*/ 1584251 h 1584251"/>
              <a:gd name="connsiteX0" fmla="*/ 552893 w 1653954"/>
              <a:gd name="connsiteY0" fmla="*/ 0 h 1602009"/>
              <a:gd name="connsiteX1" fmla="*/ 552893 w 1653954"/>
              <a:gd name="connsiteY1" fmla="*/ 138223 h 1602009"/>
              <a:gd name="connsiteX2" fmla="*/ 0 w 1653954"/>
              <a:gd name="connsiteY2" fmla="*/ 287079 h 1602009"/>
              <a:gd name="connsiteX3" fmla="*/ 53163 w 1653954"/>
              <a:gd name="connsiteY3" fmla="*/ 435935 h 1602009"/>
              <a:gd name="connsiteX4" fmla="*/ 701749 w 1653954"/>
              <a:gd name="connsiteY4" fmla="*/ 441251 h 1602009"/>
              <a:gd name="connsiteX5" fmla="*/ 962247 w 1653954"/>
              <a:gd name="connsiteY5" fmla="*/ 414670 h 1602009"/>
              <a:gd name="connsiteX6" fmla="*/ 1116419 w 1653954"/>
              <a:gd name="connsiteY6" fmla="*/ 648586 h 1602009"/>
              <a:gd name="connsiteX7" fmla="*/ 1100469 w 1653954"/>
              <a:gd name="connsiteY7" fmla="*/ 813391 h 1602009"/>
              <a:gd name="connsiteX8" fmla="*/ 1398182 w 1653954"/>
              <a:gd name="connsiteY8" fmla="*/ 1073888 h 1602009"/>
              <a:gd name="connsiteX9" fmla="*/ 1568303 w 1653954"/>
              <a:gd name="connsiteY9" fmla="*/ 1366284 h 1602009"/>
              <a:gd name="connsiteX10" fmla="*/ 1648047 w 1653954"/>
              <a:gd name="connsiteY10" fmla="*/ 1584251 h 1602009"/>
              <a:gd name="connsiteX11" fmla="*/ 1648047 w 1653954"/>
              <a:gd name="connsiteY11" fmla="*/ 1589567 h 1602009"/>
              <a:gd name="connsiteX0" fmla="*/ 552893 w 1738423"/>
              <a:gd name="connsiteY0" fmla="*/ 0 h 1648046"/>
              <a:gd name="connsiteX1" fmla="*/ 552893 w 1738423"/>
              <a:gd name="connsiteY1" fmla="*/ 138223 h 1648046"/>
              <a:gd name="connsiteX2" fmla="*/ 0 w 1738423"/>
              <a:gd name="connsiteY2" fmla="*/ 287079 h 1648046"/>
              <a:gd name="connsiteX3" fmla="*/ 53163 w 1738423"/>
              <a:gd name="connsiteY3" fmla="*/ 435935 h 1648046"/>
              <a:gd name="connsiteX4" fmla="*/ 701749 w 1738423"/>
              <a:gd name="connsiteY4" fmla="*/ 441251 h 1648046"/>
              <a:gd name="connsiteX5" fmla="*/ 962247 w 1738423"/>
              <a:gd name="connsiteY5" fmla="*/ 414670 h 1648046"/>
              <a:gd name="connsiteX6" fmla="*/ 1116419 w 1738423"/>
              <a:gd name="connsiteY6" fmla="*/ 648586 h 1648046"/>
              <a:gd name="connsiteX7" fmla="*/ 1100469 w 1738423"/>
              <a:gd name="connsiteY7" fmla="*/ 813391 h 1648046"/>
              <a:gd name="connsiteX8" fmla="*/ 1398182 w 1738423"/>
              <a:gd name="connsiteY8" fmla="*/ 1073888 h 1648046"/>
              <a:gd name="connsiteX9" fmla="*/ 1568303 w 1738423"/>
              <a:gd name="connsiteY9" fmla="*/ 1366284 h 1648046"/>
              <a:gd name="connsiteX10" fmla="*/ 1648047 w 1738423"/>
              <a:gd name="connsiteY10" fmla="*/ 1584251 h 1648046"/>
              <a:gd name="connsiteX11" fmla="*/ 1738423 w 1738423"/>
              <a:gd name="connsiteY11" fmla="*/ 1648046 h 1648046"/>
              <a:gd name="connsiteX0" fmla="*/ 552893 w 1738423"/>
              <a:gd name="connsiteY0" fmla="*/ 0 h 1648046"/>
              <a:gd name="connsiteX1" fmla="*/ 552893 w 1738423"/>
              <a:gd name="connsiteY1" fmla="*/ 138223 h 1648046"/>
              <a:gd name="connsiteX2" fmla="*/ 0 w 1738423"/>
              <a:gd name="connsiteY2" fmla="*/ 287079 h 1648046"/>
              <a:gd name="connsiteX3" fmla="*/ 53163 w 1738423"/>
              <a:gd name="connsiteY3" fmla="*/ 435935 h 1648046"/>
              <a:gd name="connsiteX4" fmla="*/ 701749 w 1738423"/>
              <a:gd name="connsiteY4" fmla="*/ 441251 h 1648046"/>
              <a:gd name="connsiteX5" fmla="*/ 962247 w 1738423"/>
              <a:gd name="connsiteY5" fmla="*/ 414670 h 1648046"/>
              <a:gd name="connsiteX6" fmla="*/ 1116419 w 1738423"/>
              <a:gd name="connsiteY6" fmla="*/ 648586 h 1648046"/>
              <a:gd name="connsiteX7" fmla="*/ 1100469 w 1738423"/>
              <a:gd name="connsiteY7" fmla="*/ 813391 h 1648046"/>
              <a:gd name="connsiteX8" fmla="*/ 1398182 w 1738423"/>
              <a:gd name="connsiteY8" fmla="*/ 1073888 h 1648046"/>
              <a:gd name="connsiteX9" fmla="*/ 1568303 w 1738423"/>
              <a:gd name="connsiteY9" fmla="*/ 1366284 h 1648046"/>
              <a:gd name="connsiteX10" fmla="*/ 1605516 w 1738423"/>
              <a:gd name="connsiteY10" fmla="*/ 1509823 h 1648046"/>
              <a:gd name="connsiteX11" fmla="*/ 1738423 w 1738423"/>
              <a:gd name="connsiteY11" fmla="*/ 1648046 h 1648046"/>
              <a:gd name="connsiteX0" fmla="*/ 552893 w 1674628"/>
              <a:gd name="connsiteY0" fmla="*/ 0 h 1610832"/>
              <a:gd name="connsiteX1" fmla="*/ 552893 w 1674628"/>
              <a:gd name="connsiteY1" fmla="*/ 138223 h 1610832"/>
              <a:gd name="connsiteX2" fmla="*/ 0 w 1674628"/>
              <a:gd name="connsiteY2" fmla="*/ 287079 h 1610832"/>
              <a:gd name="connsiteX3" fmla="*/ 53163 w 1674628"/>
              <a:gd name="connsiteY3" fmla="*/ 435935 h 1610832"/>
              <a:gd name="connsiteX4" fmla="*/ 701749 w 1674628"/>
              <a:gd name="connsiteY4" fmla="*/ 441251 h 1610832"/>
              <a:gd name="connsiteX5" fmla="*/ 962247 w 1674628"/>
              <a:gd name="connsiteY5" fmla="*/ 414670 h 1610832"/>
              <a:gd name="connsiteX6" fmla="*/ 1116419 w 1674628"/>
              <a:gd name="connsiteY6" fmla="*/ 648586 h 1610832"/>
              <a:gd name="connsiteX7" fmla="*/ 1100469 w 1674628"/>
              <a:gd name="connsiteY7" fmla="*/ 813391 h 1610832"/>
              <a:gd name="connsiteX8" fmla="*/ 1398182 w 1674628"/>
              <a:gd name="connsiteY8" fmla="*/ 1073888 h 1610832"/>
              <a:gd name="connsiteX9" fmla="*/ 1568303 w 1674628"/>
              <a:gd name="connsiteY9" fmla="*/ 1366284 h 1610832"/>
              <a:gd name="connsiteX10" fmla="*/ 1605516 w 1674628"/>
              <a:gd name="connsiteY10" fmla="*/ 1509823 h 1610832"/>
              <a:gd name="connsiteX11" fmla="*/ 1674628 w 1674628"/>
              <a:gd name="connsiteY11" fmla="*/ 1610832 h 1610832"/>
              <a:gd name="connsiteX0" fmla="*/ 552893 w 1679746"/>
              <a:gd name="connsiteY0" fmla="*/ 0 h 1615843"/>
              <a:gd name="connsiteX1" fmla="*/ 552893 w 1679746"/>
              <a:gd name="connsiteY1" fmla="*/ 138223 h 1615843"/>
              <a:gd name="connsiteX2" fmla="*/ 0 w 1679746"/>
              <a:gd name="connsiteY2" fmla="*/ 287079 h 1615843"/>
              <a:gd name="connsiteX3" fmla="*/ 53163 w 1679746"/>
              <a:gd name="connsiteY3" fmla="*/ 435935 h 1615843"/>
              <a:gd name="connsiteX4" fmla="*/ 701749 w 1679746"/>
              <a:gd name="connsiteY4" fmla="*/ 441251 h 1615843"/>
              <a:gd name="connsiteX5" fmla="*/ 962247 w 1679746"/>
              <a:gd name="connsiteY5" fmla="*/ 414670 h 1615843"/>
              <a:gd name="connsiteX6" fmla="*/ 1116419 w 1679746"/>
              <a:gd name="connsiteY6" fmla="*/ 648586 h 1615843"/>
              <a:gd name="connsiteX7" fmla="*/ 1100469 w 1679746"/>
              <a:gd name="connsiteY7" fmla="*/ 813391 h 1615843"/>
              <a:gd name="connsiteX8" fmla="*/ 1398182 w 1679746"/>
              <a:gd name="connsiteY8" fmla="*/ 1073888 h 1615843"/>
              <a:gd name="connsiteX9" fmla="*/ 1568303 w 1679746"/>
              <a:gd name="connsiteY9" fmla="*/ 1366284 h 1615843"/>
              <a:gd name="connsiteX10" fmla="*/ 1605516 w 1679746"/>
              <a:gd name="connsiteY10" fmla="*/ 1509823 h 1615843"/>
              <a:gd name="connsiteX11" fmla="*/ 1674628 w 1679746"/>
              <a:gd name="connsiteY11" fmla="*/ 1610832 h 1615843"/>
              <a:gd name="connsiteX12" fmla="*/ 1674627 w 1679746"/>
              <a:gd name="connsiteY12" fmla="*/ 1600199 h 1615843"/>
              <a:gd name="connsiteX0" fmla="*/ 552893 w 1956390"/>
              <a:gd name="connsiteY0" fmla="*/ 0 h 1616753"/>
              <a:gd name="connsiteX1" fmla="*/ 552893 w 1956390"/>
              <a:gd name="connsiteY1" fmla="*/ 138223 h 1616753"/>
              <a:gd name="connsiteX2" fmla="*/ 0 w 1956390"/>
              <a:gd name="connsiteY2" fmla="*/ 287079 h 1616753"/>
              <a:gd name="connsiteX3" fmla="*/ 53163 w 1956390"/>
              <a:gd name="connsiteY3" fmla="*/ 435935 h 1616753"/>
              <a:gd name="connsiteX4" fmla="*/ 701749 w 1956390"/>
              <a:gd name="connsiteY4" fmla="*/ 441251 h 1616753"/>
              <a:gd name="connsiteX5" fmla="*/ 962247 w 1956390"/>
              <a:gd name="connsiteY5" fmla="*/ 414670 h 1616753"/>
              <a:gd name="connsiteX6" fmla="*/ 1116419 w 1956390"/>
              <a:gd name="connsiteY6" fmla="*/ 648586 h 1616753"/>
              <a:gd name="connsiteX7" fmla="*/ 1100469 w 1956390"/>
              <a:gd name="connsiteY7" fmla="*/ 813391 h 1616753"/>
              <a:gd name="connsiteX8" fmla="*/ 1398182 w 1956390"/>
              <a:gd name="connsiteY8" fmla="*/ 1073888 h 1616753"/>
              <a:gd name="connsiteX9" fmla="*/ 1568303 w 1956390"/>
              <a:gd name="connsiteY9" fmla="*/ 1366284 h 1616753"/>
              <a:gd name="connsiteX10" fmla="*/ 1605516 w 1956390"/>
              <a:gd name="connsiteY10" fmla="*/ 1509823 h 1616753"/>
              <a:gd name="connsiteX11" fmla="*/ 1674628 w 1956390"/>
              <a:gd name="connsiteY11" fmla="*/ 1610832 h 1616753"/>
              <a:gd name="connsiteX12" fmla="*/ 1956390 w 1956390"/>
              <a:gd name="connsiteY12" fmla="*/ 1605515 h 1616753"/>
              <a:gd name="connsiteX0" fmla="*/ 552893 w 1961706"/>
              <a:gd name="connsiteY0" fmla="*/ 0 h 1618046"/>
              <a:gd name="connsiteX1" fmla="*/ 552893 w 1961706"/>
              <a:gd name="connsiteY1" fmla="*/ 138223 h 1618046"/>
              <a:gd name="connsiteX2" fmla="*/ 0 w 1961706"/>
              <a:gd name="connsiteY2" fmla="*/ 287079 h 1618046"/>
              <a:gd name="connsiteX3" fmla="*/ 53163 w 1961706"/>
              <a:gd name="connsiteY3" fmla="*/ 435935 h 1618046"/>
              <a:gd name="connsiteX4" fmla="*/ 701749 w 1961706"/>
              <a:gd name="connsiteY4" fmla="*/ 441251 h 1618046"/>
              <a:gd name="connsiteX5" fmla="*/ 962247 w 1961706"/>
              <a:gd name="connsiteY5" fmla="*/ 414670 h 1618046"/>
              <a:gd name="connsiteX6" fmla="*/ 1116419 w 1961706"/>
              <a:gd name="connsiteY6" fmla="*/ 648586 h 1618046"/>
              <a:gd name="connsiteX7" fmla="*/ 1100469 w 1961706"/>
              <a:gd name="connsiteY7" fmla="*/ 813391 h 1618046"/>
              <a:gd name="connsiteX8" fmla="*/ 1398182 w 1961706"/>
              <a:gd name="connsiteY8" fmla="*/ 1073888 h 1618046"/>
              <a:gd name="connsiteX9" fmla="*/ 1568303 w 1961706"/>
              <a:gd name="connsiteY9" fmla="*/ 1366284 h 1618046"/>
              <a:gd name="connsiteX10" fmla="*/ 1605516 w 1961706"/>
              <a:gd name="connsiteY10" fmla="*/ 1509823 h 1618046"/>
              <a:gd name="connsiteX11" fmla="*/ 1674628 w 1961706"/>
              <a:gd name="connsiteY11" fmla="*/ 1610832 h 1618046"/>
              <a:gd name="connsiteX12" fmla="*/ 1961706 w 1961706"/>
              <a:gd name="connsiteY12" fmla="*/ 1610831 h 1618046"/>
              <a:gd name="connsiteX0" fmla="*/ 552893 w 1981504"/>
              <a:gd name="connsiteY0" fmla="*/ 0 h 1618046"/>
              <a:gd name="connsiteX1" fmla="*/ 552893 w 1981504"/>
              <a:gd name="connsiteY1" fmla="*/ 138223 h 1618046"/>
              <a:gd name="connsiteX2" fmla="*/ 0 w 1981504"/>
              <a:gd name="connsiteY2" fmla="*/ 287079 h 1618046"/>
              <a:gd name="connsiteX3" fmla="*/ 53163 w 1981504"/>
              <a:gd name="connsiteY3" fmla="*/ 435935 h 1618046"/>
              <a:gd name="connsiteX4" fmla="*/ 701749 w 1981504"/>
              <a:gd name="connsiteY4" fmla="*/ 441251 h 1618046"/>
              <a:gd name="connsiteX5" fmla="*/ 962247 w 1981504"/>
              <a:gd name="connsiteY5" fmla="*/ 414670 h 1618046"/>
              <a:gd name="connsiteX6" fmla="*/ 1116419 w 1981504"/>
              <a:gd name="connsiteY6" fmla="*/ 648586 h 1618046"/>
              <a:gd name="connsiteX7" fmla="*/ 1100469 w 1981504"/>
              <a:gd name="connsiteY7" fmla="*/ 813391 h 1618046"/>
              <a:gd name="connsiteX8" fmla="*/ 1398182 w 1981504"/>
              <a:gd name="connsiteY8" fmla="*/ 1073888 h 1618046"/>
              <a:gd name="connsiteX9" fmla="*/ 1568303 w 1981504"/>
              <a:gd name="connsiteY9" fmla="*/ 1366284 h 1618046"/>
              <a:gd name="connsiteX10" fmla="*/ 1605516 w 1981504"/>
              <a:gd name="connsiteY10" fmla="*/ 1509823 h 1618046"/>
              <a:gd name="connsiteX11" fmla="*/ 1674628 w 1981504"/>
              <a:gd name="connsiteY11" fmla="*/ 1610832 h 1618046"/>
              <a:gd name="connsiteX12" fmla="*/ 1961706 w 1981504"/>
              <a:gd name="connsiteY12" fmla="*/ 1610831 h 1618046"/>
              <a:gd name="connsiteX13" fmla="*/ 1956390 w 1981504"/>
              <a:gd name="connsiteY13" fmla="*/ 1605514 h 1618046"/>
              <a:gd name="connsiteX0" fmla="*/ 552893 w 2222208"/>
              <a:gd name="connsiteY0" fmla="*/ 0 h 1637442"/>
              <a:gd name="connsiteX1" fmla="*/ 552893 w 2222208"/>
              <a:gd name="connsiteY1" fmla="*/ 138223 h 1637442"/>
              <a:gd name="connsiteX2" fmla="*/ 0 w 2222208"/>
              <a:gd name="connsiteY2" fmla="*/ 287079 h 1637442"/>
              <a:gd name="connsiteX3" fmla="*/ 53163 w 2222208"/>
              <a:gd name="connsiteY3" fmla="*/ 435935 h 1637442"/>
              <a:gd name="connsiteX4" fmla="*/ 701749 w 2222208"/>
              <a:gd name="connsiteY4" fmla="*/ 441251 h 1637442"/>
              <a:gd name="connsiteX5" fmla="*/ 962247 w 2222208"/>
              <a:gd name="connsiteY5" fmla="*/ 414670 h 1637442"/>
              <a:gd name="connsiteX6" fmla="*/ 1116419 w 2222208"/>
              <a:gd name="connsiteY6" fmla="*/ 648586 h 1637442"/>
              <a:gd name="connsiteX7" fmla="*/ 1100469 w 2222208"/>
              <a:gd name="connsiteY7" fmla="*/ 813391 h 1637442"/>
              <a:gd name="connsiteX8" fmla="*/ 1398182 w 2222208"/>
              <a:gd name="connsiteY8" fmla="*/ 1073888 h 1637442"/>
              <a:gd name="connsiteX9" fmla="*/ 1568303 w 2222208"/>
              <a:gd name="connsiteY9" fmla="*/ 1366284 h 1637442"/>
              <a:gd name="connsiteX10" fmla="*/ 1605516 w 2222208"/>
              <a:gd name="connsiteY10" fmla="*/ 1509823 h 1637442"/>
              <a:gd name="connsiteX11" fmla="*/ 1674628 w 2222208"/>
              <a:gd name="connsiteY11" fmla="*/ 1610832 h 1637442"/>
              <a:gd name="connsiteX12" fmla="*/ 1961706 w 2222208"/>
              <a:gd name="connsiteY12" fmla="*/ 1610831 h 1637442"/>
              <a:gd name="connsiteX13" fmla="*/ 2222204 w 2222208"/>
              <a:gd name="connsiteY13" fmla="*/ 1637411 h 1637442"/>
              <a:gd name="connsiteX0" fmla="*/ 552893 w 2238701"/>
              <a:gd name="connsiteY0" fmla="*/ 0 h 1642728"/>
              <a:gd name="connsiteX1" fmla="*/ 552893 w 2238701"/>
              <a:gd name="connsiteY1" fmla="*/ 138223 h 1642728"/>
              <a:gd name="connsiteX2" fmla="*/ 0 w 2238701"/>
              <a:gd name="connsiteY2" fmla="*/ 287079 h 1642728"/>
              <a:gd name="connsiteX3" fmla="*/ 53163 w 2238701"/>
              <a:gd name="connsiteY3" fmla="*/ 435935 h 1642728"/>
              <a:gd name="connsiteX4" fmla="*/ 701749 w 2238701"/>
              <a:gd name="connsiteY4" fmla="*/ 441251 h 1642728"/>
              <a:gd name="connsiteX5" fmla="*/ 962247 w 2238701"/>
              <a:gd name="connsiteY5" fmla="*/ 414670 h 1642728"/>
              <a:gd name="connsiteX6" fmla="*/ 1116419 w 2238701"/>
              <a:gd name="connsiteY6" fmla="*/ 648586 h 1642728"/>
              <a:gd name="connsiteX7" fmla="*/ 1100469 w 2238701"/>
              <a:gd name="connsiteY7" fmla="*/ 813391 h 1642728"/>
              <a:gd name="connsiteX8" fmla="*/ 1398182 w 2238701"/>
              <a:gd name="connsiteY8" fmla="*/ 1073888 h 1642728"/>
              <a:gd name="connsiteX9" fmla="*/ 1568303 w 2238701"/>
              <a:gd name="connsiteY9" fmla="*/ 1366284 h 1642728"/>
              <a:gd name="connsiteX10" fmla="*/ 1605516 w 2238701"/>
              <a:gd name="connsiteY10" fmla="*/ 1509823 h 1642728"/>
              <a:gd name="connsiteX11" fmla="*/ 1674628 w 2238701"/>
              <a:gd name="connsiteY11" fmla="*/ 1610832 h 1642728"/>
              <a:gd name="connsiteX12" fmla="*/ 1961706 w 2238701"/>
              <a:gd name="connsiteY12" fmla="*/ 1610831 h 1642728"/>
              <a:gd name="connsiteX13" fmla="*/ 2222204 w 2238701"/>
              <a:gd name="connsiteY13" fmla="*/ 1637411 h 1642728"/>
              <a:gd name="connsiteX14" fmla="*/ 2211572 w 2238701"/>
              <a:gd name="connsiteY14" fmla="*/ 1642728 h 1642728"/>
              <a:gd name="connsiteX0" fmla="*/ 552893 w 2514614"/>
              <a:gd name="connsiteY0" fmla="*/ 0 h 1876644"/>
              <a:gd name="connsiteX1" fmla="*/ 552893 w 2514614"/>
              <a:gd name="connsiteY1" fmla="*/ 138223 h 1876644"/>
              <a:gd name="connsiteX2" fmla="*/ 0 w 2514614"/>
              <a:gd name="connsiteY2" fmla="*/ 287079 h 1876644"/>
              <a:gd name="connsiteX3" fmla="*/ 53163 w 2514614"/>
              <a:gd name="connsiteY3" fmla="*/ 435935 h 1876644"/>
              <a:gd name="connsiteX4" fmla="*/ 701749 w 2514614"/>
              <a:gd name="connsiteY4" fmla="*/ 441251 h 1876644"/>
              <a:gd name="connsiteX5" fmla="*/ 962247 w 2514614"/>
              <a:gd name="connsiteY5" fmla="*/ 414670 h 1876644"/>
              <a:gd name="connsiteX6" fmla="*/ 1116419 w 2514614"/>
              <a:gd name="connsiteY6" fmla="*/ 648586 h 1876644"/>
              <a:gd name="connsiteX7" fmla="*/ 1100469 w 2514614"/>
              <a:gd name="connsiteY7" fmla="*/ 813391 h 1876644"/>
              <a:gd name="connsiteX8" fmla="*/ 1398182 w 2514614"/>
              <a:gd name="connsiteY8" fmla="*/ 1073888 h 1876644"/>
              <a:gd name="connsiteX9" fmla="*/ 1568303 w 2514614"/>
              <a:gd name="connsiteY9" fmla="*/ 1366284 h 1876644"/>
              <a:gd name="connsiteX10" fmla="*/ 1605516 w 2514614"/>
              <a:gd name="connsiteY10" fmla="*/ 1509823 h 1876644"/>
              <a:gd name="connsiteX11" fmla="*/ 1674628 w 2514614"/>
              <a:gd name="connsiteY11" fmla="*/ 1610832 h 1876644"/>
              <a:gd name="connsiteX12" fmla="*/ 1961706 w 2514614"/>
              <a:gd name="connsiteY12" fmla="*/ 1610831 h 1876644"/>
              <a:gd name="connsiteX13" fmla="*/ 2222204 w 2514614"/>
              <a:gd name="connsiteY13" fmla="*/ 1637411 h 1876644"/>
              <a:gd name="connsiteX14" fmla="*/ 2514600 w 2514614"/>
              <a:gd name="connsiteY14" fmla="*/ 1876644 h 1876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14614" h="1876644">
                <a:moveTo>
                  <a:pt x="552893" y="0"/>
                </a:moveTo>
                <a:lnTo>
                  <a:pt x="552893" y="138223"/>
                </a:lnTo>
                <a:lnTo>
                  <a:pt x="0" y="287079"/>
                </a:lnTo>
                <a:lnTo>
                  <a:pt x="53163" y="435935"/>
                </a:lnTo>
                <a:lnTo>
                  <a:pt x="701749" y="441251"/>
                </a:lnTo>
                <a:lnTo>
                  <a:pt x="962247" y="414670"/>
                </a:lnTo>
                <a:lnTo>
                  <a:pt x="1116419" y="648586"/>
                </a:lnTo>
                <a:lnTo>
                  <a:pt x="1100469" y="813391"/>
                </a:lnTo>
                <a:lnTo>
                  <a:pt x="1398182" y="1073888"/>
                </a:lnTo>
                <a:lnTo>
                  <a:pt x="1568303" y="1366284"/>
                </a:lnTo>
                <a:lnTo>
                  <a:pt x="1605516" y="1509823"/>
                </a:lnTo>
                <a:cubicBezTo>
                  <a:pt x="1618807" y="1547037"/>
                  <a:pt x="1674628" y="1609725"/>
                  <a:pt x="1674628" y="1610832"/>
                </a:cubicBezTo>
                <a:cubicBezTo>
                  <a:pt x="1686146" y="1625895"/>
                  <a:pt x="1961706" y="1613046"/>
                  <a:pt x="1961706" y="1610831"/>
                </a:cubicBezTo>
                <a:cubicBezTo>
                  <a:pt x="2008666" y="1609945"/>
                  <a:pt x="2223311" y="1638519"/>
                  <a:pt x="2222204" y="1637411"/>
                </a:cubicBezTo>
                <a:cubicBezTo>
                  <a:pt x="2263848" y="1642727"/>
                  <a:pt x="2516815" y="1875536"/>
                  <a:pt x="2514600" y="1876644"/>
                </a:cubicBezTo>
              </a:path>
            </a:pathLst>
          </a:custGeom>
          <a:noFill/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5" name="Скругленный прямоугольник 104">
            <a:extLst>
              <a:ext uri="{FF2B5EF4-FFF2-40B4-BE49-F238E27FC236}">
                <a16:creationId xmlns:a16="http://schemas.microsoft.com/office/drawing/2014/main" id="{689B1EE5-84E0-8C85-4DC4-179905919AE8}"/>
              </a:ext>
            </a:extLst>
          </p:cNvPr>
          <p:cNvSpPr/>
          <p:nvPr/>
        </p:nvSpPr>
        <p:spPr>
          <a:xfrm>
            <a:off x="6379786" y="2485616"/>
            <a:ext cx="1009085" cy="27384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algn="ctr"/>
            <a:r>
              <a:rPr lang="x-none" sz="800" b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sz="8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Ак-</a:t>
            </a:r>
            <a:r>
              <a:rPr lang="ru-RU" sz="8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Дуруг</a:t>
            </a:r>
            <a:endParaRPr lang="x-none" sz="8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6" name="Рисунок 105" descr="Маркер со сплошной заливкой">
            <a:extLst>
              <a:ext uri="{FF2B5EF4-FFF2-40B4-BE49-F238E27FC236}">
                <a16:creationId xmlns:a16="http://schemas.microsoft.com/office/drawing/2014/main" id="{AEAC66D0-ADED-4C2C-61F4-DA371C9797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428431" y="2532538"/>
            <a:ext cx="180000" cy="180000"/>
          </a:xfrm>
          <a:prstGeom prst="rect">
            <a:avLst/>
          </a:prstGeom>
        </p:spPr>
      </p:pic>
      <p:pic>
        <p:nvPicPr>
          <p:cNvPr id="231" name="Рисунок 230" descr="Поезд со сплошной заливкой">
            <a:extLst>
              <a:ext uri="{FF2B5EF4-FFF2-40B4-BE49-F238E27FC236}">
                <a16:creationId xmlns:a16="http://schemas.microsoft.com/office/drawing/2014/main" id="{A2CFD3F2-26AB-9E8D-2227-AFB755127EC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=""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589556" y="2532537"/>
            <a:ext cx="180000" cy="180000"/>
          </a:xfrm>
          <a:prstGeom prst="rect">
            <a:avLst/>
          </a:prstGeom>
        </p:spPr>
      </p:pic>
      <p:sp>
        <p:nvSpPr>
          <p:cNvPr id="232" name="Полилиния 231">
            <a:extLst>
              <a:ext uri="{FF2B5EF4-FFF2-40B4-BE49-F238E27FC236}">
                <a16:creationId xmlns:a16="http://schemas.microsoft.com/office/drawing/2014/main" id="{19BD3380-462B-9C87-89A8-ED0F0C367ABF}"/>
              </a:ext>
            </a:extLst>
          </p:cNvPr>
          <p:cNvSpPr/>
          <p:nvPr/>
        </p:nvSpPr>
        <p:spPr>
          <a:xfrm>
            <a:off x="5787858" y="2759432"/>
            <a:ext cx="2971985" cy="1909960"/>
          </a:xfrm>
          <a:custGeom>
            <a:avLst/>
            <a:gdLst>
              <a:gd name="connsiteX0" fmla="*/ 1390537 w 2878466"/>
              <a:gd name="connsiteY0" fmla="*/ 0 h 1909960"/>
              <a:gd name="connsiteX1" fmla="*/ 1471697 w 2878466"/>
              <a:gd name="connsiteY1" fmla="*/ 102802 h 1909960"/>
              <a:gd name="connsiteX2" fmla="*/ 1455465 w 2878466"/>
              <a:gd name="connsiteY2" fmla="*/ 194783 h 1909960"/>
              <a:gd name="connsiteX3" fmla="*/ 1617784 w 2878466"/>
              <a:gd name="connsiteY3" fmla="*/ 286764 h 1909960"/>
              <a:gd name="connsiteX4" fmla="*/ 1704355 w 2878466"/>
              <a:gd name="connsiteY4" fmla="*/ 394977 h 1909960"/>
              <a:gd name="connsiteX5" fmla="*/ 1801746 w 2878466"/>
              <a:gd name="connsiteY5" fmla="*/ 789955 h 1909960"/>
              <a:gd name="connsiteX6" fmla="*/ 1980298 w 2878466"/>
              <a:gd name="connsiteY6" fmla="*/ 833240 h 1909960"/>
              <a:gd name="connsiteX7" fmla="*/ 2126385 w 2878466"/>
              <a:gd name="connsiteY7" fmla="*/ 995560 h 1909960"/>
              <a:gd name="connsiteX8" fmla="*/ 2304937 w 2878466"/>
              <a:gd name="connsiteY8" fmla="*/ 1022613 h 1909960"/>
              <a:gd name="connsiteX9" fmla="*/ 2445614 w 2878466"/>
              <a:gd name="connsiteY9" fmla="*/ 1163290 h 1909960"/>
              <a:gd name="connsiteX10" fmla="*/ 2613344 w 2878466"/>
              <a:gd name="connsiteY10" fmla="*/ 1179522 h 1909960"/>
              <a:gd name="connsiteX11" fmla="*/ 2662040 w 2878466"/>
              <a:gd name="connsiteY11" fmla="*/ 1152469 h 1909960"/>
              <a:gd name="connsiteX12" fmla="*/ 2878466 w 2878466"/>
              <a:gd name="connsiteY12" fmla="*/ 1374305 h 1909960"/>
              <a:gd name="connsiteX13" fmla="*/ 2764842 w 2878466"/>
              <a:gd name="connsiteY13" fmla="*/ 1650248 h 1909960"/>
              <a:gd name="connsiteX14" fmla="*/ 2640397 w 2878466"/>
              <a:gd name="connsiteY14" fmla="*/ 1747640 h 1909960"/>
              <a:gd name="connsiteX15" fmla="*/ 2375275 w 2878466"/>
              <a:gd name="connsiteY15" fmla="*/ 1650248 h 1909960"/>
              <a:gd name="connsiteX16" fmla="*/ 1650248 w 2878466"/>
              <a:gd name="connsiteY16" fmla="*/ 1753051 h 1909960"/>
              <a:gd name="connsiteX17" fmla="*/ 1249860 w 2878466"/>
              <a:gd name="connsiteY17" fmla="*/ 1850443 h 1909960"/>
              <a:gd name="connsiteX18" fmla="*/ 946863 w 2878466"/>
              <a:gd name="connsiteY18" fmla="*/ 1828800 h 1909960"/>
              <a:gd name="connsiteX19" fmla="*/ 660099 w 2878466"/>
              <a:gd name="connsiteY19" fmla="*/ 1909960 h 1909960"/>
              <a:gd name="connsiteX20" fmla="*/ 378745 w 2878466"/>
              <a:gd name="connsiteY20" fmla="*/ 1823389 h 1909960"/>
              <a:gd name="connsiteX21" fmla="*/ 0 w 2878466"/>
              <a:gd name="connsiteY21" fmla="*/ 1617785 h 1909960"/>
              <a:gd name="connsiteX22" fmla="*/ 0 w 2878466"/>
              <a:gd name="connsiteY22" fmla="*/ 1617785 h 1909960"/>
              <a:gd name="connsiteX0" fmla="*/ 1484056 w 2971985"/>
              <a:gd name="connsiteY0" fmla="*/ 0 h 1909960"/>
              <a:gd name="connsiteX1" fmla="*/ 1565216 w 2971985"/>
              <a:gd name="connsiteY1" fmla="*/ 102802 h 1909960"/>
              <a:gd name="connsiteX2" fmla="*/ 1548984 w 2971985"/>
              <a:gd name="connsiteY2" fmla="*/ 194783 h 1909960"/>
              <a:gd name="connsiteX3" fmla="*/ 1711303 w 2971985"/>
              <a:gd name="connsiteY3" fmla="*/ 286764 h 1909960"/>
              <a:gd name="connsiteX4" fmla="*/ 1797874 w 2971985"/>
              <a:gd name="connsiteY4" fmla="*/ 394977 h 1909960"/>
              <a:gd name="connsiteX5" fmla="*/ 1895265 w 2971985"/>
              <a:gd name="connsiteY5" fmla="*/ 789955 h 1909960"/>
              <a:gd name="connsiteX6" fmla="*/ 2073817 w 2971985"/>
              <a:gd name="connsiteY6" fmla="*/ 833240 h 1909960"/>
              <a:gd name="connsiteX7" fmla="*/ 2219904 w 2971985"/>
              <a:gd name="connsiteY7" fmla="*/ 995560 h 1909960"/>
              <a:gd name="connsiteX8" fmla="*/ 2398456 w 2971985"/>
              <a:gd name="connsiteY8" fmla="*/ 1022613 h 1909960"/>
              <a:gd name="connsiteX9" fmla="*/ 2539133 w 2971985"/>
              <a:gd name="connsiteY9" fmla="*/ 1163290 h 1909960"/>
              <a:gd name="connsiteX10" fmla="*/ 2706863 w 2971985"/>
              <a:gd name="connsiteY10" fmla="*/ 1179522 h 1909960"/>
              <a:gd name="connsiteX11" fmla="*/ 2755559 w 2971985"/>
              <a:gd name="connsiteY11" fmla="*/ 1152469 h 1909960"/>
              <a:gd name="connsiteX12" fmla="*/ 2971985 w 2971985"/>
              <a:gd name="connsiteY12" fmla="*/ 1374305 h 1909960"/>
              <a:gd name="connsiteX13" fmla="*/ 2858361 w 2971985"/>
              <a:gd name="connsiteY13" fmla="*/ 1650248 h 1909960"/>
              <a:gd name="connsiteX14" fmla="*/ 2733916 w 2971985"/>
              <a:gd name="connsiteY14" fmla="*/ 1747640 h 1909960"/>
              <a:gd name="connsiteX15" fmla="*/ 2468794 w 2971985"/>
              <a:gd name="connsiteY15" fmla="*/ 1650248 h 1909960"/>
              <a:gd name="connsiteX16" fmla="*/ 1743767 w 2971985"/>
              <a:gd name="connsiteY16" fmla="*/ 1753051 h 1909960"/>
              <a:gd name="connsiteX17" fmla="*/ 1343379 w 2971985"/>
              <a:gd name="connsiteY17" fmla="*/ 1850443 h 1909960"/>
              <a:gd name="connsiteX18" fmla="*/ 1040382 w 2971985"/>
              <a:gd name="connsiteY18" fmla="*/ 1828800 h 1909960"/>
              <a:gd name="connsiteX19" fmla="*/ 753618 w 2971985"/>
              <a:gd name="connsiteY19" fmla="*/ 1909960 h 1909960"/>
              <a:gd name="connsiteX20" fmla="*/ 472264 w 2971985"/>
              <a:gd name="connsiteY20" fmla="*/ 1823389 h 1909960"/>
              <a:gd name="connsiteX21" fmla="*/ 93519 w 2971985"/>
              <a:gd name="connsiteY21" fmla="*/ 1617785 h 1909960"/>
              <a:gd name="connsiteX22" fmla="*/ 0 w 2971985"/>
              <a:gd name="connsiteY22" fmla="*/ 1560635 h 1909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971985" h="1909960">
                <a:moveTo>
                  <a:pt x="1484056" y="0"/>
                </a:moveTo>
                <a:lnTo>
                  <a:pt x="1565216" y="102802"/>
                </a:lnTo>
                <a:lnTo>
                  <a:pt x="1548984" y="194783"/>
                </a:lnTo>
                <a:lnTo>
                  <a:pt x="1711303" y="286764"/>
                </a:lnTo>
                <a:lnTo>
                  <a:pt x="1797874" y="394977"/>
                </a:lnTo>
                <a:lnTo>
                  <a:pt x="1895265" y="789955"/>
                </a:lnTo>
                <a:lnTo>
                  <a:pt x="2073817" y="833240"/>
                </a:lnTo>
                <a:lnTo>
                  <a:pt x="2219904" y="995560"/>
                </a:lnTo>
                <a:lnTo>
                  <a:pt x="2398456" y="1022613"/>
                </a:lnTo>
                <a:lnTo>
                  <a:pt x="2539133" y="1163290"/>
                </a:lnTo>
                <a:lnTo>
                  <a:pt x="2706863" y="1179522"/>
                </a:lnTo>
                <a:lnTo>
                  <a:pt x="2755559" y="1152469"/>
                </a:lnTo>
                <a:lnTo>
                  <a:pt x="2971985" y="1374305"/>
                </a:lnTo>
                <a:lnTo>
                  <a:pt x="2858361" y="1650248"/>
                </a:lnTo>
                <a:lnTo>
                  <a:pt x="2733916" y="1747640"/>
                </a:lnTo>
                <a:lnTo>
                  <a:pt x="2468794" y="1650248"/>
                </a:lnTo>
                <a:lnTo>
                  <a:pt x="1743767" y="1753051"/>
                </a:lnTo>
                <a:lnTo>
                  <a:pt x="1343379" y="1850443"/>
                </a:lnTo>
                <a:lnTo>
                  <a:pt x="1040382" y="1828800"/>
                </a:lnTo>
                <a:lnTo>
                  <a:pt x="753618" y="1909960"/>
                </a:lnTo>
                <a:lnTo>
                  <a:pt x="472264" y="1823389"/>
                </a:lnTo>
                <a:lnTo>
                  <a:pt x="93519" y="1617785"/>
                </a:lnTo>
                <a:lnTo>
                  <a:pt x="0" y="1560635"/>
                </a:lnTo>
              </a:path>
            </a:pathLst>
          </a:custGeom>
          <a:noFill/>
          <a:ln>
            <a:solidFill>
              <a:srgbClr val="4756A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9" name="Овал 88">
            <a:extLst>
              <a:ext uri="{FF2B5EF4-FFF2-40B4-BE49-F238E27FC236}">
                <a16:creationId xmlns:a16="http://schemas.microsoft.com/office/drawing/2014/main" id="{13930D6D-FD3E-F3D4-E91A-9284D223BA3B}"/>
              </a:ext>
            </a:extLst>
          </p:cNvPr>
          <p:cNvSpPr/>
          <p:nvPr/>
        </p:nvSpPr>
        <p:spPr>
          <a:xfrm>
            <a:off x="7794468" y="3524500"/>
            <a:ext cx="125709" cy="125709"/>
          </a:xfrm>
          <a:prstGeom prst="ellipse">
            <a:avLst/>
          </a:prstGeom>
          <a:solidFill>
            <a:schemeClr val="bg1"/>
          </a:solidFill>
          <a:ln w="25400">
            <a:solidFill>
              <a:srgbClr val="B1C1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3" name="Скругленный прямоугольник 102">
            <a:extLst>
              <a:ext uri="{FF2B5EF4-FFF2-40B4-BE49-F238E27FC236}">
                <a16:creationId xmlns:a16="http://schemas.microsoft.com/office/drawing/2014/main" id="{72FE5585-2976-B57D-F73E-D49F5952A77B}"/>
              </a:ext>
            </a:extLst>
          </p:cNvPr>
          <p:cNvSpPr/>
          <p:nvPr/>
        </p:nvSpPr>
        <p:spPr>
          <a:xfrm>
            <a:off x="8476084" y="3921754"/>
            <a:ext cx="1276015" cy="27384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algn="ctr"/>
            <a:r>
              <a:rPr lang="ru-RU" sz="8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Кызыл</a:t>
            </a:r>
            <a:endParaRPr lang="x-none" sz="8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4" name="Рисунок 103" descr="Маркер со сплошной заливкой">
            <a:extLst>
              <a:ext uri="{FF2B5EF4-FFF2-40B4-BE49-F238E27FC236}">
                <a16:creationId xmlns:a16="http://schemas.microsoft.com/office/drawing/2014/main" id="{AEB2BC66-8B47-1772-194B-9AFC1A3AF3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535520" y="3968676"/>
            <a:ext cx="180000" cy="180000"/>
          </a:xfrm>
          <a:prstGeom prst="rect">
            <a:avLst/>
          </a:prstGeom>
        </p:spPr>
      </p:pic>
      <p:sp>
        <p:nvSpPr>
          <p:cNvPr id="83" name="Скругленный прямоугольник 82">
            <a:extLst>
              <a:ext uri="{FF2B5EF4-FFF2-40B4-BE49-F238E27FC236}">
                <a16:creationId xmlns:a16="http://schemas.microsoft.com/office/drawing/2014/main" id="{50403483-55E7-7CD7-1A34-AF319242838E}"/>
              </a:ext>
            </a:extLst>
          </p:cNvPr>
          <p:cNvSpPr/>
          <p:nvPr/>
        </p:nvSpPr>
        <p:spPr>
          <a:xfrm>
            <a:off x="7236789" y="3137501"/>
            <a:ext cx="834449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algn="ctr"/>
            <a:r>
              <a:rPr lang="ru-RU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Чаа-Холь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4" name="Рисунок 83" descr="Маркер со сплошной заливкой">
            <a:extLst>
              <a:ext uri="{FF2B5EF4-FFF2-40B4-BE49-F238E27FC236}">
                <a16:creationId xmlns:a16="http://schemas.microsoft.com/office/drawing/2014/main" id="{72083DFE-EDD9-273A-911A-529160DD2C2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=""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329080" y="3214360"/>
            <a:ext cx="180000" cy="180000"/>
          </a:xfrm>
          <a:prstGeom prst="rect">
            <a:avLst/>
          </a:prstGeom>
        </p:spPr>
      </p:pic>
      <p:sp>
        <p:nvSpPr>
          <p:cNvPr id="233" name="Полилиния 232">
            <a:extLst>
              <a:ext uri="{FF2B5EF4-FFF2-40B4-BE49-F238E27FC236}">
                <a16:creationId xmlns:a16="http://schemas.microsoft.com/office/drawing/2014/main" id="{ADBAC8CB-496B-C58F-1A62-89E8DB6BE405}"/>
              </a:ext>
            </a:extLst>
          </p:cNvPr>
          <p:cNvSpPr/>
          <p:nvPr/>
        </p:nvSpPr>
        <p:spPr>
          <a:xfrm>
            <a:off x="8323118" y="3932959"/>
            <a:ext cx="431223" cy="306532"/>
          </a:xfrm>
          <a:custGeom>
            <a:avLst/>
            <a:gdLst>
              <a:gd name="connsiteX0" fmla="*/ 0 w 431223"/>
              <a:gd name="connsiteY0" fmla="*/ 0 h 306532"/>
              <a:gd name="connsiteX1" fmla="*/ 72737 w 431223"/>
              <a:gd name="connsiteY1" fmla="*/ 218209 h 306532"/>
              <a:gd name="connsiteX2" fmla="*/ 249382 w 431223"/>
              <a:gd name="connsiteY2" fmla="*/ 306532 h 306532"/>
              <a:gd name="connsiteX3" fmla="*/ 431223 w 431223"/>
              <a:gd name="connsiteY3" fmla="*/ 249382 h 306532"/>
              <a:gd name="connsiteX4" fmla="*/ 431223 w 431223"/>
              <a:gd name="connsiteY4" fmla="*/ 249382 h 306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223" h="306532">
                <a:moveTo>
                  <a:pt x="0" y="0"/>
                </a:moveTo>
                <a:lnTo>
                  <a:pt x="72737" y="218209"/>
                </a:lnTo>
                <a:lnTo>
                  <a:pt x="249382" y="306532"/>
                </a:lnTo>
                <a:lnTo>
                  <a:pt x="431223" y="249382"/>
                </a:lnTo>
                <a:lnTo>
                  <a:pt x="431223" y="249382"/>
                </a:lnTo>
              </a:path>
            </a:pathLst>
          </a:custGeom>
          <a:noFill/>
          <a:ln>
            <a:solidFill>
              <a:srgbClr val="4756A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34" name="TextBox 233">
            <a:extLst>
              <a:ext uri="{FF2B5EF4-FFF2-40B4-BE49-F238E27FC236}">
                <a16:creationId xmlns:a16="http://schemas.microsoft.com/office/drawing/2014/main" id="{2D48715E-5B06-8F9B-C0D5-EF438749EC8F}"/>
              </a:ext>
            </a:extLst>
          </p:cNvPr>
          <p:cNvSpPr txBox="1"/>
          <p:nvPr/>
        </p:nvSpPr>
        <p:spPr>
          <a:xfrm>
            <a:off x="5984833" y="2817655"/>
            <a:ext cx="97838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spc="-30" dirty="0">
                <a:solidFill>
                  <a:srgbClr val="B1C1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 км.</a:t>
            </a:r>
          </a:p>
          <a:p>
            <a:r>
              <a:rPr lang="ru-RU" sz="700" b="1" spc="-30" dirty="0">
                <a:solidFill>
                  <a:srgbClr val="B1C1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 мин.</a:t>
            </a:r>
          </a:p>
        </p:txBody>
      </p:sp>
      <p:pic>
        <p:nvPicPr>
          <p:cNvPr id="235" name="Рисунок 234" descr="Конвертируемый со сплошной заливкой">
            <a:extLst>
              <a:ext uri="{FF2B5EF4-FFF2-40B4-BE49-F238E27FC236}">
                <a16:creationId xmlns:a16="http://schemas.microsoft.com/office/drawing/2014/main" id="{0635AF20-4AD4-3D21-1F24-EB3E6A77012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=""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983358" y="2645812"/>
            <a:ext cx="180000" cy="180000"/>
          </a:xfrm>
          <a:prstGeom prst="rect">
            <a:avLst/>
          </a:prstGeom>
        </p:spPr>
      </p:pic>
      <p:sp>
        <p:nvSpPr>
          <p:cNvPr id="236" name="TextBox 235">
            <a:extLst>
              <a:ext uri="{FF2B5EF4-FFF2-40B4-BE49-F238E27FC236}">
                <a16:creationId xmlns:a16="http://schemas.microsoft.com/office/drawing/2014/main" id="{838929AE-7327-91BE-4508-E50940ED7B79}"/>
              </a:ext>
            </a:extLst>
          </p:cNvPr>
          <p:cNvSpPr txBox="1"/>
          <p:nvPr/>
        </p:nvSpPr>
        <p:spPr>
          <a:xfrm>
            <a:off x="7179344" y="4087360"/>
            <a:ext cx="97838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spc="-30" dirty="0">
                <a:solidFill>
                  <a:srgbClr val="B1C1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 км.</a:t>
            </a:r>
          </a:p>
          <a:p>
            <a:r>
              <a:rPr lang="ru-RU" sz="700" b="1" spc="-30" dirty="0">
                <a:solidFill>
                  <a:srgbClr val="B1C1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ч. 6 мин.</a:t>
            </a:r>
          </a:p>
        </p:txBody>
      </p:sp>
      <p:pic>
        <p:nvPicPr>
          <p:cNvPr id="237" name="Рисунок 236" descr="Конвертируемый со сплошной заливкой">
            <a:extLst>
              <a:ext uri="{FF2B5EF4-FFF2-40B4-BE49-F238E27FC236}">
                <a16:creationId xmlns:a16="http://schemas.microsoft.com/office/drawing/2014/main" id="{DA90A6E0-4D30-2B48-50C5-C8DC720D498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=""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177869" y="3926668"/>
            <a:ext cx="180000" cy="180000"/>
          </a:xfrm>
          <a:prstGeom prst="rect">
            <a:avLst/>
          </a:prstGeom>
        </p:spPr>
      </p:pic>
      <p:sp>
        <p:nvSpPr>
          <p:cNvPr id="4" name="TextBox 3">
            <a:hlinkClick r:id="" action="ppaction://noaction"/>
            <a:extLst>
              <a:ext uri="{FF2B5EF4-FFF2-40B4-BE49-F238E27FC236}">
                <a16:creationId xmlns:a16="http://schemas.microsoft.com/office/drawing/2014/main" id="{7CF884C3-7A5B-DFB9-E819-115906DD1936}"/>
              </a:ext>
            </a:extLst>
          </p:cNvPr>
          <p:cNvSpPr txBox="1"/>
          <p:nvPr/>
        </p:nvSpPr>
        <p:spPr>
          <a:xfrm>
            <a:off x="7944898" y="6607261"/>
            <a:ext cx="15861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ССЫЛКА НА ИНСТРУКЦИЮ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6A496C-B21E-5E62-E8B7-7BB436EC32DB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АДМИНИСТРАЦИИ ЧАА-ХОЛЬСКОГО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B829ED-5AD9-E391-3DCA-96E4C7799FF6}"/>
              </a:ext>
            </a:extLst>
          </p:cNvPr>
          <p:cNvSpPr txBox="1"/>
          <p:nvPr/>
        </p:nvSpPr>
        <p:spPr>
          <a:xfrm>
            <a:off x="627015" y="550177"/>
            <a:ext cx="912507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 dirty="0">
                <a:latin typeface="Arial" panose="020B0604020202020204" pitchFamily="34" charset="0"/>
                <a:cs typeface="Arial" panose="020B0604020202020204" pitchFamily="34" charset="0"/>
              </a:rPr>
              <a:t>ОБЩАЯ ХАРАКТЕРИСТИКА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Чаа-Хольского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района  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8133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id="{974CEDE3-AA81-4A96-6AD7-46AAAB43C2FC}"/>
              </a:ext>
            </a:extLst>
          </p:cNvPr>
          <p:cNvSpPr/>
          <p:nvPr/>
        </p:nvSpPr>
        <p:spPr>
          <a:xfrm>
            <a:off x="7591598" y="2285991"/>
            <a:ext cx="2196000" cy="3142046"/>
          </a:xfrm>
          <a:prstGeom prst="roundRect">
            <a:avLst>
              <a:gd name="adj" fmla="val 969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3EF1445-9C5F-5AF8-905B-564A656AA5F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052817" y="2697743"/>
            <a:ext cx="1273562" cy="1273562"/>
          </a:xfrm>
          <a:custGeom>
            <a:avLst/>
            <a:gdLst>
              <a:gd name="connsiteX0" fmla="*/ 636781 w 1273562"/>
              <a:gd name="connsiteY0" fmla="*/ 0 h 1273562"/>
              <a:gd name="connsiteX1" fmla="*/ 1273562 w 1273562"/>
              <a:gd name="connsiteY1" fmla="*/ 636781 h 1273562"/>
              <a:gd name="connsiteX2" fmla="*/ 636781 w 1273562"/>
              <a:gd name="connsiteY2" fmla="*/ 1273562 h 1273562"/>
              <a:gd name="connsiteX3" fmla="*/ 0 w 1273562"/>
              <a:gd name="connsiteY3" fmla="*/ 636781 h 1273562"/>
              <a:gd name="connsiteX4" fmla="*/ 636781 w 1273562"/>
              <a:gd name="connsiteY4" fmla="*/ 0 h 1273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3562" h="1273562">
                <a:moveTo>
                  <a:pt x="636781" y="0"/>
                </a:moveTo>
                <a:cubicBezTo>
                  <a:pt x="988465" y="0"/>
                  <a:pt x="1273562" y="285097"/>
                  <a:pt x="1273562" y="636781"/>
                </a:cubicBezTo>
                <a:cubicBezTo>
                  <a:pt x="1273562" y="988465"/>
                  <a:pt x="988465" y="1273562"/>
                  <a:pt x="636781" y="1273562"/>
                </a:cubicBezTo>
                <a:cubicBezTo>
                  <a:pt x="285097" y="1273562"/>
                  <a:pt x="0" y="988465"/>
                  <a:pt x="0" y="636781"/>
                </a:cubicBezTo>
                <a:cubicBezTo>
                  <a:pt x="0" y="285097"/>
                  <a:pt x="285097" y="0"/>
                  <a:pt x="636781" y="0"/>
                </a:cubicBezTo>
                <a:close/>
              </a:path>
            </a:pathLst>
          </a:custGeom>
        </p:spPr>
      </p:pic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id="{94C748EC-2605-A9B4-D56B-2827537DEAE2}"/>
              </a:ext>
            </a:extLst>
          </p:cNvPr>
          <p:cNvSpPr/>
          <p:nvPr/>
        </p:nvSpPr>
        <p:spPr>
          <a:xfrm>
            <a:off x="5289755" y="2283660"/>
            <a:ext cx="2196000" cy="3142046"/>
          </a:xfrm>
          <a:prstGeom prst="roundRect">
            <a:avLst>
              <a:gd name="adj" fmla="val 969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882C55B-A3E5-46AB-E160-BCB8EC31D05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750974" y="2697743"/>
            <a:ext cx="1273562" cy="1273562"/>
          </a:xfrm>
          <a:custGeom>
            <a:avLst/>
            <a:gdLst>
              <a:gd name="connsiteX0" fmla="*/ 636781 w 1273562"/>
              <a:gd name="connsiteY0" fmla="*/ 0 h 1273562"/>
              <a:gd name="connsiteX1" fmla="*/ 1273562 w 1273562"/>
              <a:gd name="connsiteY1" fmla="*/ 636781 h 1273562"/>
              <a:gd name="connsiteX2" fmla="*/ 636781 w 1273562"/>
              <a:gd name="connsiteY2" fmla="*/ 1273562 h 1273562"/>
              <a:gd name="connsiteX3" fmla="*/ 0 w 1273562"/>
              <a:gd name="connsiteY3" fmla="*/ 636781 h 1273562"/>
              <a:gd name="connsiteX4" fmla="*/ 636781 w 1273562"/>
              <a:gd name="connsiteY4" fmla="*/ 0 h 1273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3562" h="1273562">
                <a:moveTo>
                  <a:pt x="636781" y="0"/>
                </a:moveTo>
                <a:cubicBezTo>
                  <a:pt x="988465" y="0"/>
                  <a:pt x="1273562" y="285097"/>
                  <a:pt x="1273562" y="636781"/>
                </a:cubicBezTo>
                <a:cubicBezTo>
                  <a:pt x="1273562" y="988465"/>
                  <a:pt x="988465" y="1273562"/>
                  <a:pt x="636781" y="1273562"/>
                </a:cubicBezTo>
                <a:cubicBezTo>
                  <a:pt x="285097" y="1273562"/>
                  <a:pt x="0" y="988465"/>
                  <a:pt x="0" y="636781"/>
                </a:cubicBezTo>
                <a:cubicBezTo>
                  <a:pt x="0" y="285097"/>
                  <a:pt x="285097" y="0"/>
                  <a:pt x="636781" y="0"/>
                </a:cubicBezTo>
                <a:close/>
              </a:path>
            </a:pathLst>
          </a:custGeom>
        </p:spPr>
      </p:pic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AE96A54D-C92F-81CE-6CC2-44932DA3F03B}"/>
              </a:ext>
            </a:extLst>
          </p:cNvPr>
          <p:cNvSpPr/>
          <p:nvPr/>
        </p:nvSpPr>
        <p:spPr>
          <a:xfrm>
            <a:off x="5289756" y="1401545"/>
            <a:ext cx="4497842" cy="775597"/>
          </a:xfrm>
          <a:prstGeom prst="roundRect">
            <a:avLst>
              <a:gd name="adj" fmla="val 2620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АДМИНИСТРАЦИЯ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(ИНТЕРВЬЮ)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НАПРАВЛЕНИЯ СБОРА ИНФОРМАЦИИ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995212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направление сбора информации</a:t>
            </a: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D78E57B3-36F0-8C5A-993D-3D5CDFB7B6D0}"/>
              </a:ext>
            </a:extLst>
          </p:cNvPr>
          <p:cNvSpPr/>
          <p:nvPr/>
        </p:nvSpPr>
        <p:spPr>
          <a:xfrm>
            <a:off x="627017" y="1401546"/>
            <a:ext cx="4497842" cy="775597"/>
          </a:xfrm>
          <a:prstGeom prst="roundRect">
            <a:avLst>
              <a:gd name="adj" fmla="val 2620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БИЗНЕС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32EFCF94-E42F-D49D-3245-7AEA00089323}"/>
              </a:ext>
            </a:extLst>
          </p:cNvPr>
          <p:cNvSpPr/>
          <p:nvPr/>
        </p:nvSpPr>
        <p:spPr>
          <a:xfrm>
            <a:off x="627017" y="5527196"/>
            <a:ext cx="4497842" cy="780627"/>
          </a:xfrm>
          <a:prstGeom prst="roundRect">
            <a:avLst>
              <a:gd name="adj" fmla="val 276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Выявление важнейших проблем и преимуществ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района,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 также потребностей бизнеса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A6935D2A-AAE5-ADAB-2C88-BCFC87D00B91}"/>
              </a:ext>
            </a:extLst>
          </p:cNvPr>
          <p:cNvSpPr/>
          <p:nvPr/>
        </p:nvSpPr>
        <p:spPr>
          <a:xfrm>
            <a:off x="2928859" y="2283661"/>
            <a:ext cx="2196000" cy="3142046"/>
          </a:xfrm>
          <a:prstGeom prst="roundRect">
            <a:avLst>
              <a:gd name="adj" fmla="val 969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id="{45117FCB-FB0D-ACDC-38CA-B0524F5A8C72}"/>
              </a:ext>
            </a:extLst>
          </p:cNvPr>
          <p:cNvSpPr/>
          <p:nvPr/>
        </p:nvSpPr>
        <p:spPr>
          <a:xfrm>
            <a:off x="627016" y="2283661"/>
            <a:ext cx="2196000" cy="3142046"/>
          </a:xfrm>
          <a:prstGeom prst="roundRect">
            <a:avLst>
              <a:gd name="adj" fmla="val 969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ф</a:t>
            </a:r>
            <a:endParaRPr lang="x-none" dirty="0"/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02F1D900-6EA0-5665-EAAB-CB1B9C913B2B}"/>
              </a:ext>
            </a:extLst>
          </p:cNvPr>
          <p:cNvSpPr/>
          <p:nvPr/>
        </p:nvSpPr>
        <p:spPr>
          <a:xfrm>
            <a:off x="5289756" y="5527195"/>
            <a:ext cx="4497842" cy="780627"/>
          </a:xfrm>
          <a:prstGeom prst="roundRect">
            <a:avLst>
              <a:gd name="adj" fmla="val 276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Выявление административных проблем                     и сильных сторон развития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района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9" name="Рисунок 28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538C26BD-1D3A-98EA-B187-447E69777C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33355" y="5734732"/>
            <a:ext cx="365554" cy="365554"/>
          </a:xfrm>
          <a:prstGeom prst="rect">
            <a:avLst/>
          </a:prstGeom>
        </p:spPr>
      </p:pic>
      <p:pic>
        <p:nvPicPr>
          <p:cNvPr id="33" name="Рисунок 32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56B05306-0EEB-EA77-5ED8-9D84163A5A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96093" y="5734731"/>
            <a:ext cx="365554" cy="365554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F3EAFA99-8EA3-4F32-A27D-4E88AE2D3536}"/>
              </a:ext>
            </a:extLst>
          </p:cNvPr>
          <p:cNvSpPr txBox="1"/>
          <p:nvPr/>
        </p:nvSpPr>
        <p:spPr>
          <a:xfrm>
            <a:off x="5289755" y="4193923"/>
            <a:ext cx="21960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Ооржак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Алла Алексеевна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E9505A7-A6A0-FC66-D2B4-16282905A7F2}"/>
              </a:ext>
            </a:extLst>
          </p:cNvPr>
          <p:cNvSpPr txBox="1"/>
          <p:nvPr/>
        </p:nvSpPr>
        <p:spPr>
          <a:xfrm>
            <a:off x="5289755" y="4480558"/>
            <a:ext cx="21960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Заместитель </a:t>
            </a:r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председателя</a:t>
            </a:r>
            <a:endParaRPr 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администрации по </a:t>
            </a:r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экономике</a:t>
            </a:r>
            <a:endParaRPr 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0BF9EAB-EED8-0A0F-8097-1A41040D676D}"/>
              </a:ext>
            </a:extLst>
          </p:cNvPr>
          <p:cNvSpPr txBox="1"/>
          <p:nvPr/>
        </p:nvSpPr>
        <p:spPr>
          <a:xfrm>
            <a:off x="7591598" y="4196254"/>
            <a:ext cx="21960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Очур-оол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Елена </a:t>
            </a:r>
            <a:r>
              <a:rPr lang="ru-RU" sz="11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Партизановна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5635141-EDC9-4E91-EE7A-A8E15C24AD61}"/>
              </a:ext>
            </a:extLst>
          </p:cNvPr>
          <p:cNvSpPr txBox="1"/>
          <p:nvPr/>
        </p:nvSpPr>
        <p:spPr>
          <a:xfrm>
            <a:off x="7591598" y="4482889"/>
            <a:ext cx="21960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Начальник отдела </a:t>
            </a:r>
          </a:p>
          <a:p>
            <a:pPr algn="ctr"/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экономики</a:t>
            </a:r>
            <a:endParaRPr 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AA6BA8E-0CAA-4800-A76B-2B69F6F15C04}"/>
              </a:ext>
            </a:extLst>
          </p:cNvPr>
          <p:cNvSpPr txBox="1"/>
          <p:nvPr/>
        </p:nvSpPr>
        <p:spPr>
          <a:xfrm>
            <a:off x="627015" y="2576616"/>
            <a:ext cx="219599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ОЧНОЕ </a:t>
            </a:r>
          </a:p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ИНТЕРВЬЮ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36D7508-C0BA-E88E-89F7-097298CD629C}"/>
              </a:ext>
            </a:extLst>
          </p:cNvPr>
          <p:cNvSpPr txBox="1"/>
          <p:nvPr/>
        </p:nvSpPr>
        <p:spPr>
          <a:xfrm>
            <a:off x="2928856" y="2578946"/>
            <a:ext cx="219599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АНОНИМНЫЙ </a:t>
            </a:r>
          </a:p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ОНЛАЙН ОПРОС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810CF56-CAF6-CFEA-714F-2B2201C7DDDA}"/>
              </a:ext>
            </a:extLst>
          </p:cNvPr>
          <p:cNvSpPr txBox="1"/>
          <p:nvPr/>
        </p:nvSpPr>
        <p:spPr>
          <a:xfrm>
            <a:off x="3169800" y="3255420"/>
            <a:ext cx="244699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  <a:endParaRPr lang="x-none" sz="24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47A37C8-0458-75C8-8033-5DEA9D4AA82B}"/>
              </a:ext>
            </a:extLst>
          </p:cNvPr>
          <p:cNvSpPr txBox="1"/>
          <p:nvPr/>
        </p:nvSpPr>
        <p:spPr>
          <a:xfrm>
            <a:off x="3169800" y="3621085"/>
            <a:ext cx="82498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ИП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7" name="Прямая соединительная линия 56">
            <a:extLst>
              <a:ext uri="{FF2B5EF4-FFF2-40B4-BE49-F238E27FC236}">
                <a16:creationId xmlns:a16="http://schemas.microsoft.com/office/drawing/2014/main" id="{C1376AF3-DD39-9D89-4666-3E4FC829A6F7}"/>
              </a:ext>
            </a:extLst>
          </p:cNvPr>
          <p:cNvCxnSpPr>
            <a:cxnSpLocks/>
          </p:cNvCxnSpPr>
          <p:nvPr/>
        </p:nvCxnSpPr>
        <p:spPr>
          <a:xfrm>
            <a:off x="3169800" y="4153131"/>
            <a:ext cx="9121" cy="760095"/>
          </a:xfrm>
          <a:prstGeom prst="line">
            <a:avLst/>
          </a:prstGeom>
          <a:ln w="12700">
            <a:solidFill>
              <a:srgbClr val="4756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 descr="Портфель со сплошной заливкой">
            <a:extLst>
              <a:ext uri="{FF2B5EF4-FFF2-40B4-BE49-F238E27FC236}">
                <a16:creationId xmlns:a16="http://schemas.microsoft.com/office/drawing/2014/main" id="{92BED113-BA2D-8BDD-62FF-46D8C7AED9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43393" y="1616716"/>
            <a:ext cx="360000" cy="360000"/>
          </a:xfrm>
          <a:prstGeom prst="rect">
            <a:avLst/>
          </a:prstGeom>
        </p:spPr>
      </p:pic>
      <p:pic>
        <p:nvPicPr>
          <p:cNvPr id="6" name="Рисунок 5" descr="Пузырь с сообщением чата со сплошной заливкой">
            <a:extLst>
              <a:ext uri="{FF2B5EF4-FFF2-40B4-BE49-F238E27FC236}">
                <a16:creationId xmlns:a16="http://schemas.microsoft.com/office/drawing/2014/main" id="{7DC53372-842E-F7F0-F8DE-F6E5AD9266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224683" y="1630097"/>
            <a:ext cx="360000" cy="36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1A5A40-5A84-74A9-6EFF-40C78281BEE4}"/>
              </a:ext>
            </a:extLst>
          </p:cNvPr>
          <p:cNvSpPr txBox="1"/>
          <p:nvPr/>
        </p:nvSpPr>
        <p:spPr>
          <a:xfrm>
            <a:off x="637309" y="6553985"/>
            <a:ext cx="9070265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(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НАИМЕНОВАНИЕ ВАШЕГО МУНИЦИПАЛИТЕТА)</a:t>
            </a:r>
          </a:p>
        </p:txBody>
      </p:sp>
    </p:spTree>
    <p:extLst>
      <p:ext uri="{BB962C8B-B14F-4D97-AF65-F5344CB8AC3E}">
        <p14:creationId xmlns:p14="http://schemas.microsoft.com/office/powerpoint/2010/main" val="19252781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B3791C1D-B97C-6C6A-D58E-BDD3B08764B6}"/>
              </a:ext>
            </a:extLst>
          </p:cNvPr>
          <p:cNvSpPr/>
          <p:nvPr/>
        </p:nvSpPr>
        <p:spPr>
          <a:xfrm>
            <a:off x="6824077" y="2278631"/>
            <a:ext cx="1429200" cy="3142046"/>
          </a:xfrm>
          <a:prstGeom prst="roundRect">
            <a:avLst>
              <a:gd name="adj" fmla="val 1494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id="{94C748EC-2605-A9B4-D56B-2827537DEAE2}"/>
              </a:ext>
            </a:extLst>
          </p:cNvPr>
          <p:cNvSpPr/>
          <p:nvPr/>
        </p:nvSpPr>
        <p:spPr>
          <a:xfrm>
            <a:off x="5289756" y="2283660"/>
            <a:ext cx="1429200" cy="3142046"/>
          </a:xfrm>
          <a:prstGeom prst="roundRect">
            <a:avLst>
              <a:gd name="adj" fmla="val 1494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AE96A54D-C92F-81CE-6CC2-44932DA3F03B}"/>
              </a:ext>
            </a:extLst>
          </p:cNvPr>
          <p:cNvSpPr/>
          <p:nvPr/>
        </p:nvSpPr>
        <p:spPr>
          <a:xfrm>
            <a:off x="5289756" y="1401545"/>
            <a:ext cx="4497842" cy="775597"/>
          </a:xfrm>
          <a:prstGeom prst="roundRect">
            <a:avLst>
              <a:gd name="adj" fmla="val 2620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АДМИНИСТРАЦИЯ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(ИНТЕРВЬЮ)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НАПРАВЛЕНИЯ СБОРА ИНФОРМАЦИИ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995212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направление сбора информации</a:t>
            </a: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D78E57B3-36F0-8C5A-993D-3D5CDFB7B6D0}"/>
              </a:ext>
            </a:extLst>
          </p:cNvPr>
          <p:cNvSpPr/>
          <p:nvPr/>
        </p:nvSpPr>
        <p:spPr>
          <a:xfrm>
            <a:off x="627017" y="1401546"/>
            <a:ext cx="4497842" cy="775597"/>
          </a:xfrm>
          <a:prstGeom prst="roundRect">
            <a:avLst>
              <a:gd name="adj" fmla="val 2620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БИЗНЕС</a:t>
            </a:r>
            <a:endParaRPr lang="x-none" dirty="0"/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A6935D2A-AAE5-ADAB-2C88-BCFC87D00B91}"/>
              </a:ext>
            </a:extLst>
          </p:cNvPr>
          <p:cNvSpPr/>
          <p:nvPr/>
        </p:nvSpPr>
        <p:spPr>
          <a:xfrm>
            <a:off x="2928859" y="2283661"/>
            <a:ext cx="2196000" cy="3142046"/>
          </a:xfrm>
          <a:prstGeom prst="roundRect">
            <a:avLst>
              <a:gd name="adj" fmla="val 969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id="{45117FCB-FB0D-ACDC-38CA-B0524F5A8C72}"/>
              </a:ext>
            </a:extLst>
          </p:cNvPr>
          <p:cNvSpPr/>
          <p:nvPr/>
        </p:nvSpPr>
        <p:spPr>
          <a:xfrm>
            <a:off x="627016" y="2283661"/>
            <a:ext cx="2196000" cy="3142046"/>
          </a:xfrm>
          <a:prstGeom prst="roundRect">
            <a:avLst>
              <a:gd name="adj" fmla="val 969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AA6BA8E-0CAA-4800-A76B-2B69F6F15C04}"/>
              </a:ext>
            </a:extLst>
          </p:cNvPr>
          <p:cNvSpPr txBox="1"/>
          <p:nvPr/>
        </p:nvSpPr>
        <p:spPr>
          <a:xfrm>
            <a:off x="627015" y="2576616"/>
            <a:ext cx="219599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ОЧНОЕ </a:t>
            </a:r>
          </a:p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ИНТЕРВЬЮ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36D7508-C0BA-E88E-89F7-097298CD629C}"/>
              </a:ext>
            </a:extLst>
          </p:cNvPr>
          <p:cNvSpPr txBox="1"/>
          <p:nvPr/>
        </p:nvSpPr>
        <p:spPr>
          <a:xfrm>
            <a:off x="2928856" y="2578946"/>
            <a:ext cx="219599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АНОНИМНЫЙ </a:t>
            </a:r>
          </a:p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ОНЛАЙН ОПРОС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A4B5ADC-648B-2178-5A1F-FB78E16C56C3}"/>
              </a:ext>
            </a:extLst>
          </p:cNvPr>
          <p:cNvSpPr txBox="1"/>
          <p:nvPr/>
        </p:nvSpPr>
        <p:spPr>
          <a:xfrm>
            <a:off x="872825" y="3271638"/>
            <a:ext cx="1721785" cy="17093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lnSpc>
                <a:spcPts val="1480"/>
              </a:lnSpc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ЗАО «Балахнинское стекло»</a:t>
            </a:r>
          </a:p>
          <a:p>
            <a:pPr marL="171450" indent="-171450">
              <a:lnSpc>
                <a:spcPts val="1480"/>
              </a:lnSpc>
              <a:buClr>
                <a:srgbClr val="4756A0"/>
              </a:buClr>
              <a:buFont typeface="Arial" panose="020B0604020202020204" pitchFamily="34" charset="0"/>
              <a:buChar char="•"/>
            </a:pP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ts val="1480"/>
              </a:lnSpc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АО «Волга»</a:t>
            </a:r>
          </a:p>
          <a:p>
            <a:pPr marL="171450" indent="-171450">
              <a:lnSpc>
                <a:spcPts val="1480"/>
              </a:lnSpc>
              <a:buClr>
                <a:srgbClr val="4756A0"/>
              </a:buClr>
              <a:buFont typeface="Arial" panose="020B0604020202020204" pitchFamily="34" charset="0"/>
              <a:buChar char="•"/>
            </a:pP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ts val="1480"/>
              </a:lnSpc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ГК «Реал-Инвест»</a:t>
            </a:r>
          </a:p>
          <a:p>
            <a:pPr marL="171450" indent="-171450">
              <a:lnSpc>
                <a:spcPts val="1480"/>
              </a:lnSpc>
              <a:buClr>
                <a:srgbClr val="4756A0"/>
              </a:buClr>
              <a:buFont typeface="Arial" panose="020B0604020202020204" pitchFamily="34" charset="0"/>
              <a:buChar char="•"/>
            </a:pP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ts val="1480"/>
              </a:lnSpc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ООО «</a:t>
            </a:r>
            <a:r>
              <a:rPr lang="ru-RU" sz="900" dirty="0" err="1">
                <a:latin typeface="Arial" panose="020B0604020202020204" pitchFamily="34" charset="0"/>
                <a:cs typeface="Arial" panose="020B0604020202020204" pitchFamily="34" charset="0"/>
              </a:rPr>
              <a:t>Биаксплен</a:t>
            </a: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marL="171450" indent="-171450">
              <a:lnSpc>
                <a:spcPts val="1480"/>
              </a:lnSpc>
              <a:buClr>
                <a:srgbClr val="4756A0"/>
              </a:buClr>
              <a:buFont typeface="Arial" panose="020B0604020202020204" pitchFamily="34" charset="0"/>
              <a:buChar char="•"/>
            </a:pP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ts val="1480"/>
              </a:lnSpc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ООО «</a:t>
            </a:r>
            <a:r>
              <a:rPr lang="ru-RU" sz="900" dirty="0" err="1">
                <a:latin typeface="Arial" panose="020B0604020202020204" pitchFamily="34" charset="0"/>
                <a:cs typeface="Arial" panose="020B0604020202020204" pitchFamily="34" charset="0"/>
              </a:rPr>
              <a:t>Балкум</a:t>
            </a: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810CF56-CAF6-CFEA-714F-2B2201C7DDDA}"/>
              </a:ext>
            </a:extLst>
          </p:cNvPr>
          <p:cNvSpPr txBox="1"/>
          <p:nvPr/>
        </p:nvSpPr>
        <p:spPr>
          <a:xfrm>
            <a:off x="3169800" y="3255420"/>
            <a:ext cx="244699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</a:t>
            </a:r>
            <a:endParaRPr lang="x-none" sz="24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47A37C8-0458-75C8-8033-5DEA9D4AA82B}"/>
              </a:ext>
            </a:extLst>
          </p:cNvPr>
          <p:cNvSpPr txBox="1"/>
          <p:nvPr/>
        </p:nvSpPr>
        <p:spPr>
          <a:xfrm>
            <a:off x="3169800" y="3621085"/>
            <a:ext cx="82498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компания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3D8021D-4233-9C78-5EAB-4DEC57477B45}"/>
              </a:ext>
            </a:extLst>
          </p:cNvPr>
          <p:cNvSpPr txBox="1"/>
          <p:nvPr/>
        </p:nvSpPr>
        <p:spPr>
          <a:xfrm>
            <a:off x="3408758" y="4109569"/>
            <a:ext cx="1274236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крупные</a:t>
            </a:r>
          </a:p>
          <a:p>
            <a:endParaRPr lang="ru-RU" sz="11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средние</a:t>
            </a:r>
          </a:p>
          <a:p>
            <a:endParaRPr lang="ru-RU" sz="11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x-none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 малые</a:t>
            </a:r>
          </a:p>
        </p:txBody>
      </p:sp>
      <p:cxnSp>
        <p:nvCxnSpPr>
          <p:cNvPr id="57" name="Прямая соединительная линия 56">
            <a:extLst>
              <a:ext uri="{FF2B5EF4-FFF2-40B4-BE49-F238E27FC236}">
                <a16:creationId xmlns:a16="http://schemas.microsoft.com/office/drawing/2014/main" id="{C1376AF3-DD39-9D89-4666-3E4FC829A6F7}"/>
              </a:ext>
            </a:extLst>
          </p:cNvPr>
          <p:cNvCxnSpPr>
            <a:cxnSpLocks/>
          </p:cNvCxnSpPr>
          <p:nvPr/>
        </p:nvCxnSpPr>
        <p:spPr>
          <a:xfrm>
            <a:off x="3169800" y="4153131"/>
            <a:ext cx="9121" cy="760095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Скругленный прямоугольник 17">
            <a:extLst>
              <a:ext uri="{FF2B5EF4-FFF2-40B4-BE49-F238E27FC236}">
                <a16:creationId xmlns:a16="http://schemas.microsoft.com/office/drawing/2014/main" id="{88E392E8-B610-7626-A187-2A45BC5FEDF7}"/>
              </a:ext>
            </a:extLst>
          </p:cNvPr>
          <p:cNvSpPr/>
          <p:nvPr/>
        </p:nvSpPr>
        <p:spPr>
          <a:xfrm>
            <a:off x="8358398" y="2278631"/>
            <a:ext cx="1429200" cy="3142046"/>
          </a:xfrm>
          <a:prstGeom prst="roundRect">
            <a:avLst>
              <a:gd name="adj" fmla="val 1494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A6624EC-947C-4F3B-FF9C-45EF2715559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504701" y="2847862"/>
            <a:ext cx="999311" cy="999311"/>
          </a:xfrm>
          <a:custGeom>
            <a:avLst/>
            <a:gdLst>
              <a:gd name="connsiteX0" fmla="*/ 636781 w 1273562"/>
              <a:gd name="connsiteY0" fmla="*/ 0 h 1273562"/>
              <a:gd name="connsiteX1" fmla="*/ 1273562 w 1273562"/>
              <a:gd name="connsiteY1" fmla="*/ 636781 h 1273562"/>
              <a:gd name="connsiteX2" fmla="*/ 636781 w 1273562"/>
              <a:gd name="connsiteY2" fmla="*/ 1273562 h 1273562"/>
              <a:gd name="connsiteX3" fmla="*/ 0 w 1273562"/>
              <a:gd name="connsiteY3" fmla="*/ 636781 h 1273562"/>
              <a:gd name="connsiteX4" fmla="*/ 636781 w 1273562"/>
              <a:gd name="connsiteY4" fmla="*/ 0 h 1273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3562" h="1273562">
                <a:moveTo>
                  <a:pt x="636781" y="0"/>
                </a:moveTo>
                <a:cubicBezTo>
                  <a:pt x="988465" y="0"/>
                  <a:pt x="1273562" y="285097"/>
                  <a:pt x="1273562" y="636781"/>
                </a:cubicBezTo>
                <a:cubicBezTo>
                  <a:pt x="1273562" y="988465"/>
                  <a:pt x="988465" y="1273562"/>
                  <a:pt x="636781" y="1273562"/>
                </a:cubicBezTo>
                <a:cubicBezTo>
                  <a:pt x="285097" y="1273562"/>
                  <a:pt x="0" y="988465"/>
                  <a:pt x="0" y="636781"/>
                </a:cubicBezTo>
                <a:cubicBezTo>
                  <a:pt x="0" y="285097"/>
                  <a:pt x="285097" y="0"/>
                  <a:pt x="636781" y="0"/>
                </a:cubicBezTo>
                <a:close/>
              </a:path>
            </a:pathLst>
          </a:cu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5D8F096-FDF0-DD9A-AC81-DD89A22B6308}"/>
              </a:ext>
            </a:extLst>
          </p:cNvPr>
          <p:cNvSpPr txBox="1"/>
          <p:nvPr/>
        </p:nvSpPr>
        <p:spPr>
          <a:xfrm>
            <a:off x="5289755" y="3971874"/>
            <a:ext cx="14292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ФИО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985FB91-54AE-D477-0354-029A8A0231C5}"/>
              </a:ext>
            </a:extLst>
          </p:cNvPr>
          <p:cNvSpPr txBox="1"/>
          <p:nvPr/>
        </p:nvSpPr>
        <p:spPr>
          <a:xfrm>
            <a:off x="5289755" y="4287946"/>
            <a:ext cx="142920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700" b="1" dirty="0">
                <a:latin typeface="Arial" panose="020B0604020202020204" pitchFamily="34" charset="0"/>
                <a:cs typeface="Arial" panose="020B0604020202020204" pitchFamily="34" charset="0"/>
              </a:rPr>
              <a:t>должность</a:t>
            </a:r>
            <a:endParaRPr lang="x-none" sz="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29D06F9E-5336-38BD-6CFB-0E8E962DE33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039018" y="2839580"/>
            <a:ext cx="999311" cy="999311"/>
          </a:xfrm>
          <a:custGeom>
            <a:avLst/>
            <a:gdLst>
              <a:gd name="connsiteX0" fmla="*/ 636781 w 1273562"/>
              <a:gd name="connsiteY0" fmla="*/ 0 h 1273562"/>
              <a:gd name="connsiteX1" fmla="*/ 1273562 w 1273562"/>
              <a:gd name="connsiteY1" fmla="*/ 636781 h 1273562"/>
              <a:gd name="connsiteX2" fmla="*/ 636781 w 1273562"/>
              <a:gd name="connsiteY2" fmla="*/ 1273562 h 1273562"/>
              <a:gd name="connsiteX3" fmla="*/ 0 w 1273562"/>
              <a:gd name="connsiteY3" fmla="*/ 636781 h 1273562"/>
              <a:gd name="connsiteX4" fmla="*/ 636781 w 1273562"/>
              <a:gd name="connsiteY4" fmla="*/ 0 h 1273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3562" h="1273562">
                <a:moveTo>
                  <a:pt x="636781" y="0"/>
                </a:moveTo>
                <a:cubicBezTo>
                  <a:pt x="988465" y="0"/>
                  <a:pt x="1273562" y="285097"/>
                  <a:pt x="1273562" y="636781"/>
                </a:cubicBezTo>
                <a:cubicBezTo>
                  <a:pt x="1273562" y="988465"/>
                  <a:pt x="988465" y="1273562"/>
                  <a:pt x="636781" y="1273562"/>
                </a:cubicBezTo>
                <a:cubicBezTo>
                  <a:pt x="285097" y="1273562"/>
                  <a:pt x="0" y="988465"/>
                  <a:pt x="0" y="636781"/>
                </a:cubicBezTo>
                <a:cubicBezTo>
                  <a:pt x="0" y="285097"/>
                  <a:pt x="285097" y="0"/>
                  <a:pt x="636781" y="0"/>
                </a:cubicBezTo>
                <a:close/>
              </a:path>
            </a:pathLst>
          </a:cu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128724F-20DF-4B52-5AAE-A449C3A09073}"/>
              </a:ext>
            </a:extLst>
          </p:cNvPr>
          <p:cNvSpPr txBox="1"/>
          <p:nvPr/>
        </p:nvSpPr>
        <p:spPr>
          <a:xfrm>
            <a:off x="6824072" y="3963592"/>
            <a:ext cx="14292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ФИО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6FF8EB3-E4AF-97D1-7E9E-9C33FE47CC10}"/>
              </a:ext>
            </a:extLst>
          </p:cNvPr>
          <p:cNvSpPr txBox="1"/>
          <p:nvPr/>
        </p:nvSpPr>
        <p:spPr>
          <a:xfrm>
            <a:off x="6824072" y="4279664"/>
            <a:ext cx="142920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700" b="1" dirty="0">
                <a:latin typeface="Arial" panose="020B0604020202020204" pitchFamily="34" charset="0"/>
                <a:cs typeface="Arial" panose="020B0604020202020204" pitchFamily="34" charset="0"/>
              </a:rPr>
              <a:t>должность</a:t>
            </a:r>
            <a:endParaRPr lang="x-none" sz="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5F7C5612-D17E-2C75-465C-B15D853C267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67767" y="2847862"/>
            <a:ext cx="999311" cy="999311"/>
          </a:xfrm>
          <a:custGeom>
            <a:avLst/>
            <a:gdLst>
              <a:gd name="connsiteX0" fmla="*/ 636781 w 1273562"/>
              <a:gd name="connsiteY0" fmla="*/ 0 h 1273562"/>
              <a:gd name="connsiteX1" fmla="*/ 1273562 w 1273562"/>
              <a:gd name="connsiteY1" fmla="*/ 636781 h 1273562"/>
              <a:gd name="connsiteX2" fmla="*/ 636781 w 1273562"/>
              <a:gd name="connsiteY2" fmla="*/ 1273562 h 1273562"/>
              <a:gd name="connsiteX3" fmla="*/ 0 w 1273562"/>
              <a:gd name="connsiteY3" fmla="*/ 636781 h 1273562"/>
              <a:gd name="connsiteX4" fmla="*/ 636781 w 1273562"/>
              <a:gd name="connsiteY4" fmla="*/ 0 h 1273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3562" h="1273562">
                <a:moveTo>
                  <a:pt x="636781" y="0"/>
                </a:moveTo>
                <a:cubicBezTo>
                  <a:pt x="988465" y="0"/>
                  <a:pt x="1273562" y="285097"/>
                  <a:pt x="1273562" y="636781"/>
                </a:cubicBezTo>
                <a:cubicBezTo>
                  <a:pt x="1273562" y="988465"/>
                  <a:pt x="988465" y="1273562"/>
                  <a:pt x="636781" y="1273562"/>
                </a:cubicBezTo>
                <a:cubicBezTo>
                  <a:pt x="285097" y="1273562"/>
                  <a:pt x="0" y="988465"/>
                  <a:pt x="0" y="636781"/>
                </a:cubicBezTo>
                <a:cubicBezTo>
                  <a:pt x="0" y="285097"/>
                  <a:pt x="285097" y="0"/>
                  <a:pt x="636781" y="0"/>
                </a:cubicBezTo>
                <a:close/>
              </a:path>
            </a:pathLst>
          </a:cu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04B2FDA2-473F-127A-3EEB-D75727C4745C}"/>
              </a:ext>
            </a:extLst>
          </p:cNvPr>
          <p:cNvSpPr txBox="1"/>
          <p:nvPr/>
        </p:nvSpPr>
        <p:spPr>
          <a:xfrm>
            <a:off x="8352821" y="3971874"/>
            <a:ext cx="14292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ФИО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5095BCE-E9B5-472B-522F-1807D8073A24}"/>
              </a:ext>
            </a:extLst>
          </p:cNvPr>
          <p:cNvSpPr txBox="1"/>
          <p:nvPr/>
        </p:nvSpPr>
        <p:spPr>
          <a:xfrm>
            <a:off x="8352821" y="4287946"/>
            <a:ext cx="142920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700" b="1" dirty="0">
                <a:latin typeface="Arial" panose="020B0604020202020204" pitchFamily="34" charset="0"/>
                <a:cs typeface="Arial" panose="020B0604020202020204" pitchFamily="34" charset="0"/>
              </a:rPr>
              <a:t>должность</a:t>
            </a:r>
            <a:endParaRPr lang="x-none" sz="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Рисунок 38" descr="Портфель со сплошной заливкой">
            <a:extLst>
              <a:ext uri="{FF2B5EF4-FFF2-40B4-BE49-F238E27FC236}">
                <a16:creationId xmlns:a16="http://schemas.microsoft.com/office/drawing/2014/main" id="{AE9963F5-328B-4AB3-8192-542DDEB2A0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43393" y="1616716"/>
            <a:ext cx="360000" cy="360000"/>
          </a:xfrm>
          <a:prstGeom prst="rect">
            <a:avLst/>
          </a:prstGeom>
        </p:spPr>
      </p:pic>
      <p:pic>
        <p:nvPicPr>
          <p:cNvPr id="41" name="Рисунок 40" descr="Пузырь с сообщением чата со сплошной заливкой">
            <a:extLst>
              <a:ext uri="{FF2B5EF4-FFF2-40B4-BE49-F238E27FC236}">
                <a16:creationId xmlns:a16="http://schemas.microsoft.com/office/drawing/2014/main" id="{F8B4CAE8-3216-3606-7874-101FC0E5E2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224683" y="1630097"/>
            <a:ext cx="360000" cy="360000"/>
          </a:xfrm>
          <a:prstGeom prst="rect">
            <a:avLst/>
          </a:prstGeom>
        </p:spPr>
      </p:pic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441FB91D-F16E-23C8-3829-57BE25269E42}"/>
              </a:ext>
            </a:extLst>
          </p:cNvPr>
          <p:cNvSpPr/>
          <p:nvPr/>
        </p:nvSpPr>
        <p:spPr>
          <a:xfrm>
            <a:off x="627017" y="5527196"/>
            <a:ext cx="4497842" cy="780627"/>
          </a:xfrm>
          <a:prstGeom prst="roundRect">
            <a:avLst>
              <a:gd name="adj" fmla="val 276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Выявление важнейших проблем и преимуществ округа, а также потребностей бизнеса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466A8626-A134-BA28-2600-4D097BE5A2FB}"/>
              </a:ext>
            </a:extLst>
          </p:cNvPr>
          <p:cNvSpPr/>
          <p:nvPr/>
        </p:nvSpPr>
        <p:spPr>
          <a:xfrm>
            <a:off x="5289756" y="5527195"/>
            <a:ext cx="4497842" cy="780627"/>
          </a:xfrm>
          <a:prstGeom prst="roundRect">
            <a:avLst>
              <a:gd name="adj" fmla="val 276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Выявление административных проблем                     и сильных сторон развития округа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Рисунок 10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C7EBE398-135B-2D35-7D15-2035A79B69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533355" y="5734732"/>
            <a:ext cx="365554" cy="365554"/>
          </a:xfrm>
          <a:prstGeom prst="rect">
            <a:avLst/>
          </a:prstGeom>
        </p:spPr>
      </p:pic>
      <p:pic>
        <p:nvPicPr>
          <p:cNvPr id="25" name="Рисунок 24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DE662F33-1E9F-E499-8665-562E52512F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96093" y="5734731"/>
            <a:ext cx="365554" cy="3655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B12478-FA22-27DA-0B4C-EB500CB2B77F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(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НАИМЕНОВАНИЕ ВАШЕГО МУНИЦИПАЛИТЕТА)</a:t>
            </a:r>
          </a:p>
        </p:txBody>
      </p:sp>
    </p:spTree>
    <p:extLst>
      <p:ext uri="{BB962C8B-B14F-4D97-AF65-F5344CB8AC3E}">
        <p14:creationId xmlns:p14="http://schemas.microsoft.com/office/powerpoint/2010/main" val="6325211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Скругленный прямоугольник 58">
            <a:extLst>
              <a:ext uri="{FF2B5EF4-FFF2-40B4-BE49-F238E27FC236}">
                <a16:creationId xmlns:a16="http://schemas.microsoft.com/office/drawing/2014/main" id="{A3E28BAB-5327-2D29-D2EF-78F7DC2A972C}"/>
              </a:ext>
            </a:extLst>
          </p:cNvPr>
          <p:cNvSpPr/>
          <p:nvPr/>
        </p:nvSpPr>
        <p:spPr>
          <a:xfrm>
            <a:off x="5287402" y="3918066"/>
            <a:ext cx="2196000" cy="1512000"/>
          </a:xfrm>
          <a:prstGeom prst="roundRect">
            <a:avLst>
              <a:gd name="adj" fmla="val 1677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3" name="Скругленный прямоугольник 62">
            <a:extLst>
              <a:ext uri="{FF2B5EF4-FFF2-40B4-BE49-F238E27FC236}">
                <a16:creationId xmlns:a16="http://schemas.microsoft.com/office/drawing/2014/main" id="{25EFC9A6-D1DE-C07D-D3D8-4C69497F6E16}"/>
              </a:ext>
            </a:extLst>
          </p:cNvPr>
          <p:cNvSpPr/>
          <p:nvPr/>
        </p:nvSpPr>
        <p:spPr>
          <a:xfrm>
            <a:off x="7589245" y="3917584"/>
            <a:ext cx="2196000" cy="1512000"/>
          </a:xfrm>
          <a:prstGeom prst="roundRect">
            <a:avLst>
              <a:gd name="adj" fmla="val 1677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AE96A54D-C92F-81CE-6CC2-44932DA3F03B}"/>
              </a:ext>
            </a:extLst>
          </p:cNvPr>
          <p:cNvSpPr/>
          <p:nvPr/>
        </p:nvSpPr>
        <p:spPr>
          <a:xfrm>
            <a:off x="5289756" y="1401545"/>
            <a:ext cx="4497842" cy="775597"/>
          </a:xfrm>
          <a:prstGeom prst="roundRect">
            <a:avLst>
              <a:gd name="adj" fmla="val 2620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АДМИНИСТРАЦИЯ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(ИНТЕРВЬЮ)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НАПРАВЛЕНИЯ СБОРА ИНФОРМАЦИИ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995212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направление сбора информации</a:t>
            </a: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D78E57B3-36F0-8C5A-993D-3D5CDFB7B6D0}"/>
              </a:ext>
            </a:extLst>
          </p:cNvPr>
          <p:cNvSpPr/>
          <p:nvPr/>
        </p:nvSpPr>
        <p:spPr>
          <a:xfrm>
            <a:off x="627017" y="1401546"/>
            <a:ext cx="4497842" cy="775597"/>
          </a:xfrm>
          <a:prstGeom prst="roundRect">
            <a:avLst>
              <a:gd name="adj" fmla="val 2620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БИЗНЕС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A6935D2A-AAE5-ADAB-2C88-BCFC87D00B91}"/>
              </a:ext>
            </a:extLst>
          </p:cNvPr>
          <p:cNvSpPr/>
          <p:nvPr/>
        </p:nvSpPr>
        <p:spPr>
          <a:xfrm>
            <a:off x="2928859" y="2283661"/>
            <a:ext cx="2196000" cy="3142046"/>
          </a:xfrm>
          <a:prstGeom prst="roundRect">
            <a:avLst>
              <a:gd name="adj" fmla="val 969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id="{45117FCB-FB0D-ACDC-38CA-B0524F5A8C72}"/>
              </a:ext>
            </a:extLst>
          </p:cNvPr>
          <p:cNvSpPr/>
          <p:nvPr/>
        </p:nvSpPr>
        <p:spPr>
          <a:xfrm>
            <a:off x="627016" y="2283661"/>
            <a:ext cx="2196000" cy="3142046"/>
          </a:xfrm>
          <a:prstGeom prst="roundRect">
            <a:avLst>
              <a:gd name="adj" fmla="val 969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26" name="Рисунок 25" descr="Портфель со сплошной заливкой">
            <a:extLst>
              <a:ext uri="{FF2B5EF4-FFF2-40B4-BE49-F238E27FC236}">
                <a16:creationId xmlns:a16="http://schemas.microsoft.com/office/drawing/2014/main" id="{6ACD96D6-0E2C-05DF-FEF9-AECC0E063A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43393" y="1616716"/>
            <a:ext cx="360000" cy="360000"/>
          </a:xfrm>
          <a:prstGeom prst="rect">
            <a:avLst/>
          </a:prstGeom>
        </p:spPr>
      </p:pic>
      <p:pic>
        <p:nvPicPr>
          <p:cNvPr id="31" name="Рисунок 30" descr="Пузырь с сообщением чата со сплошной заливкой">
            <a:extLst>
              <a:ext uri="{FF2B5EF4-FFF2-40B4-BE49-F238E27FC236}">
                <a16:creationId xmlns:a16="http://schemas.microsoft.com/office/drawing/2014/main" id="{4323DCB5-25C8-BA09-0EA4-B5DBE1C3A0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224683" y="1630097"/>
            <a:ext cx="360000" cy="360000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FAA6BA8E-0CAA-4800-A76B-2B69F6F15C04}"/>
              </a:ext>
            </a:extLst>
          </p:cNvPr>
          <p:cNvSpPr txBox="1"/>
          <p:nvPr/>
        </p:nvSpPr>
        <p:spPr>
          <a:xfrm>
            <a:off x="627015" y="2576616"/>
            <a:ext cx="219599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ОЧНОЕ </a:t>
            </a:r>
          </a:p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ИНТЕРВЬЮ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36D7508-C0BA-E88E-89F7-097298CD629C}"/>
              </a:ext>
            </a:extLst>
          </p:cNvPr>
          <p:cNvSpPr txBox="1"/>
          <p:nvPr/>
        </p:nvSpPr>
        <p:spPr>
          <a:xfrm>
            <a:off x="2928856" y="2578946"/>
            <a:ext cx="219599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АНОНИМНЫЙ </a:t>
            </a:r>
          </a:p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ОНЛАЙН ОПРОС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810CF56-CAF6-CFEA-714F-2B2201C7DDDA}"/>
              </a:ext>
            </a:extLst>
          </p:cNvPr>
          <p:cNvSpPr txBox="1"/>
          <p:nvPr/>
        </p:nvSpPr>
        <p:spPr>
          <a:xfrm>
            <a:off x="3169800" y="3255420"/>
            <a:ext cx="244699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</a:t>
            </a:r>
            <a:endParaRPr lang="x-none" sz="24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47A37C8-0458-75C8-8033-5DEA9D4AA82B}"/>
              </a:ext>
            </a:extLst>
          </p:cNvPr>
          <p:cNvSpPr txBox="1"/>
          <p:nvPr/>
        </p:nvSpPr>
        <p:spPr>
          <a:xfrm>
            <a:off x="3169800" y="3621085"/>
            <a:ext cx="82498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компания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7" name="Прямая соединительная линия 56">
            <a:extLst>
              <a:ext uri="{FF2B5EF4-FFF2-40B4-BE49-F238E27FC236}">
                <a16:creationId xmlns:a16="http://schemas.microsoft.com/office/drawing/2014/main" id="{C1376AF3-DD39-9D89-4666-3E4FC829A6F7}"/>
              </a:ext>
            </a:extLst>
          </p:cNvPr>
          <p:cNvCxnSpPr>
            <a:cxnSpLocks/>
          </p:cNvCxnSpPr>
          <p:nvPr/>
        </p:nvCxnSpPr>
        <p:spPr>
          <a:xfrm>
            <a:off x="3169800" y="4153131"/>
            <a:ext cx="9121" cy="760095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C60D7F56-3F0C-1394-76DC-CE3528DF1E30}"/>
              </a:ext>
            </a:extLst>
          </p:cNvPr>
          <p:cNvSpPr/>
          <p:nvPr/>
        </p:nvSpPr>
        <p:spPr>
          <a:xfrm>
            <a:off x="5287402" y="2283661"/>
            <a:ext cx="2196000" cy="1512000"/>
          </a:xfrm>
          <a:prstGeom prst="roundRect">
            <a:avLst>
              <a:gd name="adj" fmla="val 1677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CFA017E0-64C2-3695-6355-3889777D3F9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6101697" y="2449837"/>
            <a:ext cx="564632" cy="564632"/>
          </a:xfrm>
          <a:custGeom>
            <a:avLst/>
            <a:gdLst>
              <a:gd name="connsiteX0" fmla="*/ 636781 w 1273562"/>
              <a:gd name="connsiteY0" fmla="*/ 0 h 1273562"/>
              <a:gd name="connsiteX1" fmla="*/ 1273562 w 1273562"/>
              <a:gd name="connsiteY1" fmla="*/ 636781 h 1273562"/>
              <a:gd name="connsiteX2" fmla="*/ 636781 w 1273562"/>
              <a:gd name="connsiteY2" fmla="*/ 1273562 h 1273562"/>
              <a:gd name="connsiteX3" fmla="*/ 0 w 1273562"/>
              <a:gd name="connsiteY3" fmla="*/ 636781 h 1273562"/>
              <a:gd name="connsiteX4" fmla="*/ 636781 w 1273562"/>
              <a:gd name="connsiteY4" fmla="*/ 0 h 1273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3562" h="1273562">
                <a:moveTo>
                  <a:pt x="636781" y="0"/>
                </a:moveTo>
                <a:cubicBezTo>
                  <a:pt x="988465" y="0"/>
                  <a:pt x="1273562" y="285097"/>
                  <a:pt x="1273562" y="636781"/>
                </a:cubicBezTo>
                <a:cubicBezTo>
                  <a:pt x="1273562" y="988465"/>
                  <a:pt x="988465" y="1273562"/>
                  <a:pt x="636781" y="1273562"/>
                </a:cubicBezTo>
                <a:cubicBezTo>
                  <a:pt x="285097" y="1273562"/>
                  <a:pt x="0" y="988465"/>
                  <a:pt x="0" y="636781"/>
                </a:cubicBezTo>
                <a:cubicBezTo>
                  <a:pt x="0" y="285097"/>
                  <a:pt x="285097" y="0"/>
                  <a:pt x="636781" y="0"/>
                </a:cubicBezTo>
                <a:close/>
              </a:path>
            </a:pathLst>
          </a:cu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18139A48-1023-1C30-B8CB-CB6428E7699A}"/>
              </a:ext>
            </a:extLst>
          </p:cNvPr>
          <p:cNvSpPr txBox="1"/>
          <p:nvPr/>
        </p:nvSpPr>
        <p:spPr>
          <a:xfrm>
            <a:off x="5877413" y="3084742"/>
            <a:ext cx="102915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8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Ооржак</a:t>
            </a:r>
            <a:r>
              <a:rPr lang="ru-RU" sz="8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Алла Алексеевна</a:t>
            </a:r>
            <a:endParaRPr lang="x-none" sz="8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A4092EC-CBD4-0134-9FE0-6C4C937A481F}"/>
              </a:ext>
            </a:extLst>
          </p:cNvPr>
          <p:cNvSpPr txBox="1"/>
          <p:nvPr/>
        </p:nvSpPr>
        <p:spPr>
          <a:xfrm>
            <a:off x="5287402" y="3309505"/>
            <a:ext cx="219600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Заместитель по экономике</a:t>
            </a:r>
            <a:endParaRPr lang="x-none" sz="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Скругленный прямоугольник 45">
            <a:extLst>
              <a:ext uri="{FF2B5EF4-FFF2-40B4-BE49-F238E27FC236}">
                <a16:creationId xmlns:a16="http://schemas.microsoft.com/office/drawing/2014/main" id="{B1955EC0-FBEC-C67A-AAB9-05DB5C59F930}"/>
              </a:ext>
            </a:extLst>
          </p:cNvPr>
          <p:cNvSpPr/>
          <p:nvPr/>
        </p:nvSpPr>
        <p:spPr>
          <a:xfrm>
            <a:off x="7589245" y="2283179"/>
            <a:ext cx="2196000" cy="1512000"/>
          </a:xfrm>
          <a:prstGeom prst="roundRect">
            <a:avLst>
              <a:gd name="adj" fmla="val 1677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D440597C-AF1D-182F-6C30-11E104B843C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403540" y="2449355"/>
            <a:ext cx="564632" cy="564632"/>
          </a:xfrm>
          <a:custGeom>
            <a:avLst/>
            <a:gdLst>
              <a:gd name="connsiteX0" fmla="*/ 636781 w 1273562"/>
              <a:gd name="connsiteY0" fmla="*/ 0 h 1273562"/>
              <a:gd name="connsiteX1" fmla="*/ 1273562 w 1273562"/>
              <a:gd name="connsiteY1" fmla="*/ 636781 h 1273562"/>
              <a:gd name="connsiteX2" fmla="*/ 636781 w 1273562"/>
              <a:gd name="connsiteY2" fmla="*/ 1273562 h 1273562"/>
              <a:gd name="connsiteX3" fmla="*/ 0 w 1273562"/>
              <a:gd name="connsiteY3" fmla="*/ 636781 h 1273562"/>
              <a:gd name="connsiteX4" fmla="*/ 636781 w 1273562"/>
              <a:gd name="connsiteY4" fmla="*/ 0 h 1273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3562" h="1273562">
                <a:moveTo>
                  <a:pt x="636781" y="0"/>
                </a:moveTo>
                <a:cubicBezTo>
                  <a:pt x="988465" y="0"/>
                  <a:pt x="1273562" y="285097"/>
                  <a:pt x="1273562" y="636781"/>
                </a:cubicBezTo>
                <a:cubicBezTo>
                  <a:pt x="1273562" y="988465"/>
                  <a:pt x="988465" y="1273562"/>
                  <a:pt x="636781" y="1273562"/>
                </a:cubicBezTo>
                <a:cubicBezTo>
                  <a:pt x="285097" y="1273562"/>
                  <a:pt x="0" y="988465"/>
                  <a:pt x="0" y="636781"/>
                </a:cubicBezTo>
                <a:cubicBezTo>
                  <a:pt x="0" y="285097"/>
                  <a:pt x="285097" y="0"/>
                  <a:pt x="636781" y="0"/>
                </a:cubicBezTo>
                <a:close/>
              </a:path>
            </a:pathLst>
          </a:cu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242F108D-9C80-975D-25E3-ACD10D4E62FC}"/>
              </a:ext>
            </a:extLst>
          </p:cNvPr>
          <p:cNvSpPr txBox="1"/>
          <p:nvPr/>
        </p:nvSpPr>
        <p:spPr>
          <a:xfrm>
            <a:off x="8179256" y="3084260"/>
            <a:ext cx="102915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8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Очур-оол</a:t>
            </a:r>
            <a:r>
              <a:rPr lang="ru-RU" sz="8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Елена </a:t>
            </a:r>
            <a:r>
              <a:rPr lang="ru-RU" sz="8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Партизановна</a:t>
            </a:r>
            <a:endParaRPr lang="x-none" sz="8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8F660D1-2BA3-9C80-A614-6A626DEEC91D}"/>
              </a:ext>
            </a:extLst>
          </p:cNvPr>
          <p:cNvSpPr txBox="1"/>
          <p:nvPr/>
        </p:nvSpPr>
        <p:spPr>
          <a:xfrm>
            <a:off x="7589245" y="3309023"/>
            <a:ext cx="219600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700" b="1" dirty="0">
                <a:latin typeface="Arial" panose="020B0604020202020204" pitchFamily="34" charset="0"/>
                <a:cs typeface="Arial" panose="020B0604020202020204" pitchFamily="34" charset="0"/>
              </a:rPr>
              <a:t>должность</a:t>
            </a:r>
            <a:endParaRPr lang="x-none" sz="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D9586CB5-C9DC-798B-03CD-07EE06B995F6}"/>
              </a:ext>
            </a:extLst>
          </p:cNvPr>
          <p:cNvSpPr/>
          <p:nvPr/>
        </p:nvSpPr>
        <p:spPr>
          <a:xfrm>
            <a:off x="627017" y="5527196"/>
            <a:ext cx="4497842" cy="780627"/>
          </a:xfrm>
          <a:prstGeom prst="roundRect">
            <a:avLst>
              <a:gd name="adj" fmla="val 276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Выявление важнейших проблем и преимуществ округа, а также потребностей бизнеса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E1FE089F-D80C-38D7-3446-661EE1730571}"/>
              </a:ext>
            </a:extLst>
          </p:cNvPr>
          <p:cNvSpPr/>
          <p:nvPr/>
        </p:nvSpPr>
        <p:spPr>
          <a:xfrm>
            <a:off x="5289756" y="5527195"/>
            <a:ext cx="4497842" cy="780627"/>
          </a:xfrm>
          <a:prstGeom prst="roundRect">
            <a:avLst>
              <a:gd name="adj" fmla="val 276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Выявление административных проблем                     и сильных сторон развития округа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Рисунок 6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491EA56D-26EA-69EF-8AB0-A49EC22CFE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533355" y="5734732"/>
            <a:ext cx="365554" cy="365554"/>
          </a:xfrm>
          <a:prstGeom prst="rect">
            <a:avLst/>
          </a:prstGeom>
        </p:spPr>
      </p:pic>
      <p:pic>
        <p:nvPicPr>
          <p:cNvPr id="11" name="Рисунок 10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9CB510B5-1AC5-8AD2-BB0F-9C2D532D437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196093" y="5734731"/>
            <a:ext cx="365554" cy="3655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DFE6FBC-3CC6-E76E-06B9-585EF78BA598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(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НАИМЕНОВАНИЕ ВАШЕГО МУНИЦИПАЛИТЕТА)</a:t>
            </a:r>
          </a:p>
        </p:txBody>
      </p:sp>
    </p:spTree>
    <p:extLst>
      <p:ext uri="{BB962C8B-B14F-4D97-AF65-F5344CB8AC3E}">
        <p14:creationId xmlns:p14="http://schemas.microsoft.com/office/powerpoint/2010/main" val="31941548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56E59B5D-3E38-BADA-DF40-F483FF350175}"/>
              </a:ext>
            </a:extLst>
          </p:cNvPr>
          <p:cNvSpPr/>
          <p:nvPr/>
        </p:nvSpPr>
        <p:spPr>
          <a:xfrm>
            <a:off x="3715185" y="1770879"/>
            <a:ext cx="2968120" cy="4536944"/>
          </a:xfrm>
          <a:prstGeom prst="roundRect">
            <a:avLst>
              <a:gd name="adj" fmla="val 863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id="{AED28E4B-4C9B-EDA1-A133-4F6E183E8935}"/>
              </a:ext>
            </a:extLst>
          </p:cNvPr>
          <p:cNvSpPr/>
          <p:nvPr/>
        </p:nvSpPr>
        <p:spPr>
          <a:xfrm>
            <a:off x="627016" y="1770878"/>
            <a:ext cx="2951999" cy="4536945"/>
          </a:xfrm>
          <a:prstGeom prst="roundRect">
            <a:avLst>
              <a:gd name="adj" fmla="val 864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 dirty="0">
                <a:latin typeface="Arial" panose="020B0604020202020204" pitchFamily="34" charset="0"/>
                <a:cs typeface="Arial" panose="020B0604020202020204" pitchFamily="34" charset="0"/>
              </a:rPr>
              <a:t>АНАЛИЗ ОПРОСА БИЗНЕСА</a:t>
            </a:r>
          </a:p>
          <a:p>
            <a:r>
              <a:rPr lang="x-none" sz="2400" dirty="0">
                <a:latin typeface="Arial" panose="020B0604020202020204" pitchFamily="34" charset="0"/>
                <a:cs typeface="Arial" panose="020B0604020202020204" pitchFamily="34" charset="0"/>
              </a:rPr>
              <a:t>ОСНОВНЫЕ ПРОБЛЕМЫ ПРИ РЕАЛИЗАЦИИ ИНВЕСТИЦИОННОГО ПРОЕКТА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6" y="163628"/>
            <a:ext cx="1467947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опроса бизнеса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7254D348-821D-E792-0EB7-EC003E6AF949}"/>
              </a:ext>
            </a:extLst>
          </p:cNvPr>
          <p:cNvSpPr/>
          <p:nvPr/>
        </p:nvSpPr>
        <p:spPr>
          <a:xfrm>
            <a:off x="6819476" y="1770879"/>
            <a:ext cx="2968120" cy="4536944"/>
          </a:xfrm>
          <a:prstGeom prst="roundRect">
            <a:avLst>
              <a:gd name="adj" fmla="val 863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06A4766-7FB8-1E60-AC07-C889083B8299}"/>
              </a:ext>
            </a:extLst>
          </p:cNvPr>
          <p:cNvSpPr txBox="1"/>
          <p:nvPr/>
        </p:nvSpPr>
        <p:spPr>
          <a:xfrm>
            <a:off x="627016" y="2007950"/>
            <a:ext cx="295199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РЕАЛИЗОВАЛИ </a:t>
            </a:r>
          </a:p>
          <a:p>
            <a:pPr algn="ctr"/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ПРОЕКТЫ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Рисунок 36" descr="Монеты со сплошной заливкой">
            <a:extLst>
              <a:ext uri="{FF2B5EF4-FFF2-40B4-BE49-F238E27FC236}">
                <a16:creationId xmlns:a16="http://schemas.microsoft.com/office/drawing/2014/main" id="{C49C076B-6E8B-91E9-E767-04B2090A72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83996" y="1847883"/>
            <a:ext cx="360000" cy="36000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A9ED5EC5-DA2B-B67F-316E-9A04197D5075}"/>
              </a:ext>
            </a:extLst>
          </p:cNvPr>
          <p:cNvSpPr txBox="1"/>
          <p:nvPr/>
        </p:nvSpPr>
        <p:spPr>
          <a:xfrm>
            <a:off x="839119" y="2720805"/>
            <a:ext cx="244699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29,3%</a:t>
            </a:r>
            <a:endParaRPr lang="x-none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36176DF-7E83-79D9-D98C-C16A349E3BCF}"/>
              </a:ext>
            </a:extLst>
          </p:cNvPr>
          <p:cNvSpPr txBox="1"/>
          <p:nvPr/>
        </p:nvSpPr>
        <p:spPr>
          <a:xfrm>
            <a:off x="839119" y="3222924"/>
            <a:ext cx="225413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компаний в выборке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817A7D7-39C3-C19E-03C1-116EF4F8C841}"/>
              </a:ext>
            </a:extLst>
          </p:cNvPr>
          <p:cNvSpPr txBox="1"/>
          <p:nvPr/>
        </p:nvSpPr>
        <p:spPr>
          <a:xfrm>
            <a:off x="7029858" y="2173396"/>
            <a:ext cx="244699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25%</a:t>
            </a:r>
            <a:endParaRPr lang="x-none" sz="24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B014617-87EF-37E5-0BB4-59168B9B1CFA}"/>
              </a:ext>
            </a:extLst>
          </p:cNvPr>
          <p:cNvSpPr txBox="1"/>
          <p:nvPr/>
        </p:nvSpPr>
        <p:spPr>
          <a:xfrm>
            <a:off x="7029857" y="2675515"/>
            <a:ext cx="2446991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компаний отмечают финансовые трудности, </a:t>
            </a:r>
            <a:r>
              <a:rPr lang="x-none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необходимость использования заёмных средств для развития бизнеса</a:t>
            </a:r>
          </a:p>
        </p:txBody>
      </p:sp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46B5C4DF-4879-E82C-1A8B-99D847E68E4F}"/>
              </a:ext>
            </a:extLst>
          </p:cNvPr>
          <p:cNvGraphicFramePr/>
          <p:nvPr/>
        </p:nvGraphicFramePr>
        <p:xfrm>
          <a:off x="618954" y="3222924"/>
          <a:ext cx="2951999" cy="3084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B8030012-FB3A-62A3-8150-35FFC833724F}"/>
              </a:ext>
            </a:extLst>
          </p:cNvPr>
          <p:cNvSpPr txBox="1"/>
          <p:nvPr/>
        </p:nvSpPr>
        <p:spPr>
          <a:xfrm>
            <a:off x="3943844" y="2173396"/>
            <a:ext cx="244699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42%</a:t>
            </a:r>
            <a:endParaRPr lang="x-none" sz="24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2F5DA38-46A5-A6B1-F9E8-3231D6BCC328}"/>
              </a:ext>
            </a:extLst>
          </p:cNvPr>
          <p:cNvSpPr txBox="1"/>
          <p:nvPr/>
        </p:nvSpPr>
        <p:spPr>
          <a:xfrm>
            <a:off x="3943844" y="2675515"/>
            <a:ext cx="2254138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компаний отмечают сложности с оформлением документов 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4C5B1B2-3C1F-0578-5028-AAE9B4C94CD4}"/>
              </a:ext>
            </a:extLst>
          </p:cNvPr>
          <p:cNvSpPr txBox="1"/>
          <p:nvPr/>
        </p:nvSpPr>
        <p:spPr>
          <a:xfrm>
            <a:off x="4182802" y="3222924"/>
            <a:ext cx="1274236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большое количество документов              и требуемых разрешений</a:t>
            </a:r>
            <a:endParaRPr lang="x-none" sz="11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812DCE40-94A9-EDBA-14E5-8C5D96887B18}"/>
              </a:ext>
            </a:extLst>
          </p:cNvPr>
          <p:cNvCxnSpPr>
            <a:cxnSpLocks/>
          </p:cNvCxnSpPr>
          <p:nvPr/>
        </p:nvCxnSpPr>
        <p:spPr>
          <a:xfrm>
            <a:off x="3943844" y="3243093"/>
            <a:ext cx="0" cy="796257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22" descr="Бумага со сплошной заливкой">
            <a:extLst>
              <a:ext uri="{FF2B5EF4-FFF2-40B4-BE49-F238E27FC236}">
                <a16:creationId xmlns:a16="http://schemas.microsoft.com/office/drawing/2014/main" id="{4F310181-AA42-403C-25BD-E9F7DC161C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58384" y="1873958"/>
            <a:ext cx="360000" cy="360000"/>
          </a:xfrm>
          <a:prstGeom prst="rect">
            <a:avLst/>
          </a:prstGeom>
        </p:spPr>
      </p:pic>
      <p:sp>
        <p:nvSpPr>
          <p:cNvPr id="4" name="Номер слайда 50">
            <a:extLst>
              <a:ext uri="{FF2B5EF4-FFF2-40B4-BE49-F238E27FC236}">
                <a16:creationId xmlns:a16="http://schemas.microsoft.com/office/drawing/2014/main" id="{B8B07B34-80FE-991E-E035-539AE3E33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A996AA-35EC-F6E0-E70F-A09B3222F6B4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(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НАИМЕНОВАНИЕ ВАШЕГО МУНИЦИПАЛИТЕТА)</a:t>
            </a:r>
          </a:p>
        </p:txBody>
      </p:sp>
    </p:spTree>
    <p:extLst>
      <p:ext uri="{BB962C8B-B14F-4D97-AF65-F5344CB8AC3E}">
        <p14:creationId xmlns:p14="http://schemas.microsoft.com/office/powerpoint/2010/main" val="3642279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Рисунок 140" descr="Country highway receding to horizon">
            <a:extLst>
              <a:ext uri="{FF2B5EF4-FFF2-40B4-BE49-F238E27FC236}">
                <a16:creationId xmlns:a16="http://schemas.microsoft.com/office/drawing/2014/main" id="{601A6AC4-8968-0B94-EFDD-22E1A99439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8901" t="6164" r="9339" b="8517"/>
          <a:stretch/>
        </p:blipFill>
        <p:spPr>
          <a:xfrm>
            <a:off x="5792321" y="3541706"/>
            <a:ext cx="3977354" cy="2766116"/>
          </a:xfrm>
          <a:custGeom>
            <a:avLst/>
            <a:gdLst>
              <a:gd name="connsiteX0" fmla="*/ 247567 w 3977354"/>
              <a:gd name="connsiteY0" fmla="*/ 0 h 2766116"/>
              <a:gd name="connsiteX1" fmla="*/ 3729787 w 3977354"/>
              <a:gd name="connsiteY1" fmla="*/ 0 h 2766116"/>
              <a:gd name="connsiteX2" fmla="*/ 3977354 w 3977354"/>
              <a:gd name="connsiteY2" fmla="*/ 247567 h 2766116"/>
              <a:gd name="connsiteX3" fmla="*/ 3977354 w 3977354"/>
              <a:gd name="connsiteY3" fmla="*/ 2518549 h 2766116"/>
              <a:gd name="connsiteX4" fmla="*/ 3729787 w 3977354"/>
              <a:gd name="connsiteY4" fmla="*/ 2766116 h 2766116"/>
              <a:gd name="connsiteX5" fmla="*/ 247567 w 3977354"/>
              <a:gd name="connsiteY5" fmla="*/ 2766116 h 2766116"/>
              <a:gd name="connsiteX6" fmla="*/ 0 w 3977354"/>
              <a:gd name="connsiteY6" fmla="*/ 2518549 h 2766116"/>
              <a:gd name="connsiteX7" fmla="*/ 0 w 3977354"/>
              <a:gd name="connsiteY7" fmla="*/ 247567 h 2766116"/>
              <a:gd name="connsiteX8" fmla="*/ 247567 w 3977354"/>
              <a:gd name="connsiteY8" fmla="*/ 0 h 2766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77354" h="2766116">
                <a:moveTo>
                  <a:pt x="247567" y="0"/>
                </a:moveTo>
                <a:lnTo>
                  <a:pt x="3729787" y="0"/>
                </a:lnTo>
                <a:cubicBezTo>
                  <a:pt x="3866514" y="0"/>
                  <a:pt x="3977354" y="110840"/>
                  <a:pt x="3977354" y="247567"/>
                </a:cubicBezTo>
                <a:lnTo>
                  <a:pt x="3977354" y="2518549"/>
                </a:lnTo>
                <a:cubicBezTo>
                  <a:pt x="3977354" y="2655276"/>
                  <a:pt x="3866514" y="2766116"/>
                  <a:pt x="3729787" y="2766116"/>
                </a:cubicBezTo>
                <a:lnTo>
                  <a:pt x="247567" y="2766116"/>
                </a:lnTo>
                <a:cubicBezTo>
                  <a:pt x="110840" y="2766116"/>
                  <a:pt x="0" y="2655276"/>
                  <a:pt x="0" y="2518549"/>
                </a:cubicBezTo>
                <a:lnTo>
                  <a:pt x="0" y="247567"/>
                </a:lnTo>
                <a:cubicBezTo>
                  <a:pt x="0" y="110840"/>
                  <a:pt x="110840" y="0"/>
                  <a:pt x="247567" y="0"/>
                </a:cubicBezTo>
                <a:close/>
              </a:path>
            </a:pathLst>
          </a:custGeom>
        </p:spPr>
      </p:pic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38DF27EB-ADD8-14D9-C3C2-A3493440690F}"/>
              </a:ext>
            </a:extLst>
          </p:cNvPr>
          <p:cNvSpPr/>
          <p:nvPr/>
        </p:nvSpPr>
        <p:spPr>
          <a:xfrm>
            <a:off x="5795703" y="1401547"/>
            <a:ext cx="3991893" cy="2027453"/>
          </a:xfrm>
          <a:prstGeom prst="roundRect">
            <a:avLst>
              <a:gd name="adj" fmla="val 12961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DCD92E-140C-FCEB-8D89-B4DFC2B66BB3}"/>
              </a:ext>
            </a:extLst>
          </p:cNvPr>
          <p:cNvSpPr txBox="1"/>
          <p:nvPr/>
        </p:nvSpPr>
        <p:spPr>
          <a:xfrm>
            <a:off x="627016" y="550177"/>
            <a:ext cx="731788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 dirty="0">
                <a:latin typeface="Arial" panose="020B0604020202020204" pitchFamily="34" charset="0"/>
                <a:cs typeface="Arial" panose="020B0604020202020204" pitchFamily="34" charset="0"/>
              </a:rPr>
              <a:t>АНАЛИЗ ОПРОСА БИЗНЕСА</a:t>
            </a:r>
          </a:p>
          <a:p>
            <a:r>
              <a:rPr lang="x-none" sz="2400" dirty="0">
                <a:latin typeface="Arial" panose="020B0604020202020204" pitchFamily="34" charset="0"/>
                <a:cs typeface="Arial" panose="020B0604020202020204" pitchFamily="34" charset="0"/>
              </a:rPr>
              <a:t>ВОЗМОЖНЫЕ РЕШЕНИЯ ПРОБЛЕМ</a:t>
            </a: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5E2268E5-CB2D-B784-7262-390A9AE7A51B}"/>
              </a:ext>
            </a:extLst>
          </p:cNvPr>
          <p:cNvSpPr/>
          <p:nvPr/>
        </p:nvSpPr>
        <p:spPr>
          <a:xfrm>
            <a:off x="627015" y="1401546"/>
            <a:ext cx="5035461" cy="4906276"/>
          </a:xfrm>
          <a:prstGeom prst="roundRect">
            <a:avLst>
              <a:gd name="adj" fmla="val 4474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0EB40B-61B0-71B6-E201-BA9AA69269D8}"/>
              </a:ext>
            </a:extLst>
          </p:cNvPr>
          <p:cNvSpPr txBox="1"/>
          <p:nvPr/>
        </p:nvSpPr>
        <p:spPr>
          <a:xfrm>
            <a:off x="627015" y="1638617"/>
            <a:ext cx="504516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МНЕНИЮ ПРЕДСТАВИТЕЛЕЙ ОПРОШЕННЫХ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ИП 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НЕОБХОДИМЫ СЛЕДУЮЩИЕ МЕРЫ ПОДДЕРЖКИ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D37134AF-D33A-98D0-FD9F-4B46E40AEAB0}"/>
              </a:ext>
            </a:extLst>
          </p:cNvPr>
          <p:cNvSpPr/>
          <p:nvPr/>
        </p:nvSpPr>
        <p:spPr>
          <a:xfrm>
            <a:off x="895349" y="2216647"/>
            <a:ext cx="4545757" cy="658553"/>
          </a:xfrm>
          <a:prstGeom prst="roundRect">
            <a:avLst>
              <a:gd name="adj" fmla="val 3748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8F514B4-11AB-2F0C-7546-55DFDECCE05B}"/>
              </a:ext>
            </a:extLst>
          </p:cNvPr>
          <p:cNvSpPr txBox="1"/>
          <p:nvPr/>
        </p:nvSpPr>
        <p:spPr>
          <a:xfrm>
            <a:off x="1075254" y="2435116"/>
            <a:ext cx="61007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73,2%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0061EC0-AB85-1D71-C9AD-F14D1A817343}"/>
              </a:ext>
            </a:extLst>
          </p:cNvPr>
          <p:cNvSpPr txBox="1"/>
          <p:nvPr/>
        </p:nvSpPr>
        <p:spPr>
          <a:xfrm>
            <a:off x="1805462" y="2459742"/>
            <a:ext cx="19109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налоговые льготы</a:t>
            </a:r>
          </a:p>
        </p:txBody>
      </p:sp>
      <p:sp>
        <p:nvSpPr>
          <p:cNvPr id="89" name="Скругленный прямоугольник 88">
            <a:extLst>
              <a:ext uri="{FF2B5EF4-FFF2-40B4-BE49-F238E27FC236}">
                <a16:creationId xmlns:a16="http://schemas.microsoft.com/office/drawing/2014/main" id="{62044BA2-B44C-A712-1297-D72CF4C9D5C3}"/>
              </a:ext>
            </a:extLst>
          </p:cNvPr>
          <p:cNvSpPr/>
          <p:nvPr/>
        </p:nvSpPr>
        <p:spPr>
          <a:xfrm>
            <a:off x="895349" y="2996315"/>
            <a:ext cx="4545757" cy="658553"/>
          </a:xfrm>
          <a:prstGeom prst="roundRect">
            <a:avLst>
              <a:gd name="adj" fmla="val 3748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3" name="Скругленный прямоугольник 92">
            <a:extLst>
              <a:ext uri="{FF2B5EF4-FFF2-40B4-BE49-F238E27FC236}">
                <a16:creationId xmlns:a16="http://schemas.microsoft.com/office/drawing/2014/main" id="{9ABA0665-7BF5-3BB6-EDAD-1C435AAA8499}"/>
              </a:ext>
            </a:extLst>
          </p:cNvPr>
          <p:cNvSpPr/>
          <p:nvPr/>
        </p:nvSpPr>
        <p:spPr>
          <a:xfrm>
            <a:off x="895349" y="3781162"/>
            <a:ext cx="4545757" cy="658553"/>
          </a:xfrm>
          <a:prstGeom prst="roundRect">
            <a:avLst>
              <a:gd name="adj" fmla="val 3748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7" name="Скругленный прямоугольник 96">
            <a:extLst>
              <a:ext uri="{FF2B5EF4-FFF2-40B4-BE49-F238E27FC236}">
                <a16:creationId xmlns:a16="http://schemas.microsoft.com/office/drawing/2014/main" id="{5802C631-A1EC-A364-FF47-7CC93E5701E0}"/>
              </a:ext>
            </a:extLst>
          </p:cNvPr>
          <p:cNvSpPr/>
          <p:nvPr/>
        </p:nvSpPr>
        <p:spPr>
          <a:xfrm>
            <a:off x="895349" y="4560830"/>
            <a:ext cx="4545757" cy="658553"/>
          </a:xfrm>
          <a:prstGeom prst="roundRect">
            <a:avLst>
              <a:gd name="adj" fmla="val 3748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1" name="Скругленный прямоугольник 100">
            <a:extLst>
              <a:ext uri="{FF2B5EF4-FFF2-40B4-BE49-F238E27FC236}">
                <a16:creationId xmlns:a16="http://schemas.microsoft.com/office/drawing/2014/main" id="{2D1761B5-B3E1-7A76-AAF3-1224BFFBAF6C}"/>
              </a:ext>
            </a:extLst>
          </p:cNvPr>
          <p:cNvSpPr/>
          <p:nvPr/>
        </p:nvSpPr>
        <p:spPr>
          <a:xfrm>
            <a:off x="895349" y="5340498"/>
            <a:ext cx="4545757" cy="658553"/>
          </a:xfrm>
          <a:prstGeom prst="roundRect">
            <a:avLst>
              <a:gd name="adj" fmla="val 3748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06" name="Рисунок 105" descr="Монеты со сплошной заливкой">
            <a:extLst>
              <a:ext uri="{FF2B5EF4-FFF2-40B4-BE49-F238E27FC236}">
                <a16:creationId xmlns:a16="http://schemas.microsoft.com/office/drawing/2014/main" id="{705F1669-CC6A-B05D-F958-37BDF31085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51281" y="2386495"/>
            <a:ext cx="360000" cy="360000"/>
          </a:xfrm>
          <a:prstGeom prst="rect">
            <a:avLst/>
          </a:prstGeom>
        </p:spPr>
      </p:pic>
      <p:sp>
        <p:nvSpPr>
          <p:cNvPr id="108" name="TextBox 107">
            <a:extLst>
              <a:ext uri="{FF2B5EF4-FFF2-40B4-BE49-F238E27FC236}">
                <a16:creationId xmlns:a16="http://schemas.microsoft.com/office/drawing/2014/main" id="{C949C828-2577-C5DF-ADD5-C08EEA31DFB6}"/>
              </a:ext>
            </a:extLst>
          </p:cNvPr>
          <p:cNvSpPr txBox="1"/>
          <p:nvPr/>
        </p:nvSpPr>
        <p:spPr>
          <a:xfrm>
            <a:off x="1075254" y="3218750"/>
            <a:ext cx="61007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26,8% 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1766BA8F-FC57-5B2D-90E2-D56C05BC4F1C}"/>
              </a:ext>
            </a:extLst>
          </p:cNvPr>
          <p:cNvSpPr txBox="1"/>
          <p:nvPr/>
        </p:nvSpPr>
        <p:spPr>
          <a:xfrm>
            <a:off x="1805462" y="3243376"/>
            <a:ext cx="19109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гранты</a:t>
            </a:r>
          </a:p>
        </p:txBody>
      </p:sp>
      <p:pic>
        <p:nvPicPr>
          <p:cNvPr id="110" name="Рисунок 109" descr="Монеты со сплошной заливкой">
            <a:extLst>
              <a:ext uri="{FF2B5EF4-FFF2-40B4-BE49-F238E27FC236}">
                <a16:creationId xmlns:a16="http://schemas.microsoft.com/office/drawing/2014/main" id="{B09FEF6A-902E-311B-AEB9-701814B819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51281" y="3170129"/>
            <a:ext cx="360000" cy="360000"/>
          </a:xfrm>
          <a:prstGeom prst="rect">
            <a:avLst/>
          </a:prstGeom>
        </p:spPr>
      </p:pic>
      <p:sp>
        <p:nvSpPr>
          <p:cNvPr id="112" name="TextBox 111">
            <a:extLst>
              <a:ext uri="{FF2B5EF4-FFF2-40B4-BE49-F238E27FC236}">
                <a16:creationId xmlns:a16="http://schemas.microsoft.com/office/drawing/2014/main" id="{C95DD27A-64EF-79D2-15ED-71C79132EF43}"/>
              </a:ext>
            </a:extLst>
          </p:cNvPr>
          <p:cNvSpPr txBox="1"/>
          <p:nvPr/>
        </p:nvSpPr>
        <p:spPr>
          <a:xfrm>
            <a:off x="1075254" y="3999631"/>
            <a:ext cx="61007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63,4% 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3D1E8BC5-CED5-2F8A-8057-235370113FEC}"/>
              </a:ext>
            </a:extLst>
          </p:cNvPr>
          <p:cNvSpPr txBox="1"/>
          <p:nvPr/>
        </p:nvSpPr>
        <p:spPr>
          <a:xfrm>
            <a:off x="1805462" y="4024257"/>
            <a:ext cx="19109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субсидирование</a:t>
            </a:r>
          </a:p>
        </p:txBody>
      </p:sp>
      <p:pic>
        <p:nvPicPr>
          <p:cNvPr id="114" name="Рисунок 113" descr="Монеты со сплошной заливкой">
            <a:extLst>
              <a:ext uri="{FF2B5EF4-FFF2-40B4-BE49-F238E27FC236}">
                <a16:creationId xmlns:a16="http://schemas.microsoft.com/office/drawing/2014/main" id="{CEBF71AD-3798-079F-1006-4BBD621CBA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51281" y="3951010"/>
            <a:ext cx="360000" cy="360000"/>
          </a:xfrm>
          <a:prstGeom prst="rect">
            <a:avLst/>
          </a:prstGeom>
        </p:spPr>
      </p:pic>
      <p:sp>
        <p:nvSpPr>
          <p:cNvPr id="116" name="TextBox 115">
            <a:extLst>
              <a:ext uri="{FF2B5EF4-FFF2-40B4-BE49-F238E27FC236}">
                <a16:creationId xmlns:a16="http://schemas.microsoft.com/office/drawing/2014/main" id="{B49FEFF5-ED7A-911B-E522-304578F8CA2D}"/>
              </a:ext>
            </a:extLst>
          </p:cNvPr>
          <p:cNvSpPr txBox="1"/>
          <p:nvPr/>
        </p:nvSpPr>
        <p:spPr>
          <a:xfrm>
            <a:off x="1075254" y="4786885"/>
            <a:ext cx="61007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22% 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4069AE09-F3E7-1FF7-20FD-D0140564616C}"/>
              </a:ext>
            </a:extLst>
          </p:cNvPr>
          <p:cNvSpPr txBox="1"/>
          <p:nvPr/>
        </p:nvSpPr>
        <p:spPr>
          <a:xfrm>
            <a:off x="1805461" y="4811511"/>
            <a:ext cx="251568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консультационная поддержка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48EC6495-D330-6761-457E-5F874A3FA7B8}"/>
              </a:ext>
            </a:extLst>
          </p:cNvPr>
          <p:cNvSpPr txBox="1"/>
          <p:nvPr/>
        </p:nvSpPr>
        <p:spPr>
          <a:xfrm>
            <a:off x="1075254" y="5558143"/>
            <a:ext cx="61007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48,8% 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FAF710BB-3919-EA2E-FBBA-05860669961B}"/>
              </a:ext>
            </a:extLst>
          </p:cNvPr>
          <p:cNvSpPr txBox="1"/>
          <p:nvPr/>
        </p:nvSpPr>
        <p:spPr>
          <a:xfrm>
            <a:off x="1805462" y="5500497"/>
            <a:ext cx="279890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повышение доступности существующих мер поддержки</a:t>
            </a:r>
          </a:p>
        </p:txBody>
      </p:sp>
      <p:pic>
        <p:nvPicPr>
          <p:cNvPr id="124" name="Рисунок 123" descr="Банк со сплошной заливкой">
            <a:extLst>
              <a:ext uri="{FF2B5EF4-FFF2-40B4-BE49-F238E27FC236}">
                <a16:creationId xmlns:a16="http://schemas.microsoft.com/office/drawing/2014/main" id="{077AE888-BF98-A5C8-3632-BAD43006AF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42184" y="5484834"/>
            <a:ext cx="360000" cy="360000"/>
          </a:xfrm>
          <a:prstGeom prst="rect">
            <a:avLst/>
          </a:prstGeom>
        </p:spPr>
      </p:pic>
      <p:sp>
        <p:nvSpPr>
          <p:cNvPr id="131" name="TextBox 130">
            <a:extLst>
              <a:ext uri="{FF2B5EF4-FFF2-40B4-BE49-F238E27FC236}">
                <a16:creationId xmlns:a16="http://schemas.microsoft.com/office/drawing/2014/main" id="{40969E07-9DBB-0BE0-5FE2-B2628E78DAD2}"/>
              </a:ext>
            </a:extLst>
          </p:cNvPr>
          <p:cNvSpPr txBox="1"/>
          <p:nvPr/>
        </p:nvSpPr>
        <p:spPr>
          <a:xfrm>
            <a:off x="6043094" y="1804063"/>
            <a:ext cx="244699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92,7%</a:t>
            </a:r>
            <a:endParaRPr lang="x-none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3D5E7585-AEA8-6C9F-5ED3-B5D390D5176F}"/>
              </a:ext>
            </a:extLst>
          </p:cNvPr>
          <p:cNvSpPr txBox="1"/>
          <p:nvPr/>
        </p:nvSpPr>
        <p:spPr>
          <a:xfrm>
            <a:off x="6043093" y="2306182"/>
            <a:ext cx="2599866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предпринимателей отмечают,          что для более активного развития </a:t>
            </a:r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района  </a:t>
            </a:r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необходимо улучшение транспортной инфраструктуры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" name="Номер слайда 50">
            <a:extLst>
              <a:ext uri="{FF2B5EF4-FFF2-40B4-BE49-F238E27FC236}">
                <a16:creationId xmlns:a16="http://schemas.microsoft.com/office/drawing/2014/main" id="{D59CBD11-ED18-A63D-880A-49AA9FCEA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" name="Скругленный прямоугольник 142">
            <a:extLst>
              <a:ext uri="{FF2B5EF4-FFF2-40B4-BE49-F238E27FC236}">
                <a16:creationId xmlns:a16="http://schemas.microsoft.com/office/drawing/2014/main" id="{D33EA256-31E2-E04A-4863-8F643E1771C2}"/>
              </a:ext>
            </a:extLst>
          </p:cNvPr>
          <p:cNvSpPr/>
          <p:nvPr/>
        </p:nvSpPr>
        <p:spPr>
          <a:xfrm>
            <a:off x="627016" y="163628"/>
            <a:ext cx="1467947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опроса бизнеса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 descr="Пузырь с сообщением чата со сплошной заливкой">
            <a:extLst>
              <a:ext uri="{FF2B5EF4-FFF2-40B4-BE49-F238E27FC236}">
                <a16:creationId xmlns:a16="http://schemas.microsoft.com/office/drawing/2014/main" id="{3EA7A1B3-FDB2-174A-2418-3B154CBF70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933289" y="4733067"/>
            <a:ext cx="360000" cy="360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6EA9FB-1524-7609-F314-80A9F1E1D356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(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НАИМЕНОВАНИЕ ВАШЕГО МУНИЦИПАЛИТЕТА)</a:t>
            </a:r>
          </a:p>
        </p:txBody>
      </p:sp>
    </p:spTree>
    <p:extLst>
      <p:ext uri="{BB962C8B-B14F-4D97-AF65-F5344CB8AC3E}">
        <p14:creationId xmlns:p14="http://schemas.microsoft.com/office/powerpoint/2010/main" val="402844763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Диаграмма 27">
            <a:extLst>
              <a:ext uri="{FF2B5EF4-FFF2-40B4-BE49-F238E27FC236}">
                <a16:creationId xmlns:a16="http://schemas.microsoft.com/office/drawing/2014/main" id="{51A819EE-87B6-8A1A-0730-08E1B3889D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48280156"/>
              </p:ext>
            </p:extLst>
          </p:nvPr>
        </p:nvGraphicFramePr>
        <p:xfrm>
          <a:off x="3723245" y="1401546"/>
          <a:ext cx="2968122" cy="41676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 dirty="0">
                <a:latin typeface="Arial" panose="020B0604020202020204" pitchFamily="34" charset="0"/>
                <a:cs typeface="Arial" panose="020B0604020202020204" pitchFamily="34" charset="0"/>
              </a:rPr>
              <a:t>АНАЛИЗ ОПРОСА БИЗНЕСА</a:t>
            </a:r>
          </a:p>
          <a:p>
            <a:r>
              <a:rPr lang="x-none" sz="2400" dirty="0">
                <a:latin typeface="Arial" panose="020B0604020202020204" pitchFamily="34" charset="0"/>
                <a:cs typeface="Arial" panose="020B0604020202020204" pitchFamily="34" charset="0"/>
              </a:rPr>
              <a:t>ВЗАИМОДЕЙСТВИЕ С АДМИНИСТРАЦИЕЙ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6" y="163628"/>
            <a:ext cx="1467947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опроса бизнеса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Скругленный прямоугольник 70">
            <a:extLst>
              <a:ext uri="{FF2B5EF4-FFF2-40B4-BE49-F238E27FC236}">
                <a16:creationId xmlns:a16="http://schemas.microsoft.com/office/drawing/2014/main" id="{D510CA90-BCEA-DCF2-1BEF-005A50692AF5}"/>
              </a:ext>
            </a:extLst>
          </p:cNvPr>
          <p:cNvSpPr/>
          <p:nvPr/>
        </p:nvSpPr>
        <p:spPr>
          <a:xfrm>
            <a:off x="628736" y="1401545"/>
            <a:ext cx="2966400" cy="2394000"/>
          </a:xfrm>
          <a:prstGeom prst="roundRect">
            <a:avLst>
              <a:gd name="adj" fmla="val 109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7DE4BB89-C823-8988-7CBC-1B407915213F}"/>
              </a:ext>
            </a:extLst>
          </p:cNvPr>
          <p:cNvSpPr/>
          <p:nvPr/>
        </p:nvSpPr>
        <p:spPr>
          <a:xfrm>
            <a:off x="3723245" y="1401545"/>
            <a:ext cx="2968122" cy="4906275"/>
          </a:xfrm>
          <a:prstGeom prst="roundRect">
            <a:avLst>
              <a:gd name="adj" fmla="val 772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7254D348-821D-E792-0EB7-EC003E6AF949}"/>
              </a:ext>
            </a:extLst>
          </p:cNvPr>
          <p:cNvSpPr/>
          <p:nvPr/>
        </p:nvSpPr>
        <p:spPr>
          <a:xfrm>
            <a:off x="6819476" y="1401546"/>
            <a:ext cx="2968120" cy="4906274"/>
          </a:xfrm>
          <a:prstGeom prst="roundRect">
            <a:avLst>
              <a:gd name="adj" fmla="val 86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06A4766-7FB8-1E60-AC07-C889083B8299}"/>
              </a:ext>
            </a:extLst>
          </p:cNvPr>
          <p:cNvSpPr txBox="1"/>
          <p:nvPr/>
        </p:nvSpPr>
        <p:spPr>
          <a:xfrm>
            <a:off x="3723246" y="1600517"/>
            <a:ext cx="2968122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ВЗАИМОДЕЙСТВИЕ     </a:t>
            </a:r>
            <a:r>
              <a:rPr lang="en-US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АДМИНИСТРАЦИЕЙ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Рисунок 34" descr="Монеты со сплошной заливкой">
            <a:extLst>
              <a:ext uri="{FF2B5EF4-FFF2-40B4-BE49-F238E27FC236}">
                <a16:creationId xmlns:a16="http://schemas.microsoft.com/office/drawing/2014/main" id="{8FCBDF6A-8A7F-4E13-688F-B44DA31C21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93257" y="1478550"/>
            <a:ext cx="360000" cy="360000"/>
          </a:xfrm>
          <a:prstGeom prst="rect">
            <a:avLst/>
          </a:prstGeom>
        </p:spPr>
      </p:pic>
      <p:pic>
        <p:nvPicPr>
          <p:cNvPr id="37" name="Рисунок 36" descr="Монеты со сплошной заливкой">
            <a:extLst>
              <a:ext uri="{FF2B5EF4-FFF2-40B4-BE49-F238E27FC236}">
                <a16:creationId xmlns:a16="http://schemas.microsoft.com/office/drawing/2014/main" id="{C49C076B-6E8B-91E9-E767-04B2090A72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83996" y="1478550"/>
            <a:ext cx="360000" cy="36000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A9ED5EC5-DA2B-B67F-316E-9A04197D5075}"/>
              </a:ext>
            </a:extLst>
          </p:cNvPr>
          <p:cNvSpPr txBox="1"/>
          <p:nvPr/>
        </p:nvSpPr>
        <p:spPr>
          <a:xfrm>
            <a:off x="839119" y="1804063"/>
            <a:ext cx="244699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36,6%</a:t>
            </a:r>
            <a:endParaRPr lang="x-none" sz="24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36176DF-7E83-79D9-D98C-C16A349E3BCF}"/>
              </a:ext>
            </a:extLst>
          </p:cNvPr>
          <p:cNvSpPr txBox="1"/>
          <p:nvPr/>
        </p:nvSpPr>
        <p:spPr>
          <a:xfrm>
            <a:off x="839119" y="2306182"/>
            <a:ext cx="2254138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Респондентов знают об инвестиционном уполномоченном 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ACE7D1C-8603-5ACB-F1B9-4CC96A819C5B}"/>
              </a:ext>
            </a:extLst>
          </p:cNvPr>
          <p:cNvSpPr txBox="1"/>
          <p:nvPr/>
        </p:nvSpPr>
        <p:spPr>
          <a:xfrm>
            <a:off x="837399" y="4450871"/>
            <a:ext cx="167720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6,7%</a:t>
            </a:r>
            <a:endParaRPr lang="x-none" sz="24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D320235-F304-A8D4-B377-A0F3302396DA}"/>
              </a:ext>
            </a:extLst>
          </p:cNvPr>
          <p:cNvSpPr txBox="1"/>
          <p:nvPr/>
        </p:nvSpPr>
        <p:spPr>
          <a:xfrm>
            <a:off x="837398" y="4952990"/>
            <a:ext cx="1677202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них контактировала с ними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id="{AED28E4B-4C9B-EDA1-A133-4F6E183E8935}"/>
              </a:ext>
            </a:extLst>
          </p:cNvPr>
          <p:cNvSpPr/>
          <p:nvPr/>
        </p:nvSpPr>
        <p:spPr>
          <a:xfrm>
            <a:off x="627016" y="3914887"/>
            <a:ext cx="2951999" cy="2394000"/>
          </a:xfrm>
          <a:prstGeom prst="roundRect">
            <a:avLst>
              <a:gd name="adj" fmla="val 10253"/>
            </a:avLst>
          </a:prstGeom>
          <a:noFill/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817A7D7-39C3-C19E-03C1-116EF4F8C841}"/>
              </a:ext>
            </a:extLst>
          </p:cNvPr>
          <p:cNvSpPr txBox="1"/>
          <p:nvPr/>
        </p:nvSpPr>
        <p:spPr>
          <a:xfrm>
            <a:off x="7029858" y="1804063"/>
            <a:ext cx="244699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22%</a:t>
            </a:r>
            <a:endParaRPr lang="x-none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B014617-87EF-37E5-0BB4-59168B9B1CFA}"/>
              </a:ext>
            </a:extLst>
          </p:cNvPr>
          <p:cNvSpPr txBox="1"/>
          <p:nvPr/>
        </p:nvSpPr>
        <p:spPr>
          <a:xfrm>
            <a:off x="7029858" y="2306182"/>
            <a:ext cx="2254138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компаний-респондентов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получали государственную финансовую поддержку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FC61C3-3A62-D900-880B-15D1D1181A38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(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НАИМЕНОВАНИЕ ВАШЕГО МУНИЦИПАЛИТЕТА)</a:t>
            </a:r>
          </a:p>
        </p:txBody>
      </p:sp>
    </p:spTree>
    <p:extLst>
      <p:ext uri="{BB962C8B-B14F-4D97-AF65-F5344CB8AC3E}">
        <p14:creationId xmlns:p14="http://schemas.microsoft.com/office/powerpoint/2010/main" val="115688752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Местное самоуправление Балахнинского муниципального округа | Официальный  сайт Правительства Нижегородской области">
            <a:extLst>
              <a:ext uri="{FF2B5EF4-FFF2-40B4-BE49-F238E27FC236}">
                <a16:creationId xmlns:a16="http://schemas.microsoft.com/office/drawing/2014/main" id="{27ADD95D-5C91-58E1-5040-4A8B960DBC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rgbClr val="B1C1E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4" t="2667" r="4954" b="8247"/>
          <a:stretch/>
        </p:blipFill>
        <p:spPr bwMode="auto">
          <a:xfrm>
            <a:off x="7634135" y="1256553"/>
            <a:ext cx="2153464" cy="2896381"/>
          </a:xfrm>
          <a:custGeom>
            <a:avLst/>
            <a:gdLst>
              <a:gd name="connsiteX0" fmla="*/ 222517 w 2153464"/>
              <a:gd name="connsiteY0" fmla="*/ 0 h 2896381"/>
              <a:gd name="connsiteX1" fmla="*/ 1930947 w 2153464"/>
              <a:gd name="connsiteY1" fmla="*/ 0 h 2896381"/>
              <a:gd name="connsiteX2" fmla="*/ 2153464 w 2153464"/>
              <a:gd name="connsiteY2" fmla="*/ 222517 h 2896381"/>
              <a:gd name="connsiteX3" fmla="*/ 2153464 w 2153464"/>
              <a:gd name="connsiteY3" fmla="*/ 2673864 h 2896381"/>
              <a:gd name="connsiteX4" fmla="*/ 1930947 w 2153464"/>
              <a:gd name="connsiteY4" fmla="*/ 2896381 h 2896381"/>
              <a:gd name="connsiteX5" fmla="*/ 222517 w 2153464"/>
              <a:gd name="connsiteY5" fmla="*/ 2896381 h 2896381"/>
              <a:gd name="connsiteX6" fmla="*/ 0 w 2153464"/>
              <a:gd name="connsiteY6" fmla="*/ 2673864 h 2896381"/>
              <a:gd name="connsiteX7" fmla="*/ 0 w 2153464"/>
              <a:gd name="connsiteY7" fmla="*/ 222517 h 2896381"/>
              <a:gd name="connsiteX8" fmla="*/ 222517 w 2153464"/>
              <a:gd name="connsiteY8" fmla="*/ 0 h 289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3464" h="2896381">
                <a:moveTo>
                  <a:pt x="222517" y="0"/>
                </a:moveTo>
                <a:lnTo>
                  <a:pt x="1930947" y="0"/>
                </a:lnTo>
                <a:cubicBezTo>
                  <a:pt x="2053840" y="0"/>
                  <a:pt x="2153464" y="99624"/>
                  <a:pt x="2153464" y="222517"/>
                </a:cubicBezTo>
                <a:lnTo>
                  <a:pt x="2153464" y="2673864"/>
                </a:lnTo>
                <a:cubicBezTo>
                  <a:pt x="2153464" y="2796757"/>
                  <a:pt x="2053840" y="2896381"/>
                  <a:pt x="1930947" y="2896381"/>
                </a:cubicBezTo>
                <a:lnTo>
                  <a:pt x="222517" y="2896381"/>
                </a:lnTo>
                <a:cubicBezTo>
                  <a:pt x="99624" y="2896381"/>
                  <a:pt x="0" y="2796757"/>
                  <a:pt x="0" y="2673864"/>
                </a:cubicBezTo>
                <a:lnTo>
                  <a:pt x="0" y="222517"/>
                </a:lnTo>
                <a:cubicBezTo>
                  <a:pt x="0" y="99624"/>
                  <a:pt x="99624" y="0"/>
                  <a:pt x="222517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427946F-179A-49B4-0BB0-96B2051D4ABE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@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МАТЕРИАЛ ПОДГОТОВЛЕН ПРОЕКТНЫМ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ОФИСОМ АДМИНИСТРАЦИИ ЧАА-ХОЛЬСКОГО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5F0592A3-CCBC-26A7-8134-12102FCA435F}"/>
              </a:ext>
            </a:extLst>
          </p:cNvPr>
          <p:cNvSpPr/>
          <p:nvPr/>
        </p:nvSpPr>
        <p:spPr>
          <a:xfrm>
            <a:off x="7613351" y="158307"/>
            <a:ext cx="2153465" cy="727622"/>
          </a:xfrm>
          <a:prstGeom prst="roundRect">
            <a:avLst>
              <a:gd name="adj" fmla="val 27462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ЧАА-ХОЛЬСКИЙ РАЙОН</a:t>
            </a:r>
            <a:endParaRPr kumimoji="0" lang="x-none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CBF2EC44-B93A-6DD0-E7E6-F2814E9FD082}"/>
              </a:ext>
            </a:extLst>
          </p:cNvPr>
          <p:cNvSpPr/>
          <p:nvPr/>
        </p:nvSpPr>
        <p:spPr>
          <a:xfrm>
            <a:off x="9039194" y="158307"/>
            <a:ext cx="727622" cy="727622"/>
          </a:xfrm>
          <a:prstGeom prst="roundRect">
            <a:avLst>
              <a:gd name="adj" fmla="val 28568"/>
            </a:avLst>
          </a:prstGeom>
          <a:solidFill>
            <a:srgbClr val="FEFEFE"/>
          </a:solidFill>
          <a:ln>
            <a:noFill/>
          </a:ln>
          <a:effectLst>
            <a:outerShdw blurRad="106087" sx="89633" sy="89633" algn="ctr" rotWithShape="0">
              <a:prstClr val="black">
                <a:alpha val="92292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8" name="Рисунок 7" descr="Изображение выглядит как корона, дизайн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5DF69267-6C5B-8359-AC53-115BDC2CDB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5650" y="224205"/>
            <a:ext cx="434709" cy="5687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F41634F-B590-1C7B-2CDF-507C1847707F}"/>
              </a:ext>
            </a:extLst>
          </p:cNvPr>
          <p:cNvSpPr txBox="1"/>
          <p:nvPr/>
        </p:nvSpPr>
        <p:spPr>
          <a:xfrm>
            <a:off x="9274630" y="505806"/>
            <a:ext cx="24052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300" b="1" dirty="0">
                <a:latin typeface="Arial" panose="020B0604020202020204" pitchFamily="34" charset="0"/>
                <a:cs typeface="Arial" panose="020B0604020202020204" pitchFamily="34" charset="0"/>
              </a:rPr>
              <a:t>поместить герб области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769BDC-84C5-87C2-9A8A-BFB56689C509}"/>
              </a:ext>
            </a:extLst>
          </p:cNvPr>
          <p:cNvSpPr txBox="1"/>
          <p:nvPr/>
        </p:nvSpPr>
        <p:spPr>
          <a:xfrm>
            <a:off x="7856283" y="3510169"/>
            <a:ext cx="1674800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РАМКЕ СЛЕДУЕТ КРУПНО РАЗМЕСТИТЬ ГЕРБ ВАШЕГО МУНИЦИПАЛИТЕТА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1374B2-EE14-11BF-2352-85908E77CF2B}"/>
              </a:ext>
            </a:extLst>
          </p:cNvPr>
          <p:cNvSpPr txBox="1"/>
          <p:nvPr/>
        </p:nvSpPr>
        <p:spPr>
          <a:xfrm>
            <a:off x="858321" y="3510169"/>
            <a:ext cx="1744919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РАМКЕ СЛЕДУЕТ РАЗМЕСТИТЬ ФОТО ВАШЕГО МУНИЦИПАЛИТЕТА</a:t>
            </a:r>
          </a:p>
        </p:txBody>
      </p:sp>
      <p:pic>
        <p:nvPicPr>
          <p:cNvPr id="1026" name="Picture 2" descr="https://avatars.mds.yandex.net/i?id=dcb5b3ac3de4c5bedaceaa04b97a2bcbf4ea0b29-12624979-images-thumbs&amp;n=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59" y="-1462088"/>
            <a:ext cx="7457776" cy="6140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 descr="17chaaholski_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135" y="1256553"/>
            <a:ext cx="2132680" cy="3143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6187" y="224205"/>
            <a:ext cx="540327" cy="661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85270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2273092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социально-экономические показатели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CA681B2E-CC94-3AAF-E060-F2F2C175E23F}"/>
              </a:ext>
            </a:extLst>
          </p:cNvPr>
          <p:cNvSpPr/>
          <p:nvPr/>
        </p:nvSpPr>
        <p:spPr>
          <a:xfrm>
            <a:off x="627017" y="1401547"/>
            <a:ext cx="6023956" cy="4905423"/>
          </a:xfrm>
          <a:prstGeom prst="roundRect">
            <a:avLst>
              <a:gd name="adj" fmla="val 5474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0D1167F1-43B4-FA82-606E-E7575884A9A9}"/>
              </a:ext>
            </a:extLst>
          </p:cNvPr>
          <p:cNvSpPr/>
          <p:nvPr/>
        </p:nvSpPr>
        <p:spPr>
          <a:xfrm>
            <a:off x="6819477" y="1401546"/>
            <a:ext cx="2968120" cy="775597"/>
          </a:xfrm>
          <a:prstGeom prst="roundRect">
            <a:avLst>
              <a:gd name="adj" fmla="val 3310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СТРУКТУРА ОТГРУЖЕННОЙ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ПРОДУКЦИИ ПО ВИДАМ ЭКОНОМИЧЕСКОЙ ДЕЯТЕЛЬНОСТИ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2024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ГОДУ (%)</a:t>
            </a: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4E0C2D50-D926-C00C-331C-C79D5FBD02A4}"/>
              </a:ext>
            </a:extLst>
          </p:cNvPr>
          <p:cNvSpPr/>
          <p:nvPr/>
        </p:nvSpPr>
        <p:spPr>
          <a:xfrm>
            <a:off x="6821196" y="2294500"/>
            <a:ext cx="2966400" cy="4012470"/>
          </a:xfrm>
          <a:prstGeom prst="roundRect">
            <a:avLst>
              <a:gd name="adj" fmla="val 872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aphicFrame>
        <p:nvGraphicFramePr>
          <p:cNvPr id="67" name="Диаграмма 66">
            <a:extLst>
              <a:ext uri="{FF2B5EF4-FFF2-40B4-BE49-F238E27FC236}">
                <a16:creationId xmlns:a16="http://schemas.microsoft.com/office/drawing/2014/main" id="{3CBBECBC-5927-FDA8-F3B5-C670703B96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23119064"/>
              </p:ext>
            </p:extLst>
          </p:nvPr>
        </p:nvGraphicFramePr>
        <p:xfrm>
          <a:off x="6817753" y="2287248"/>
          <a:ext cx="2966399" cy="40197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74" name="Прямая соединительная линия 73">
            <a:extLst>
              <a:ext uri="{FF2B5EF4-FFF2-40B4-BE49-F238E27FC236}">
                <a16:creationId xmlns:a16="http://schemas.microsoft.com/office/drawing/2014/main" id="{4B987983-F07E-F572-08A2-A9B03E6871E5}"/>
              </a:ext>
            </a:extLst>
          </p:cNvPr>
          <p:cNvCxnSpPr>
            <a:cxnSpLocks/>
          </p:cNvCxnSpPr>
          <p:nvPr/>
        </p:nvCxnSpPr>
        <p:spPr>
          <a:xfrm>
            <a:off x="907085" y="6000498"/>
            <a:ext cx="27066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61B276B5-A05C-4084-6B05-771C3FE2940E}"/>
              </a:ext>
            </a:extLst>
          </p:cNvPr>
          <p:cNvSpPr txBox="1"/>
          <p:nvPr/>
        </p:nvSpPr>
        <p:spPr>
          <a:xfrm>
            <a:off x="1294059" y="5938942"/>
            <a:ext cx="26308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  <a:endParaRPr lang="x-non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1" name="Прямая соединительная линия 80">
            <a:extLst>
              <a:ext uri="{FF2B5EF4-FFF2-40B4-BE49-F238E27FC236}">
                <a16:creationId xmlns:a16="http://schemas.microsoft.com/office/drawing/2014/main" id="{E41DF579-8696-DD20-F1CC-5CD2F3DBCE34}"/>
              </a:ext>
            </a:extLst>
          </p:cNvPr>
          <p:cNvCxnSpPr>
            <a:cxnSpLocks/>
          </p:cNvCxnSpPr>
          <p:nvPr/>
        </p:nvCxnSpPr>
        <p:spPr>
          <a:xfrm>
            <a:off x="1736354" y="6000498"/>
            <a:ext cx="270662" cy="0"/>
          </a:xfrm>
          <a:prstGeom prst="line">
            <a:avLst/>
          </a:prstGeom>
          <a:ln w="12700">
            <a:solidFill>
              <a:srgbClr val="B1C1E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id="{C868A8CD-3BA5-845F-2948-B9125448DA88}"/>
              </a:ext>
            </a:extLst>
          </p:cNvPr>
          <p:cNvSpPr txBox="1"/>
          <p:nvPr/>
        </p:nvSpPr>
        <p:spPr>
          <a:xfrm>
            <a:off x="2123328" y="5938942"/>
            <a:ext cx="26308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x-non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1" name="Прямая соединительная линия 100">
            <a:extLst>
              <a:ext uri="{FF2B5EF4-FFF2-40B4-BE49-F238E27FC236}">
                <a16:creationId xmlns:a16="http://schemas.microsoft.com/office/drawing/2014/main" id="{65A9FFCD-B422-6BAC-3756-D7F21C5FD4A9}"/>
              </a:ext>
            </a:extLst>
          </p:cNvPr>
          <p:cNvCxnSpPr>
            <a:cxnSpLocks/>
          </p:cNvCxnSpPr>
          <p:nvPr/>
        </p:nvCxnSpPr>
        <p:spPr>
          <a:xfrm>
            <a:off x="2565623" y="6000498"/>
            <a:ext cx="270662" cy="0"/>
          </a:xfrm>
          <a:prstGeom prst="line">
            <a:avLst/>
          </a:prstGeom>
          <a:ln w="12700">
            <a:solidFill>
              <a:srgbClr val="4756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111">
            <a:extLst>
              <a:ext uri="{FF2B5EF4-FFF2-40B4-BE49-F238E27FC236}">
                <a16:creationId xmlns:a16="http://schemas.microsoft.com/office/drawing/2014/main" id="{8BFA7629-1D6D-6368-F7B0-8E071839277B}"/>
              </a:ext>
            </a:extLst>
          </p:cNvPr>
          <p:cNvSpPr txBox="1"/>
          <p:nvPr/>
        </p:nvSpPr>
        <p:spPr>
          <a:xfrm>
            <a:off x="2952597" y="5938942"/>
            <a:ext cx="782495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НО*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2022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год</a:t>
            </a:r>
            <a:endParaRPr lang="x-non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859BFF25-7647-679E-CF0A-EDBC0E40A471}"/>
              </a:ext>
            </a:extLst>
          </p:cNvPr>
          <p:cNvGrpSpPr/>
          <p:nvPr/>
        </p:nvGrpSpPr>
        <p:grpSpPr>
          <a:xfrm>
            <a:off x="2364760" y="2422510"/>
            <a:ext cx="2740663" cy="2610156"/>
            <a:chOff x="2364760" y="2381870"/>
            <a:chExt cx="2740663" cy="2610156"/>
          </a:xfrm>
        </p:grpSpPr>
        <p:sp>
          <p:nvSpPr>
            <p:cNvPr id="113" name="Правильный пятиугольник 112">
              <a:extLst>
                <a:ext uri="{FF2B5EF4-FFF2-40B4-BE49-F238E27FC236}">
                  <a16:creationId xmlns:a16="http://schemas.microsoft.com/office/drawing/2014/main" id="{2E6B3244-8CEB-6239-7F38-F265B373BF99}"/>
                </a:ext>
              </a:extLst>
            </p:cNvPr>
            <p:cNvSpPr/>
            <p:nvPr/>
          </p:nvSpPr>
          <p:spPr>
            <a:xfrm>
              <a:off x="2364760" y="2381870"/>
              <a:ext cx="2740663" cy="2610155"/>
            </a:xfrm>
            <a:prstGeom prst="pentagon">
              <a:avLst/>
            </a:prstGeom>
            <a:solidFill>
              <a:srgbClr val="FBFBF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14" name="Правильный пятиугольник 113">
              <a:extLst>
                <a:ext uri="{FF2B5EF4-FFF2-40B4-BE49-F238E27FC236}">
                  <a16:creationId xmlns:a16="http://schemas.microsoft.com/office/drawing/2014/main" id="{4495E117-48D2-15E2-0BCE-6E44870B1947}"/>
                </a:ext>
              </a:extLst>
            </p:cNvPr>
            <p:cNvSpPr/>
            <p:nvPr/>
          </p:nvSpPr>
          <p:spPr>
            <a:xfrm>
              <a:off x="2730643" y="2730330"/>
              <a:ext cx="2008897" cy="1913235"/>
            </a:xfrm>
            <a:prstGeom prst="pent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/>
            </a:p>
          </p:txBody>
        </p:sp>
        <p:cxnSp>
          <p:nvCxnSpPr>
            <p:cNvPr id="116" name="Прямая соединительная линия 115">
              <a:extLst>
                <a:ext uri="{FF2B5EF4-FFF2-40B4-BE49-F238E27FC236}">
                  <a16:creationId xmlns:a16="http://schemas.microsoft.com/office/drawing/2014/main" id="{1C6AE833-741A-D6C2-6D6F-7C8212816507}"/>
                </a:ext>
              </a:extLst>
            </p:cNvPr>
            <p:cNvCxnSpPr>
              <a:cxnSpLocks/>
            </p:cNvCxnSpPr>
            <p:nvPr/>
          </p:nvCxnSpPr>
          <p:spPr>
            <a:xfrm>
              <a:off x="3738408" y="2381871"/>
              <a:ext cx="0" cy="2610155"/>
            </a:xfrm>
            <a:prstGeom prst="line">
              <a:avLst/>
            </a:prstGeom>
            <a:ln>
              <a:solidFill>
                <a:srgbClr val="F1F1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8" name="Группа 157">
              <a:extLst>
                <a:ext uri="{FF2B5EF4-FFF2-40B4-BE49-F238E27FC236}">
                  <a16:creationId xmlns:a16="http://schemas.microsoft.com/office/drawing/2014/main" id="{7B27636C-D5DC-E85C-EE19-185390D0DD09}"/>
                </a:ext>
              </a:extLst>
            </p:cNvPr>
            <p:cNvGrpSpPr/>
            <p:nvPr/>
          </p:nvGrpSpPr>
          <p:grpSpPr>
            <a:xfrm>
              <a:off x="2655096" y="3084325"/>
              <a:ext cx="2159991" cy="1205244"/>
              <a:chOff x="2654916" y="3117426"/>
              <a:chExt cx="2159991" cy="1205244"/>
            </a:xfrm>
          </p:grpSpPr>
          <p:grpSp>
            <p:nvGrpSpPr>
              <p:cNvPr id="121" name="Группа 120">
                <a:extLst>
                  <a:ext uri="{FF2B5EF4-FFF2-40B4-BE49-F238E27FC236}">
                    <a16:creationId xmlns:a16="http://schemas.microsoft.com/office/drawing/2014/main" id="{C0E3F89F-5015-76B7-83AB-B2981EC78399}"/>
                  </a:ext>
                </a:extLst>
              </p:cNvPr>
              <p:cNvGrpSpPr/>
              <p:nvPr/>
            </p:nvGrpSpPr>
            <p:grpSpPr>
              <a:xfrm>
                <a:off x="2654916" y="3117426"/>
                <a:ext cx="2159991" cy="1205244"/>
                <a:chOff x="2491740" y="3198701"/>
                <a:chExt cx="2486289" cy="1387314"/>
              </a:xfrm>
            </p:grpSpPr>
            <p:cxnSp>
              <p:nvCxnSpPr>
                <p:cNvPr id="117" name="Прямая соединительная линия 116">
                  <a:extLst>
                    <a:ext uri="{FF2B5EF4-FFF2-40B4-BE49-F238E27FC236}">
                      <a16:creationId xmlns:a16="http://schemas.microsoft.com/office/drawing/2014/main" id="{8B915712-0841-7078-5D11-970E6AA7018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491740" y="3198701"/>
                  <a:ext cx="2402899" cy="1387314"/>
                </a:xfrm>
                <a:prstGeom prst="line">
                  <a:avLst/>
                </a:prstGeom>
                <a:ln>
                  <a:solidFill>
                    <a:srgbClr val="F1F1F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Прямая соединительная линия 119">
                  <a:extLst>
                    <a:ext uri="{FF2B5EF4-FFF2-40B4-BE49-F238E27FC236}">
                      <a16:creationId xmlns:a16="http://schemas.microsoft.com/office/drawing/2014/main" id="{1708A3A5-006B-B5E0-C489-EABF0F1377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575130" y="3198701"/>
                  <a:ext cx="2402899" cy="1387314"/>
                </a:xfrm>
                <a:prstGeom prst="line">
                  <a:avLst/>
                </a:prstGeom>
                <a:ln>
                  <a:solidFill>
                    <a:srgbClr val="F1F1F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2" name="Овал 121">
                <a:extLst>
                  <a:ext uri="{FF2B5EF4-FFF2-40B4-BE49-F238E27FC236}">
                    <a16:creationId xmlns:a16="http://schemas.microsoft.com/office/drawing/2014/main" id="{5A0E3986-D229-D6EC-5021-52A0442A8505}"/>
                  </a:ext>
                </a:extLst>
              </p:cNvPr>
              <p:cNvSpPr/>
              <p:nvPr/>
            </p:nvSpPr>
            <p:spPr>
              <a:xfrm>
                <a:off x="3708583" y="3664426"/>
                <a:ext cx="62551" cy="62551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</p:grpSp>
      </p:grpSp>
      <p:sp>
        <p:nvSpPr>
          <p:cNvPr id="123" name="TextBox 122">
            <a:extLst>
              <a:ext uri="{FF2B5EF4-FFF2-40B4-BE49-F238E27FC236}">
                <a16:creationId xmlns:a16="http://schemas.microsoft.com/office/drawing/2014/main" id="{4DDD486F-FFDC-3AC3-0983-1563F64C780C}"/>
              </a:ext>
            </a:extLst>
          </p:cNvPr>
          <p:cNvSpPr txBox="1"/>
          <p:nvPr/>
        </p:nvSpPr>
        <p:spPr>
          <a:xfrm>
            <a:off x="3193411" y="1674883"/>
            <a:ext cx="112031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объем инвестиций </a:t>
            </a:r>
          </a:p>
          <a:p>
            <a:r>
              <a:rPr lang="ru-RU" sz="8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основной капитал </a:t>
            </a:r>
            <a:r>
              <a:rPr lang="ru-RU" sz="8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 руб.</a:t>
            </a:r>
            <a:endParaRPr lang="x-none" sz="8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5" name="Скругленный прямоугольник 124">
            <a:extLst>
              <a:ext uri="{FF2B5EF4-FFF2-40B4-BE49-F238E27FC236}">
                <a16:creationId xmlns:a16="http://schemas.microsoft.com/office/drawing/2014/main" id="{7DACA747-66C6-0E65-B5FA-C504D9C6D2C4}"/>
              </a:ext>
            </a:extLst>
          </p:cNvPr>
          <p:cNvSpPr/>
          <p:nvPr/>
        </p:nvSpPr>
        <p:spPr>
          <a:xfrm>
            <a:off x="3193411" y="2133513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2,4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Скругленный прямоугольник 125">
            <a:extLst>
              <a:ext uri="{FF2B5EF4-FFF2-40B4-BE49-F238E27FC236}">
                <a16:creationId xmlns:a16="http://schemas.microsoft.com/office/drawing/2014/main" id="{1F8EAFBB-518D-C75C-F633-1B12885366D0}"/>
              </a:ext>
            </a:extLst>
          </p:cNvPr>
          <p:cNvSpPr/>
          <p:nvPr/>
        </p:nvSpPr>
        <p:spPr>
          <a:xfrm>
            <a:off x="3991617" y="2128442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4,4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7" name="Скругленный прямоугольник 126">
            <a:extLst>
              <a:ext uri="{FF2B5EF4-FFF2-40B4-BE49-F238E27FC236}">
                <a16:creationId xmlns:a16="http://schemas.microsoft.com/office/drawing/2014/main" id="{0B4880A1-91DC-D0F0-A77C-E94DED46A2DE}"/>
              </a:ext>
            </a:extLst>
          </p:cNvPr>
          <p:cNvSpPr/>
          <p:nvPr/>
        </p:nvSpPr>
        <p:spPr>
          <a:xfrm>
            <a:off x="3590989" y="2133513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2,9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B51F7AF6-8F8A-5B37-A1C2-3650196617FB}"/>
              </a:ext>
            </a:extLst>
          </p:cNvPr>
          <p:cNvSpPr txBox="1"/>
          <p:nvPr/>
        </p:nvSpPr>
        <p:spPr>
          <a:xfrm>
            <a:off x="5269143" y="3015810"/>
            <a:ext cx="112031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отгрузка продукции</a:t>
            </a:r>
          </a:p>
          <a:p>
            <a:r>
              <a:rPr lang="ru-RU" sz="8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 руб.</a:t>
            </a:r>
            <a:endParaRPr lang="x-none" sz="8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" name="Скругленный прямоугольник 132">
            <a:extLst>
              <a:ext uri="{FF2B5EF4-FFF2-40B4-BE49-F238E27FC236}">
                <a16:creationId xmlns:a16="http://schemas.microsoft.com/office/drawing/2014/main" id="{BD49888C-EE87-0AA1-DB51-FCB7AE18C6FB}"/>
              </a:ext>
            </a:extLst>
          </p:cNvPr>
          <p:cNvSpPr/>
          <p:nvPr/>
        </p:nvSpPr>
        <p:spPr>
          <a:xfrm>
            <a:off x="5269143" y="3344643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35,8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" name="Скругленный прямоугольник 133">
            <a:extLst>
              <a:ext uri="{FF2B5EF4-FFF2-40B4-BE49-F238E27FC236}">
                <a16:creationId xmlns:a16="http://schemas.microsoft.com/office/drawing/2014/main" id="{E891C477-CE41-440F-B223-9BD475BA4F74}"/>
              </a:ext>
            </a:extLst>
          </p:cNvPr>
          <p:cNvSpPr/>
          <p:nvPr/>
        </p:nvSpPr>
        <p:spPr>
          <a:xfrm>
            <a:off x="6067349" y="3339572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53,9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" name="Скругленный прямоугольник 134">
            <a:extLst>
              <a:ext uri="{FF2B5EF4-FFF2-40B4-BE49-F238E27FC236}">
                <a16:creationId xmlns:a16="http://schemas.microsoft.com/office/drawing/2014/main" id="{BA41BC5E-92C9-7CBA-1F88-F41F35900D8E}"/>
              </a:ext>
            </a:extLst>
          </p:cNvPr>
          <p:cNvSpPr/>
          <p:nvPr/>
        </p:nvSpPr>
        <p:spPr>
          <a:xfrm>
            <a:off x="5666721" y="3344643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42,7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2EFB3336-310E-8D41-40DB-BCF7E0A8AF90}"/>
              </a:ext>
            </a:extLst>
          </p:cNvPr>
          <p:cNvSpPr txBox="1"/>
          <p:nvPr/>
        </p:nvSpPr>
        <p:spPr>
          <a:xfrm>
            <a:off x="4862489" y="4586482"/>
            <a:ext cx="156298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общий фонд оплаты труда       по полному кругу организация</a:t>
            </a:r>
          </a:p>
          <a:p>
            <a:r>
              <a:rPr lang="ru-RU" sz="8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 руб.</a:t>
            </a:r>
            <a:endParaRPr lang="x-none" sz="8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7" name="Скругленный прямоугольник 136">
            <a:extLst>
              <a:ext uri="{FF2B5EF4-FFF2-40B4-BE49-F238E27FC236}">
                <a16:creationId xmlns:a16="http://schemas.microsoft.com/office/drawing/2014/main" id="{A3F711DB-496E-5AE9-8DA3-52FB6C8C4FC4}"/>
              </a:ext>
            </a:extLst>
          </p:cNvPr>
          <p:cNvSpPr/>
          <p:nvPr/>
        </p:nvSpPr>
        <p:spPr>
          <a:xfrm>
            <a:off x="4862489" y="5041010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8,6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8" name="Скругленный прямоугольник 137">
            <a:extLst>
              <a:ext uri="{FF2B5EF4-FFF2-40B4-BE49-F238E27FC236}">
                <a16:creationId xmlns:a16="http://schemas.microsoft.com/office/drawing/2014/main" id="{8F9B137A-9F0C-3053-26F4-F1A1A4D82D6D}"/>
              </a:ext>
            </a:extLst>
          </p:cNvPr>
          <p:cNvSpPr/>
          <p:nvPr/>
        </p:nvSpPr>
        <p:spPr>
          <a:xfrm>
            <a:off x="5660695" y="5035939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13,2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Скругленный прямоугольник 138">
            <a:extLst>
              <a:ext uri="{FF2B5EF4-FFF2-40B4-BE49-F238E27FC236}">
                <a16:creationId xmlns:a16="http://schemas.microsoft.com/office/drawing/2014/main" id="{5638DA25-0A83-5C61-BB97-CE89B7FE3C55}"/>
              </a:ext>
            </a:extLst>
          </p:cNvPr>
          <p:cNvSpPr/>
          <p:nvPr/>
        </p:nvSpPr>
        <p:spPr>
          <a:xfrm>
            <a:off x="5260067" y="5041010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10,6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9B8B9FEF-8A61-E7B5-E26D-6064E35C71F8}"/>
              </a:ext>
            </a:extLst>
          </p:cNvPr>
          <p:cNvSpPr txBox="1"/>
          <p:nvPr/>
        </p:nvSpPr>
        <p:spPr>
          <a:xfrm>
            <a:off x="1589193" y="4583313"/>
            <a:ext cx="98825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объём розничного товарооборота</a:t>
            </a:r>
          </a:p>
          <a:p>
            <a:r>
              <a:rPr lang="ru-RU" sz="8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 руб.</a:t>
            </a:r>
            <a:endParaRPr lang="x-none" sz="8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1" name="Скругленный прямоугольник 140">
            <a:extLst>
              <a:ext uri="{FF2B5EF4-FFF2-40B4-BE49-F238E27FC236}">
                <a16:creationId xmlns:a16="http://schemas.microsoft.com/office/drawing/2014/main" id="{5BF57916-37D0-2A89-BEDE-6529985937EC}"/>
              </a:ext>
            </a:extLst>
          </p:cNvPr>
          <p:cNvSpPr/>
          <p:nvPr/>
        </p:nvSpPr>
        <p:spPr>
          <a:xfrm>
            <a:off x="1589193" y="5037841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11,9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" name="Скругленный прямоугольник 141">
            <a:extLst>
              <a:ext uri="{FF2B5EF4-FFF2-40B4-BE49-F238E27FC236}">
                <a16:creationId xmlns:a16="http://schemas.microsoft.com/office/drawing/2014/main" id="{804C102D-E058-03DA-846F-7B2632D8057C}"/>
              </a:ext>
            </a:extLst>
          </p:cNvPr>
          <p:cNvSpPr/>
          <p:nvPr/>
        </p:nvSpPr>
        <p:spPr>
          <a:xfrm>
            <a:off x="2387399" y="5032770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9,7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" name="Скругленный прямоугольник 142">
            <a:extLst>
              <a:ext uri="{FF2B5EF4-FFF2-40B4-BE49-F238E27FC236}">
                <a16:creationId xmlns:a16="http://schemas.microsoft.com/office/drawing/2014/main" id="{AF6DE8AE-5C46-A9ED-FE44-79540CCD291B}"/>
              </a:ext>
            </a:extLst>
          </p:cNvPr>
          <p:cNvSpPr/>
          <p:nvPr/>
        </p:nvSpPr>
        <p:spPr>
          <a:xfrm>
            <a:off x="1986771" y="5037841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8,0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CD500BF9-38C1-5529-5619-ECFDF6A02DFC}"/>
              </a:ext>
            </a:extLst>
          </p:cNvPr>
          <p:cNvSpPr txBox="1"/>
          <p:nvPr/>
        </p:nvSpPr>
        <p:spPr>
          <a:xfrm>
            <a:off x="1085529" y="3015810"/>
            <a:ext cx="156298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средний размер пенсии</a:t>
            </a:r>
          </a:p>
          <a:p>
            <a:r>
              <a:rPr lang="ru-RU" sz="8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  <a:endParaRPr lang="x-none" sz="8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5" name="Скругленный прямоугольник 144">
            <a:extLst>
              <a:ext uri="{FF2B5EF4-FFF2-40B4-BE49-F238E27FC236}">
                <a16:creationId xmlns:a16="http://schemas.microsoft.com/office/drawing/2014/main" id="{049D898B-5B50-DE58-0CB5-29E839E77CE1}"/>
              </a:ext>
            </a:extLst>
          </p:cNvPr>
          <p:cNvSpPr/>
          <p:nvPr/>
        </p:nvSpPr>
        <p:spPr>
          <a:xfrm>
            <a:off x="1085529" y="3341848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15 740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6" name="Скругленный прямоугольник 145">
            <a:extLst>
              <a:ext uri="{FF2B5EF4-FFF2-40B4-BE49-F238E27FC236}">
                <a16:creationId xmlns:a16="http://schemas.microsoft.com/office/drawing/2014/main" id="{D8C75DED-E032-F06C-4A1B-C15F2E0A1892}"/>
              </a:ext>
            </a:extLst>
          </p:cNvPr>
          <p:cNvSpPr/>
          <p:nvPr/>
        </p:nvSpPr>
        <p:spPr>
          <a:xfrm>
            <a:off x="1883735" y="3336777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18 294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7" name="Скругленный прямоугольник 146">
            <a:extLst>
              <a:ext uri="{FF2B5EF4-FFF2-40B4-BE49-F238E27FC236}">
                <a16:creationId xmlns:a16="http://schemas.microsoft.com/office/drawing/2014/main" id="{2947D3A7-F3F2-F042-E041-2359906A0400}"/>
              </a:ext>
            </a:extLst>
          </p:cNvPr>
          <p:cNvSpPr/>
          <p:nvPr/>
        </p:nvSpPr>
        <p:spPr>
          <a:xfrm>
            <a:off x="1483107" y="3341848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19 308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BD9E40EF-B3BB-3EB9-AF5B-3B81E652F392}"/>
              </a:ext>
            </a:extLst>
          </p:cNvPr>
          <p:cNvSpPr txBox="1"/>
          <p:nvPr/>
        </p:nvSpPr>
        <p:spPr>
          <a:xfrm>
            <a:off x="3231937" y="5140939"/>
            <a:ext cx="98825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средняя з/п</a:t>
            </a:r>
          </a:p>
          <a:p>
            <a:r>
              <a:rPr lang="ru-RU" sz="8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  <a:endParaRPr lang="x-none" sz="8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9" name="Скругленный прямоугольник 148">
            <a:extLst>
              <a:ext uri="{FF2B5EF4-FFF2-40B4-BE49-F238E27FC236}">
                <a16:creationId xmlns:a16="http://schemas.microsoft.com/office/drawing/2014/main" id="{4676CABC-9A49-F2C2-A9BC-C53B134296DE}"/>
              </a:ext>
            </a:extLst>
          </p:cNvPr>
          <p:cNvSpPr/>
          <p:nvPr/>
        </p:nvSpPr>
        <p:spPr>
          <a:xfrm>
            <a:off x="3231937" y="5478354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33 259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0" name="Скругленный прямоугольник 149">
            <a:extLst>
              <a:ext uri="{FF2B5EF4-FFF2-40B4-BE49-F238E27FC236}">
                <a16:creationId xmlns:a16="http://schemas.microsoft.com/office/drawing/2014/main" id="{D3AFCDB7-7B2D-FB95-3CC4-26FA72959204}"/>
              </a:ext>
            </a:extLst>
          </p:cNvPr>
          <p:cNvSpPr/>
          <p:nvPr/>
        </p:nvSpPr>
        <p:spPr>
          <a:xfrm>
            <a:off x="4030143" y="5473283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46 364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1" name="Скругленный прямоугольник 150">
            <a:extLst>
              <a:ext uri="{FF2B5EF4-FFF2-40B4-BE49-F238E27FC236}">
                <a16:creationId xmlns:a16="http://schemas.microsoft.com/office/drawing/2014/main" id="{0DA18218-A189-5B34-A992-A1C2F6968601}"/>
              </a:ext>
            </a:extLst>
          </p:cNvPr>
          <p:cNvSpPr/>
          <p:nvPr/>
        </p:nvSpPr>
        <p:spPr>
          <a:xfrm>
            <a:off x="3629515" y="5478354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40 667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1" name="Шестиугольник 160">
            <a:extLst>
              <a:ext uri="{FF2B5EF4-FFF2-40B4-BE49-F238E27FC236}">
                <a16:creationId xmlns:a16="http://schemas.microsoft.com/office/drawing/2014/main" id="{80C5CFFC-7012-7F1B-F30E-BDA9A7D11940}"/>
              </a:ext>
            </a:extLst>
          </p:cNvPr>
          <p:cNvSpPr/>
          <p:nvPr/>
        </p:nvSpPr>
        <p:spPr>
          <a:xfrm rot="1800000">
            <a:off x="2920822" y="3086486"/>
            <a:ext cx="1376047" cy="1432398"/>
          </a:xfrm>
          <a:custGeom>
            <a:avLst/>
            <a:gdLst>
              <a:gd name="connsiteX0" fmla="*/ 0 w 1889708"/>
              <a:gd name="connsiteY0" fmla="*/ 814530 h 1629059"/>
              <a:gd name="connsiteX1" fmla="*/ 407265 w 1889708"/>
              <a:gd name="connsiteY1" fmla="*/ 0 h 1629059"/>
              <a:gd name="connsiteX2" fmla="*/ 1482443 w 1889708"/>
              <a:gd name="connsiteY2" fmla="*/ 0 h 1629059"/>
              <a:gd name="connsiteX3" fmla="*/ 1889708 w 1889708"/>
              <a:gd name="connsiteY3" fmla="*/ 814530 h 1629059"/>
              <a:gd name="connsiteX4" fmla="*/ 1482443 w 1889708"/>
              <a:gd name="connsiteY4" fmla="*/ 1629059 h 1629059"/>
              <a:gd name="connsiteX5" fmla="*/ 407265 w 1889708"/>
              <a:gd name="connsiteY5" fmla="*/ 1629059 h 1629059"/>
              <a:gd name="connsiteX6" fmla="*/ 0 w 1889708"/>
              <a:gd name="connsiteY6" fmla="*/ 814530 h 1629059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482443 w 1889708"/>
              <a:gd name="connsiteY4" fmla="*/ 1629059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141294 w 1889708"/>
              <a:gd name="connsiteY4" fmla="*/ 1268210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220266 w 1889708"/>
              <a:gd name="connsiteY4" fmla="*/ 1381991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482443 w 1657677"/>
              <a:gd name="connsiteY2" fmla="*/ 0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226899 w 1657677"/>
              <a:gd name="connsiteY2" fmla="*/ 120977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64969"/>
              <a:gd name="connsiteY0" fmla="*/ 778896 h 1736015"/>
              <a:gd name="connsiteX1" fmla="*/ 414557 w 1664969"/>
              <a:gd name="connsiteY1" fmla="*/ 0 h 1736015"/>
              <a:gd name="connsiteX2" fmla="*/ 1234191 w 1664969"/>
              <a:gd name="connsiteY2" fmla="*/ 120977 h 1736015"/>
              <a:gd name="connsiteX3" fmla="*/ 1664969 w 1664969"/>
              <a:gd name="connsiteY3" fmla="*/ 769197 h 1736015"/>
              <a:gd name="connsiteX4" fmla="*/ 1227558 w 1664969"/>
              <a:gd name="connsiteY4" fmla="*/ 1381991 h 1736015"/>
              <a:gd name="connsiteX5" fmla="*/ 263809 w 1664969"/>
              <a:gd name="connsiteY5" fmla="*/ 1736015 h 1736015"/>
              <a:gd name="connsiteX6" fmla="*/ 0 w 1664969"/>
              <a:gd name="connsiteY6" fmla="*/ 778896 h 1736015"/>
              <a:gd name="connsiteX0" fmla="*/ 0 w 1664969"/>
              <a:gd name="connsiteY0" fmla="*/ 657919 h 1615038"/>
              <a:gd name="connsiteX1" fmla="*/ 538202 w 1664969"/>
              <a:gd name="connsiteY1" fmla="*/ 93182 h 1615038"/>
              <a:gd name="connsiteX2" fmla="*/ 1234191 w 1664969"/>
              <a:gd name="connsiteY2" fmla="*/ 0 h 1615038"/>
              <a:gd name="connsiteX3" fmla="*/ 1664969 w 1664969"/>
              <a:gd name="connsiteY3" fmla="*/ 648220 h 1615038"/>
              <a:gd name="connsiteX4" fmla="*/ 1227558 w 1664969"/>
              <a:gd name="connsiteY4" fmla="*/ 1261014 h 1615038"/>
              <a:gd name="connsiteX5" fmla="*/ 263809 w 1664969"/>
              <a:gd name="connsiteY5" fmla="*/ 1615038 h 1615038"/>
              <a:gd name="connsiteX6" fmla="*/ 0 w 1664969"/>
              <a:gd name="connsiteY6" fmla="*/ 657919 h 1615038"/>
              <a:gd name="connsiteX0" fmla="*/ 0 w 1546566"/>
              <a:gd name="connsiteY0" fmla="*/ 657919 h 1615038"/>
              <a:gd name="connsiteX1" fmla="*/ 538202 w 1546566"/>
              <a:gd name="connsiteY1" fmla="*/ 93182 h 1615038"/>
              <a:gd name="connsiteX2" fmla="*/ 1234191 w 1546566"/>
              <a:gd name="connsiteY2" fmla="*/ 0 h 1615038"/>
              <a:gd name="connsiteX3" fmla="*/ 1546566 w 1546566"/>
              <a:gd name="connsiteY3" fmla="*/ 650174 h 1615038"/>
              <a:gd name="connsiteX4" fmla="*/ 1227558 w 1546566"/>
              <a:gd name="connsiteY4" fmla="*/ 1261014 h 1615038"/>
              <a:gd name="connsiteX5" fmla="*/ 263809 w 1546566"/>
              <a:gd name="connsiteY5" fmla="*/ 1615038 h 1615038"/>
              <a:gd name="connsiteX6" fmla="*/ 0 w 1546566"/>
              <a:gd name="connsiteY6" fmla="*/ 657919 h 1615038"/>
              <a:gd name="connsiteX0" fmla="*/ 0 w 1546566"/>
              <a:gd name="connsiteY0" fmla="*/ 657919 h 1518248"/>
              <a:gd name="connsiteX1" fmla="*/ 538202 w 1546566"/>
              <a:gd name="connsiteY1" fmla="*/ 93182 h 1518248"/>
              <a:gd name="connsiteX2" fmla="*/ 1234191 w 1546566"/>
              <a:gd name="connsiteY2" fmla="*/ 0 h 1518248"/>
              <a:gd name="connsiteX3" fmla="*/ 1546566 w 1546566"/>
              <a:gd name="connsiteY3" fmla="*/ 650174 h 1518248"/>
              <a:gd name="connsiteX4" fmla="*/ 1227558 w 1546566"/>
              <a:gd name="connsiteY4" fmla="*/ 1261014 h 1518248"/>
              <a:gd name="connsiteX5" fmla="*/ 373944 w 1546566"/>
              <a:gd name="connsiteY5" fmla="*/ 1518248 h 1518248"/>
              <a:gd name="connsiteX6" fmla="*/ 0 w 1546566"/>
              <a:gd name="connsiteY6" fmla="*/ 657919 h 1518248"/>
              <a:gd name="connsiteX0" fmla="*/ 0 w 1546566"/>
              <a:gd name="connsiteY0" fmla="*/ 572069 h 1432398"/>
              <a:gd name="connsiteX1" fmla="*/ 538202 w 1546566"/>
              <a:gd name="connsiteY1" fmla="*/ 7332 h 1432398"/>
              <a:gd name="connsiteX2" fmla="*/ 1177507 w 1546566"/>
              <a:gd name="connsiteY2" fmla="*/ 0 h 1432398"/>
              <a:gd name="connsiteX3" fmla="*/ 1546566 w 1546566"/>
              <a:gd name="connsiteY3" fmla="*/ 564324 h 1432398"/>
              <a:gd name="connsiteX4" fmla="*/ 1227558 w 1546566"/>
              <a:gd name="connsiteY4" fmla="*/ 1175164 h 1432398"/>
              <a:gd name="connsiteX5" fmla="*/ 373944 w 1546566"/>
              <a:gd name="connsiteY5" fmla="*/ 1432398 h 1432398"/>
              <a:gd name="connsiteX6" fmla="*/ 0 w 1546566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227558 w 1484490"/>
              <a:gd name="connsiteY4" fmla="*/ 1175164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185967 w 1484490"/>
              <a:gd name="connsiteY4" fmla="*/ 1126130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376047"/>
              <a:gd name="connsiteY0" fmla="*/ 575866 h 1432398"/>
              <a:gd name="connsiteX1" fmla="*/ 429759 w 1376047"/>
              <a:gd name="connsiteY1" fmla="*/ 7332 h 1432398"/>
              <a:gd name="connsiteX2" fmla="*/ 1069064 w 1376047"/>
              <a:gd name="connsiteY2" fmla="*/ 0 h 1432398"/>
              <a:gd name="connsiteX3" fmla="*/ 1376047 w 1376047"/>
              <a:gd name="connsiteY3" fmla="*/ 560321 h 1432398"/>
              <a:gd name="connsiteX4" fmla="*/ 1077524 w 1376047"/>
              <a:gd name="connsiteY4" fmla="*/ 1126130 h 1432398"/>
              <a:gd name="connsiteX5" fmla="*/ 265501 w 1376047"/>
              <a:gd name="connsiteY5" fmla="*/ 1432398 h 1432398"/>
              <a:gd name="connsiteX6" fmla="*/ 0 w 1376047"/>
              <a:gd name="connsiteY6" fmla="*/ 575866 h 1432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6047" h="1432398">
                <a:moveTo>
                  <a:pt x="0" y="575866"/>
                </a:moveTo>
                <a:lnTo>
                  <a:pt x="429759" y="7332"/>
                </a:lnTo>
                <a:lnTo>
                  <a:pt x="1069064" y="0"/>
                </a:lnTo>
                <a:lnTo>
                  <a:pt x="1376047" y="560321"/>
                </a:lnTo>
                <a:lnTo>
                  <a:pt x="1077524" y="1126130"/>
                </a:lnTo>
                <a:lnTo>
                  <a:pt x="265501" y="1432398"/>
                </a:lnTo>
                <a:lnTo>
                  <a:pt x="0" y="575866"/>
                </a:lnTo>
                <a:close/>
              </a:path>
            </a:pathLst>
          </a:custGeom>
          <a:noFill/>
          <a:ln>
            <a:solidFill>
              <a:srgbClr val="A6A6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F619E7A8-AF23-B5E5-7150-0B8CA1052B14}"/>
              </a:ext>
            </a:extLst>
          </p:cNvPr>
          <p:cNvSpPr txBox="1"/>
          <p:nvPr/>
        </p:nvSpPr>
        <p:spPr>
          <a:xfrm>
            <a:off x="627016" y="6354106"/>
            <a:ext cx="427751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среднем на </a:t>
            </a:r>
            <a:r>
              <a:rPr lang="en-US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 </a:t>
            </a:r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муниципалитет Нижегородской области</a:t>
            </a:r>
            <a:endParaRPr lang="x-none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" name="Шестиугольник 160">
            <a:extLst>
              <a:ext uri="{FF2B5EF4-FFF2-40B4-BE49-F238E27FC236}">
                <a16:creationId xmlns:a16="http://schemas.microsoft.com/office/drawing/2014/main" id="{BFE3E32D-4E32-EF8D-83DB-B70C7B2C852E}"/>
              </a:ext>
            </a:extLst>
          </p:cNvPr>
          <p:cNvSpPr/>
          <p:nvPr/>
        </p:nvSpPr>
        <p:spPr>
          <a:xfrm rot="1800000">
            <a:off x="2632484" y="2933471"/>
            <a:ext cx="1825527" cy="1348087"/>
          </a:xfrm>
          <a:custGeom>
            <a:avLst/>
            <a:gdLst>
              <a:gd name="connsiteX0" fmla="*/ 0 w 1889708"/>
              <a:gd name="connsiteY0" fmla="*/ 814530 h 1629059"/>
              <a:gd name="connsiteX1" fmla="*/ 407265 w 1889708"/>
              <a:gd name="connsiteY1" fmla="*/ 0 h 1629059"/>
              <a:gd name="connsiteX2" fmla="*/ 1482443 w 1889708"/>
              <a:gd name="connsiteY2" fmla="*/ 0 h 1629059"/>
              <a:gd name="connsiteX3" fmla="*/ 1889708 w 1889708"/>
              <a:gd name="connsiteY3" fmla="*/ 814530 h 1629059"/>
              <a:gd name="connsiteX4" fmla="*/ 1482443 w 1889708"/>
              <a:gd name="connsiteY4" fmla="*/ 1629059 h 1629059"/>
              <a:gd name="connsiteX5" fmla="*/ 407265 w 1889708"/>
              <a:gd name="connsiteY5" fmla="*/ 1629059 h 1629059"/>
              <a:gd name="connsiteX6" fmla="*/ 0 w 1889708"/>
              <a:gd name="connsiteY6" fmla="*/ 814530 h 1629059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482443 w 1889708"/>
              <a:gd name="connsiteY4" fmla="*/ 1629059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141294 w 1889708"/>
              <a:gd name="connsiteY4" fmla="*/ 1268210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220266 w 1889708"/>
              <a:gd name="connsiteY4" fmla="*/ 1381991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482443 w 1657677"/>
              <a:gd name="connsiteY2" fmla="*/ 0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226899 w 1657677"/>
              <a:gd name="connsiteY2" fmla="*/ 120977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64969"/>
              <a:gd name="connsiteY0" fmla="*/ 778896 h 1736015"/>
              <a:gd name="connsiteX1" fmla="*/ 414557 w 1664969"/>
              <a:gd name="connsiteY1" fmla="*/ 0 h 1736015"/>
              <a:gd name="connsiteX2" fmla="*/ 1234191 w 1664969"/>
              <a:gd name="connsiteY2" fmla="*/ 120977 h 1736015"/>
              <a:gd name="connsiteX3" fmla="*/ 1664969 w 1664969"/>
              <a:gd name="connsiteY3" fmla="*/ 769197 h 1736015"/>
              <a:gd name="connsiteX4" fmla="*/ 1227558 w 1664969"/>
              <a:gd name="connsiteY4" fmla="*/ 1381991 h 1736015"/>
              <a:gd name="connsiteX5" fmla="*/ 263809 w 1664969"/>
              <a:gd name="connsiteY5" fmla="*/ 1736015 h 1736015"/>
              <a:gd name="connsiteX6" fmla="*/ 0 w 1664969"/>
              <a:gd name="connsiteY6" fmla="*/ 778896 h 1736015"/>
              <a:gd name="connsiteX0" fmla="*/ 0 w 1664969"/>
              <a:gd name="connsiteY0" fmla="*/ 657919 h 1615038"/>
              <a:gd name="connsiteX1" fmla="*/ 538202 w 1664969"/>
              <a:gd name="connsiteY1" fmla="*/ 93182 h 1615038"/>
              <a:gd name="connsiteX2" fmla="*/ 1234191 w 1664969"/>
              <a:gd name="connsiteY2" fmla="*/ 0 h 1615038"/>
              <a:gd name="connsiteX3" fmla="*/ 1664969 w 1664969"/>
              <a:gd name="connsiteY3" fmla="*/ 648220 h 1615038"/>
              <a:gd name="connsiteX4" fmla="*/ 1227558 w 1664969"/>
              <a:gd name="connsiteY4" fmla="*/ 1261014 h 1615038"/>
              <a:gd name="connsiteX5" fmla="*/ 263809 w 1664969"/>
              <a:gd name="connsiteY5" fmla="*/ 1615038 h 1615038"/>
              <a:gd name="connsiteX6" fmla="*/ 0 w 1664969"/>
              <a:gd name="connsiteY6" fmla="*/ 657919 h 1615038"/>
              <a:gd name="connsiteX0" fmla="*/ 0 w 1546566"/>
              <a:gd name="connsiteY0" fmla="*/ 657919 h 1615038"/>
              <a:gd name="connsiteX1" fmla="*/ 538202 w 1546566"/>
              <a:gd name="connsiteY1" fmla="*/ 93182 h 1615038"/>
              <a:gd name="connsiteX2" fmla="*/ 1234191 w 1546566"/>
              <a:gd name="connsiteY2" fmla="*/ 0 h 1615038"/>
              <a:gd name="connsiteX3" fmla="*/ 1546566 w 1546566"/>
              <a:gd name="connsiteY3" fmla="*/ 650174 h 1615038"/>
              <a:gd name="connsiteX4" fmla="*/ 1227558 w 1546566"/>
              <a:gd name="connsiteY4" fmla="*/ 1261014 h 1615038"/>
              <a:gd name="connsiteX5" fmla="*/ 263809 w 1546566"/>
              <a:gd name="connsiteY5" fmla="*/ 1615038 h 1615038"/>
              <a:gd name="connsiteX6" fmla="*/ 0 w 1546566"/>
              <a:gd name="connsiteY6" fmla="*/ 657919 h 1615038"/>
              <a:gd name="connsiteX0" fmla="*/ 0 w 1546566"/>
              <a:gd name="connsiteY0" fmla="*/ 657919 h 1518248"/>
              <a:gd name="connsiteX1" fmla="*/ 538202 w 1546566"/>
              <a:gd name="connsiteY1" fmla="*/ 93182 h 1518248"/>
              <a:gd name="connsiteX2" fmla="*/ 1234191 w 1546566"/>
              <a:gd name="connsiteY2" fmla="*/ 0 h 1518248"/>
              <a:gd name="connsiteX3" fmla="*/ 1546566 w 1546566"/>
              <a:gd name="connsiteY3" fmla="*/ 650174 h 1518248"/>
              <a:gd name="connsiteX4" fmla="*/ 1227558 w 1546566"/>
              <a:gd name="connsiteY4" fmla="*/ 1261014 h 1518248"/>
              <a:gd name="connsiteX5" fmla="*/ 373944 w 1546566"/>
              <a:gd name="connsiteY5" fmla="*/ 1518248 h 1518248"/>
              <a:gd name="connsiteX6" fmla="*/ 0 w 1546566"/>
              <a:gd name="connsiteY6" fmla="*/ 657919 h 1518248"/>
              <a:gd name="connsiteX0" fmla="*/ 0 w 1546566"/>
              <a:gd name="connsiteY0" fmla="*/ 572069 h 1432398"/>
              <a:gd name="connsiteX1" fmla="*/ 538202 w 1546566"/>
              <a:gd name="connsiteY1" fmla="*/ 7332 h 1432398"/>
              <a:gd name="connsiteX2" fmla="*/ 1177507 w 1546566"/>
              <a:gd name="connsiteY2" fmla="*/ 0 h 1432398"/>
              <a:gd name="connsiteX3" fmla="*/ 1546566 w 1546566"/>
              <a:gd name="connsiteY3" fmla="*/ 564324 h 1432398"/>
              <a:gd name="connsiteX4" fmla="*/ 1227558 w 1546566"/>
              <a:gd name="connsiteY4" fmla="*/ 1175164 h 1432398"/>
              <a:gd name="connsiteX5" fmla="*/ 373944 w 1546566"/>
              <a:gd name="connsiteY5" fmla="*/ 1432398 h 1432398"/>
              <a:gd name="connsiteX6" fmla="*/ 0 w 1546566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227558 w 1484490"/>
              <a:gd name="connsiteY4" fmla="*/ 1175164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185967 w 1484490"/>
              <a:gd name="connsiteY4" fmla="*/ 1126130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376047"/>
              <a:gd name="connsiteY0" fmla="*/ 575866 h 1432398"/>
              <a:gd name="connsiteX1" fmla="*/ 429759 w 1376047"/>
              <a:gd name="connsiteY1" fmla="*/ 7332 h 1432398"/>
              <a:gd name="connsiteX2" fmla="*/ 1069064 w 1376047"/>
              <a:gd name="connsiteY2" fmla="*/ 0 h 1432398"/>
              <a:gd name="connsiteX3" fmla="*/ 1376047 w 1376047"/>
              <a:gd name="connsiteY3" fmla="*/ 560321 h 1432398"/>
              <a:gd name="connsiteX4" fmla="*/ 1077524 w 1376047"/>
              <a:gd name="connsiteY4" fmla="*/ 1126130 h 1432398"/>
              <a:gd name="connsiteX5" fmla="*/ 265501 w 1376047"/>
              <a:gd name="connsiteY5" fmla="*/ 1432398 h 1432398"/>
              <a:gd name="connsiteX6" fmla="*/ 0 w 1376047"/>
              <a:gd name="connsiteY6" fmla="*/ 575866 h 1432398"/>
              <a:gd name="connsiteX0" fmla="*/ 0 w 1376047"/>
              <a:gd name="connsiteY0" fmla="*/ 663163 h 1519695"/>
              <a:gd name="connsiteX1" fmla="*/ 375125 w 1376047"/>
              <a:gd name="connsiteY1" fmla="*/ 0 h 1519695"/>
              <a:gd name="connsiteX2" fmla="*/ 1069064 w 1376047"/>
              <a:gd name="connsiteY2" fmla="*/ 87297 h 1519695"/>
              <a:gd name="connsiteX3" fmla="*/ 1376047 w 1376047"/>
              <a:gd name="connsiteY3" fmla="*/ 647618 h 1519695"/>
              <a:gd name="connsiteX4" fmla="*/ 1077524 w 1376047"/>
              <a:gd name="connsiteY4" fmla="*/ 1213427 h 1519695"/>
              <a:gd name="connsiteX5" fmla="*/ 265501 w 1376047"/>
              <a:gd name="connsiteY5" fmla="*/ 1519695 h 1519695"/>
              <a:gd name="connsiteX6" fmla="*/ 0 w 1376047"/>
              <a:gd name="connsiteY6" fmla="*/ 663163 h 1519695"/>
              <a:gd name="connsiteX0" fmla="*/ 0 w 1376047"/>
              <a:gd name="connsiteY0" fmla="*/ 672448 h 1528980"/>
              <a:gd name="connsiteX1" fmla="*/ 375125 w 1376047"/>
              <a:gd name="connsiteY1" fmla="*/ 9285 h 1528980"/>
              <a:gd name="connsiteX2" fmla="*/ 1132833 w 1376047"/>
              <a:gd name="connsiteY2" fmla="*/ 0 h 1528980"/>
              <a:gd name="connsiteX3" fmla="*/ 1376047 w 1376047"/>
              <a:gd name="connsiteY3" fmla="*/ 656903 h 1528980"/>
              <a:gd name="connsiteX4" fmla="*/ 1077524 w 1376047"/>
              <a:gd name="connsiteY4" fmla="*/ 1222712 h 1528980"/>
              <a:gd name="connsiteX5" fmla="*/ 265501 w 1376047"/>
              <a:gd name="connsiteY5" fmla="*/ 1528980 h 1528980"/>
              <a:gd name="connsiteX6" fmla="*/ 0 w 1376047"/>
              <a:gd name="connsiteY6" fmla="*/ 672448 h 1528980"/>
              <a:gd name="connsiteX0" fmla="*/ 0 w 1450960"/>
              <a:gd name="connsiteY0" fmla="*/ 672448 h 1528980"/>
              <a:gd name="connsiteX1" fmla="*/ 375125 w 1450960"/>
              <a:gd name="connsiteY1" fmla="*/ 9285 h 1528980"/>
              <a:gd name="connsiteX2" fmla="*/ 1132833 w 1450960"/>
              <a:gd name="connsiteY2" fmla="*/ 0 h 1528980"/>
              <a:gd name="connsiteX3" fmla="*/ 1450960 w 1450960"/>
              <a:gd name="connsiteY3" fmla="*/ 660136 h 1528980"/>
              <a:gd name="connsiteX4" fmla="*/ 1077524 w 1450960"/>
              <a:gd name="connsiteY4" fmla="*/ 1222712 h 1528980"/>
              <a:gd name="connsiteX5" fmla="*/ 265501 w 1450960"/>
              <a:gd name="connsiteY5" fmla="*/ 1528980 h 1528980"/>
              <a:gd name="connsiteX6" fmla="*/ 0 w 1450960"/>
              <a:gd name="connsiteY6" fmla="*/ 672448 h 1528980"/>
              <a:gd name="connsiteX0" fmla="*/ 0 w 1450960"/>
              <a:gd name="connsiteY0" fmla="*/ 672448 h 1528980"/>
              <a:gd name="connsiteX1" fmla="*/ 375125 w 1450960"/>
              <a:gd name="connsiteY1" fmla="*/ 9285 h 1528980"/>
              <a:gd name="connsiteX2" fmla="*/ 1132833 w 1450960"/>
              <a:gd name="connsiteY2" fmla="*/ 0 h 1528980"/>
              <a:gd name="connsiteX3" fmla="*/ 1450960 w 1450960"/>
              <a:gd name="connsiteY3" fmla="*/ 660136 h 1528980"/>
              <a:gd name="connsiteX4" fmla="*/ 1125637 w 1450960"/>
              <a:gd name="connsiteY4" fmla="*/ 1294544 h 1528980"/>
              <a:gd name="connsiteX5" fmla="*/ 265501 w 1450960"/>
              <a:gd name="connsiteY5" fmla="*/ 1528980 h 1528980"/>
              <a:gd name="connsiteX6" fmla="*/ 0 w 1450960"/>
              <a:gd name="connsiteY6" fmla="*/ 672448 h 1528980"/>
              <a:gd name="connsiteX0" fmla="*/ 0 w 1450960"/>
              <a:gd name="connsiteY0" fmla="*/ 672448 h 1634188"/>
              <a:gd name="connsiteX1" fmla="*/ 375125 w 1450960"/>
              <a:gd name="connsiteY1" fmla="*/ 9285 h 1634188"/>
              <a:gd name="connsiteX2" fmla="*/ 1132833 w 1450960"/>
              <a:gd name="connsiteY2" fmla="*/ 0 h 1634188"/>
              <a:gd name="connsiteX3" fmla="*/ 1450960 w 1450960"/>
              <a:gd name="connsiteY3" fmla="*/ 660136 h 1634188"/>
              <a:gd name="connsiteX4" fmla="*/ 1125637 w 1450960"/>
              <a:gd name="connsiteY4" fmla="*/ 1294544 h 1634188"/>
              <a:gd name="connsiteX5" fmla="*/ 186790 w 1450960"/>
              <a:gd name="connsiteY5" fmla="*/ 1634188 h 1634188"/>
              <a:gd name="connsiteX6" fmla="*/ 0 w 1450960"/>
              <a:gd name="connsiteY6" fmla="*/ 672448 h 1634188"/>
              <a:gd name="connsiteX0" fmla="*/ 0 w 1450960"/>
              <a:gd name="connsiteY0" fmla="*/ 672448 h 1348087"/>
              <a:gd name="connsiteX1" fmla="*/ 375125 w 1450960"/>
              <a:gd name="connsiteY1" fmla="*/ 9285 h 1348087"/>
              <a:gd name="connsiteX2" fmla="*/ 1132833 w 1450960"/>
              <a:gd name="connsiteY2" fmla="*/ 0 h 1348087"/>
              <a:gd name="connsiteX3" fmla="*/ 1450960 w 1450960"/>
              <a:gd name="connsiteY3" fmla="*/ 660136 h 1348087"/>
              <a:gd name="connsiteX4" fmla="*/ 1125637 w 1450960"/>
              <a:gd name="connsiteY4" fmla="*/ 1294544 h 1348087"/>
              <a:gd name="connsiteX5" fmla="*/ 360280 w 1450960"/>
              <a:gd name="connsiteY5" fmla="*/ 1348087 h 1348087"/>
              <a:gd name="connsiteX6" fmla="*/ 0 w 1450960"/>
              <a:gd name="connsiteY6" fmla="*/ 672448 h 1348087"/>
              <a:gd name="connsiteX0" fmla="*/ 0 w 1729922"/>
              <a:gd name="connsiteY0" fmla="*/ 660851 h 1348087"/>
              <a:gd name="connsiteX1" fmla="*/ 654087 w 1729922"/>
              <a:gd name="connsiteY1" fmla="*/ 9285 h 1348087"/>
              <a:gd name="connsiteX2" fmla="*/ 1411795 w 1729922"/>
              <a:gd name="connsiteY2" fmla="*/ 0 h 1348087"/>
              <a:gd name="connsiteX3" fmla="*/ 1729922 w 1729922"/>
              <a:gd name="connsiteY3" fmla="*/ 660136 h 1348087"/>
              <a:gd name="connsiteX4" fmla="*/ 1404599 w 1729922"/>
              <a:gd name="connsiteY4" fmla="*/ 1294544 h 1348087"/>
              <a:gd name="connsiteX5" fmla="*/ 639242 w 1729922"/>
              <a:gd name="connsiteY5" fmla="*/ 1348087 h 1348087"/>
              <a:gd name="connsiteX6" fmla="*/ 0 w 1729922"/>
              <a:gd name="connsiteY6" fmla="*/ 660851 h 1348087"/>
              <a:gd name="connsiteX0" fmla="*/ 0 w 1825527"/>
              <a:gd name="connsiteY0" fmla="*/ 656284 h 1348087"/>
              <a:gd name="connsiteX1" fmla="*/ 749692 w 1825527"/>
              <a:gd name="connsiteY1" fmla="*/ 9285 h 1348087"/>
              <a:gd name="connsiteX2" fmla="*/ 1507400 w 1825527"/>
              <a:gd name="connsiteY2" fmla="*/ 0 h 1348087"/>
              <a:gd name="connsiteX3" fmla="*/ 1825527 w 1825527"/>
              <a:gd name="connsiteY3" fmla="*/ 660136 h 1348087"/>
              <a:gd name="connsiteX4" fmla="*/ 1500204 w 1825527"/>
              <a:gd name="connsiteY4" fmla="*/ 1294544 h 1348087"/>
              <a:gd name="connsiteX5" fmla="*/ 734847 w 1825527"/>
              <a:gd name="connsiteY5" fmla="*/ 1348087 h 1348087"/>
              <a:gd name="connsiteX6" fmla="*/ 0 w 1825527"/>
              <a:gd name="connsiteY6" fmla="*/ 656284 h 1348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5527" h="1348087">
                <a:moveTo>
                  <a:pt x="0" y="656284"/>
                </a:moveTo>
                <a:lnTo>
                  <a:pt x="749692" y="9285"/>
                </a:lnTo>
                <a:lnTo>
                  <a:pt x="1507400" y="0"/>
                </a:lnTo>
                <a:lnTo>
                  <a:pt x="1825527" y="660136"/>
                </a:lnTo>
                <a:lnTo>
                  <a:pt x="1500204" y="1294544"/>
                </a:lnTo>
                <a:lnTo>
                  <a:pt x="734847" y="1348087"/>
                </a:lnTo>
                <a:lnTo>
                  <a:pt x="0" y="656284"/>
                </a:lnTo>
                <a:close/>
              </a:path>
            </a:pathLst>
          </a:custGeom>
          <a:noFill/>
          <a:ln>
            <a:solidFill>
              <a:srgbClr val="B1C1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64" name="Шестиугольник 160">
            <a:extLst>
              <a:ext uri="{FF2B5EF4-FFF2-40B4-BE49-F238E27FC236}">
                <a16:creationId xmlns:a16="http://schemas.microsoft.com/office/drawing/2014/main" id="{3AA1733C-B95A-633A-E4C1-06FA94F51A7E}"/>
              </a:ext>
            </a:extLst>
          </p:cNvPr>
          <p:cNvSpPr/>
          <p:nvPr/>
        </p:nvSpPr>
        <p:spPr>
          <a:xfrm rot="1800000">
            <a:off x="2775749" y="2654066"/>
            <a:ext cx="1822652" cy="1773344"/>
          </a:xfrm>
          <a:custGeom>
            <a:avLst/>
            <a:gdLst>
              <a:gd name="connsiteX0" fmla="*/ 0 w 1889708"/>
              <a:gd name="connsiteY0" fmla="*/ 814530 h 1629059"/>
              <a:gd name="connsiteX1" fmla="*/ 407265 w 1889708"/>
              <a:gd name="connsiteY1" fmla="*/ 0 h 1629059"/>
              <a:gd name="connsiteX2" fmla="*/ 1482443 w 1889708"/>
              <a:gd name="connsiteY2" fmla="*/ 0 h 1629059"/>
              <a:gd name="connsiteX3" fmla="*/ 1889708 w 1889708"/>
              <a:gd name="connsiteY3" fmla="*/ 814530 h 1629059"/>
              <a:gd name="connsiteX4" fmla="*/ 1482443 w 1889708"/>
              <a:gd name="connsiteY4" fmla="*/ 1629059 h 1629059"/>
              <a:gd name="connsiteX5" fmla="*/ 407265 w 1889708"/>
              <a:gd name="connsiteY5" fmla="*/ 1629059 h 1629059"/>
              <a:gd name="connsiteX6" fmla="*/ 0 w 1889708"/>
              <a:gd name="connsiteY6" fmla="*/ 814530 h 1629059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482443 w 1889708"/>
              <a:gd name="connsiteY4" fmla="*/ 1629059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141294 w 1889708"/>
              <a:gd name="connsiteY4" fmla="*/ 1268210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220266 w 1889708"/>
              <a:gd name="connsiteY4" fmla="*/ 1381991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482443 w 1657677"/>
              <a:gd name="connsiteY2" fmla="*/ 0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226899 w 1657677"/>
              <a:gd name="connsiteY2" fmla="*/ 120977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64969"/>
              <a:gd name="connsiteY0" fmla="*/ 778896 h 1736015"/>
              <a:gd name="connsiteX1" fmla="*/ 414557 w 1664969"/>
              <a:gd name="connsiteY1" fmla="*/ 0 h 1736015"/>
              <a:gd name="connsiteX2" fmla="*/ 1234191 w 1664969"/>
              <a:gd name="connsiteY2" fmla="*/ 120977 h 1736015"/>
              <a:gd name="connsiteX3" fmla="*/ 1664969 w 1664969"/>
              <a:gd name="connsiteY3" fmla="*/ 769197 h 1736015"/>
              <a:gd name="connsiteX4" fmla="*/ 1227558 w 1664969"/>
              <a:gd name="connsiteY4" fmla="*/ 1381991 h 1736015"/>
              <a:gd name="connsiteX5" fmla="*/ 263809 w 1664969"/>
              <a:gd name="connsiteY5" fmla="*/ 1736015 h 1736015"/>
              <a:gd name="connsiteX6" fmla="*/ 0 w 1664969"/>
              <a:gd name="connsiteY6" fmla="*/ 778896 h 1736015"/>
              <a:gd name="connsiteX0" fmla="*/ 0 w 1664969"/>
              <a:gd name="connsiteY0" fmla="*/ 657919 h 1615038"/>
              <a:gd name="connsiteX1" fmla="*/ 538202 w 1664969"/>
              <a:gd name="connsiteY1" fmla="*/ 93182 h 1615038"/>
              <a:gd name="connsiteX2" fmla="*/ 1234191 w 1664969"/>
              <a:gd name="connsiteY2" fmla="*/ 0 h 1615038"/>
              <a:gd name="connsiteX3" fmla="*/ 1664969 w 1664969"/>
              <a:gd name="connsiteY3" fmla="*/ 648220 h 1615038"/>
              <a:gd name="connsiteX4" fmla="*/ 1227558 w 1664969"/>
              <a:gd name="connsiteY4" fmla="*/ 1261014 h 1615038"/>
              <a:gd name="connsiteX5" fmla="*/ 263809 w 1664969"/>
              <a:gd name="connsiteY5" fmla="*/ 1615038 h 1615038"/>
              <a:gd name="connsiteX6" fmla="*/ 0 w 1664969"/>
              <a:gd name="connsiteY6" fmla="*/ 657919 h 1615038"/>
              <a:gd name="connsiteX0" fmla="*/ 0 w 1546566"/>
              <a:gd name="connsiteY0" fmla="*/ 657919 h 1615038"/>
              <a:gd name="connsiteX1" fmla="*/ 538202 w 1546566"/>
              <a:gd name="connsiteY1" fmla="*/ 93182 h 1615038"/>
              <a:gd name="connsiteX2" fmla="*/ 1234191 w 1546566"/>
              <a:gd name="connsiteY2" fmla="*/ 0 h 1615038"/>
              <a:gd name="connsiteX3" fmla="*/ 1546566 w 1546566"/>
              <a:gd name="connsiteY3" fmla="*/ 650174 h 1615038"/>
              <a:gd name="connsiteX4" fmla="*/ 1227558 w 1546566"/>
              <a:gd name="connsiteY4" fmla="*/ 1261014 h 1615038"/>
              <a:gd name="connsiteX5" fmla="*/ 263809 w 1546566"/>
              <a:gd name="connsiteY5" fmla="*/ 1615038 h 1615038"/>
              <a:gd name="connsiteX6" fmla="*/ 0 w 1546566"/>
              <a:gd name="connsiteY6" fmla="*/ 657919 h 1615038"/>
              <a:gd name="connsiteX0" fmla="*/ 0 w 1546566"/>
              <a:gd name="connsiteY0" fmla="*/ 657919 h 1518248"/>
              <a:gd name="connsiteX1" fmla="*/ 538202 w 1546566"/>
              <a:gd name="connsiteY1" fmla="*/ 93182 h 1518248"/>
              <a:gd name="connsiteX2" fmla="*/ 1234191 w 1546566"/>
              <a:gd name="connsiteY2" fmla="*/ 0 h 1518248"/>
              <a:gd name="connsiteX3" fmla="*/ 1546566 w 1546566"/>
              <a:gd name="connsiteY3" fmla="*/ 650174 h 1518248"/>
              <a:gd name="connsiteX4" fmla="*/ 1227558 w 1546566"/>
              <a:gd name="connsiteY4" fmla="*/ 1261014 h 1518248"/>
              <a:gd name="connsiteX5" fmla="*/ 373944 w 1546566"/>
              <a:gd name="connsiteY5" fmla="*/ 1518248 h 1518248"/>
              <a:gd name="connsiteX6" fmla="*/ 0 w 1546566"/>
              <a:gd name="connsiteY6" fmla="*/ 657919 h 1518248"/>
              <a:gd name="connsiteX0" fmla="*/ 0 w 1546566"/>
              <a:gd name="connsiteY0" fmla="*/ 572069 h 1432398"/>
              <a:gd name="connsiteX1" fmla="*/ 538202 w 1546566"/>
              <a:gd name="connsiteY1" fmla="*/ 7332 h 1432398"/>
              <a:gd name="connsiteX2" fmla="*/ 1177507 w 1546566"/>
              <a:gd name="connsiteY2" fmla="*/ 0 h 1432398"/>
              <a:gd name="connsiteX3" fmla="*/ 1546566 w 1546566"/>
              <a:gd name="connsiteY3" fmla="*/ 564324 h 1432398"/>
              <a:gd name="connsiteX4" fmla="*/ 1227558 w 1546566"/>
              <a:gd name="connsiteY4" fmla="*/ 1175164 h 1432398"/>
              <a:gd name="connsiteX5" fmla="*/ 373944 w 1546566"/>
              <a:gd name="connsiteY5" fmla="*/ 1432398 h 1432398"/>
              <a:gd name="connsiteX6" fmla="*/ 0 w 1546566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227558 w 1484490"/>
              <a:gd name="connsiteY4" fmla="*/ 1175164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185967 w 1484490"/>
              <a:gd name="connsiteY4" fmla="*/ 1126130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376047"/>
              <a:gd name="connsiteY0" fmla="*/ 575866 h 1432398"/>
              <a:gd name="connsiteX1" fmla="*/ 429759 w 1376047"/>
              <a:gd name="connsiteY1" fmla="*/ 7332 h 1432398"/>
              <a:gd name="connsiteX2" fmla="*/ 1069064 w 1376047"/>
              <a:gd name="connsiteY2" fmla="*/ 0 h 1432398"/>
              <a:gd name="connsiteX3" fmla="*/ 1376047 w 1376047"/>
              <a:gd name="connsiteY3" fmla="*/ 560321 h 1432398"/>
              <a:gd name="connsiteX4" fmla="*/ 1077524 w 1376047"/>
              <a:gd name="connsiteY4" fmla="*/ 1126130 h 1432398"/>
              <a:gd name="connsiteX5" fmla="*/ 265501 w 1376047"/>
              <a:gd name="connsiteY5" fmla="*/ 1432398 h 1432398"/>
              <a:gd name="connsiteX6" fmla="*/ 0 w 1376047"/>
              <a:gd name="connsiteY6" fmla="*/ 575866 h 1432398"/>
              <a:gd name="connsiteX0" fmla="*/ 0 w 1376047"/>
              <a:gd name="connsiteY0" fmla="*/ 663163 h 1519695"/>
              <a:gd name="connsiteX1" fmla="*/ 375125 w 1376047"/>
              <a:gd name="connsiteY1" fmla="*/ 0 h 1519695"/>
              <a:gd name="connsiteX2" fmla="*/ 1069064 w 1376047"/>
              <a:gd name="connsiteY2" fmla="*/ 87297 h 1519695"/>
              <a:gd name="connsiteX3" fmla="*/ 1376047 w 1376047"/>
              <a:gd name="connsiteY3" fmla="*/ 647618 h 1519695"/>
              <a:gd name="connsiteX4" fmla="*/ 1077524 w 1376047"/>
              <a:gd name="connsiteY4" fmla="*/ 1213427 h 1519695"/>
              <a:gd name="connsiteX5" fmla="*/ 265501 w 1376047"/>
              <a:gd name="connsiteY5" fmla="*/ 1519695 h 1519695"/>
              <a:gd name="connsiteX6" fmla="*/ 0 w 1376047"/>
              <a:gd name="connsiteY6" fmla="*/ 663163 h 1519695"/>
              <a:gd name="connsiteX0" fmla="*/ 0 w 1376047"/>
              <a:gd name="connsiteY0" fmla="*/ 672448 h 1528980"/>
              <a:gd name="connsiteX1" fmla="*/ 375125 w 1376047"/>
              <a:gd name="connsiteY1" fmla="*/ 9285 h 1528980"/>
              <a:gd name="connsiteX2" fmla="*/ 1132833 w 1376047"/>
              <a:gd name="connsiteY2" fmla="*/ 0 h 1528980"/>
              <a:gd name="connsiteX3" fmla="*/ 1376047 w 1376047"/>
              <a:gd name="connsiteY3" fmla="*/ 656903 h 1528980"/>
              <a:gd name="connsiteX4" fmla="*/ 1077524 w 1376047"/>
              <a:gd name="connsiteY4" fmla="*/ 1222712 h 1528980"/>
              <a:gd name="connsiteX5" fmla="*/ 265501 w 1376047"/>
              <a:gd name="connsiteY5" fmla="*/ 1528980 h 1528980"/>
              <a:gd name="connsiteX6" fmla="*/ 0 w 1376047"/>
              <a:gd name="connsiteY6" fmla="*/ 672448 h 1528980"/>
              <a:gd name="connsiteX0" fmla="*/ 0 w 1450960"/>
              <a:gd name="connsiteY0" fmla="*/ 672448 h 1528980"/>
              <a:gd name="connsiteX1" fmla="*/ 375125 w 1450960"/>
              <a:gd name="connsiteY1" fmla="*/ 9285 h 1528980"/>
              <a:gd name="connsiteX2" fmla="*/ 1132833 w 1450960"/>
              <a:gd name="connsiteY2" fmla="*/ 0 h 1528980"/>
              <a:gd name="connsiteX3" fmla="*/ 1450960 w 1450960"/>
              <a:gd name="connsiteY3" fmla="*/ 660136 h 1528980"/>
              <a:gd name="connsiteX4" fmla="*/ 1077524 w 1450960"/>
              <a:gd name="connsiteY4" fmla="*/ 1222712 h 1528980"/>
              <a:gd name="connsiteX5" fmla="*/ 265501 w 1450960"/>
              <a:gd name="connsiteY5" fmla="*/ 1528980 h 1528980"/>
              <a:gd name="connsiteX6" fmla="*/ 0 w 1450960"/>
              <a:gd name="connsiteY6" fmla="*/ 672448 h 1528980"/>
              <a:gd name="connsiteX0" fmla="*/ 0 w 1450960"/>
              <a:gd name="connsiteY0" fmla="*/ 672448 h 1528980"/>
              <a:gd name="connsiteX1" fmla="*/ 375125 w 1450960"/>
              <a:gd name="connsiteY1" fmla="*/ 9285 h 1528980"/>
              <a:gd name="connsiteX2" fmla="*/ 1132833 w 1450960"/>
              <a:gd name="connsiteY2" fmla="*/ 0 h 1528980"/>
              <a:gd name="connsiteX3" fmla="*/ 1450960 w 1450960"/>
              <a:gd name="connsiteY3" fmla="*/ 660136 h 1528980"/>
              <a:gd name="connsiteX4" fmla="*/ 1125637 w 1450960"/>
              <a:gd name="connsiteY4" fmla="*/ 1294544 h 1528980"/>
              <a:gd name="connsiteX5" fmla="*/ 265501 w 1450960"/>
              <a:gd name="connsiteY5" fmla="*/ 1528980 h 1528980"/>
              <a:gd name="connsiteX6" fmla="*/ 0 w 1450960"/>
              <a:gd name="connsiteY6" fmla="*/ 672448 h 1528980"/>
              <a:gd name="connsiteX0" fmla="*/ 0 w 1450960"/>
              <a:gd name="connsiteY0" fmla="*/ 672448 h 1634188"/>
              <a:gd name="connsiteX1" fmla="*/ 375125 w 1450960"/>
              <a:gd name="connsiteY1" fmla="*/ 9285 h 1634188"/>
              <a:gd name="connsiteX2" fmla="*/ 1132833 w 1450960"/>
              <a:gd name="connsiteY2" fmla="*/ 0 h 1634188"/>
              <a:gd name="connsiteX3" fmla="*/ 1450960 w 1450960"/>
              <a:gd name="connsiteY3" fmla="*/ 660136 h 1634188"/>
              <a:gd name="connsiteX4" fmla="*/ 1125637 w 1450960"/>
              <a:gd name="connsiteY4" fmla="*/ 1294544 h 1634188"/>
              <a:gd name="connsiteX5" fmla="*/ 186790 w 1450960"/>
              <a:gd name="connsiteY5" fmla="*/ 1634188 h 1634188"/>
              <a:gd name="connsiteX6" fmla="*/ 0 w 1450960"/>
              <a:gd name="connsiteY6" fmla="*/ 672448 h 1634188"/>
              <a:gd name="connsiteX0" fmla="*/ 0 w 1450960"/>
              <a:gd name="connsiteY0" fmla="*/ 672448 h 1348087"/>
              <a:gd name="connsiteX1" fmla="*/ 375125 w 1450960"/>
              <a:gd name="connsiteY1" fmla="*/ 9285 h 1348087"/>
              <a:gd name="connsiteX2" fmla="*/ 1132833 w 1450960"/>
              <a:gd name="connsiteY2" fmla="*/ 0 h 1348087"/>
              <a:gd name="connsiteX3" fmla="*/ 1450960 w 1450960"/>
              <a:gd name="connsiteY3" fmla="*/ 660136 h 1348087"/>
              <a:gd name="connsiteX4" fmla="*/ 1125637 w 1450960"/>
              <a:gd name="connsiteY4" fmla="*/ 1294544 h 1348087"/>
              <a:gd name="connsiteX5" fmla="*/ 360280 w 1450960"/>
              <a:gd name="connsiteY5" fmla="*/ 1348087 h 1348087"/>
              <a:gd name="connsiteX6" fmla="*/ 0 w 1450960"/>
              <a:gd name="connsiteY6" fmla="*/ 672448 h 1348087"/>
              <a:gd name="connsiteX0" fmla="*/ 0 w 1729922"/>
              <a:gd name="connsiteY0" fmla="*/ 660851 h 1348087"/>
              <a:gd name="connsiteX1" fmla="*/ 654087 w 1729922"/>
              <a:gd name="connsiteY1" fmla="*/ 9285 h 1348087"/>
              <a:gd name="connsiteX2" fmla="*/ 1411795 w 1729922"/>
              <a:gd name="connsiteY2" fmla="*/ 0 h 1348087"/>
              <a:gd name="connsiteX3" fmla="*/ 1729922 w 1729922"/>
              <a:gd name="connsiteY3" fmla="*/ 660136 h 1348087"/>
              <a:gd name="connsiteX4" fmla="*/ 1404599 w 1729922"/>
              <a:gd name="connsiteY4" fmla="*/ 1294544 h 1348087"/>
              <a:gd name="connsiteX5" fmla="*/ 639242 w 1729922"/>
              <a:gd name="connsiteY5" fmla="*/ 1348087 h 1348087"/>
              <a:gd name="connsiteX6" fmla="*/ 0 w 1729922"/>
              <a:gd name="connsiteY6" fmla="*/ 660851 h 1348087"/>
              <a:gd name="connsiteX0" fmla="*/ 0 w 1825527"/>
              <a:gd name="connsiteY0" fmla="*/ 656284 h 1348087"/>
              <a:gd name="connsiteX1" fmla="*/ 749692 w 1825527"/>
              <a:gd name="connsiteY1" fmla="*/ 9285 h 1348087"/>
              <a:gd name="connsiteX2" fmla="*/ 1507400 w 1825527"/>
              <a:gd name="connsiteY2" fmla="*/ 0 h 1348087"/>
              <a:gd name="connsiteX3" fmla="*/ 1825527 w 1825527"/>
              <a:gd name="connsiteY3" fmla="*/ 660136 h 1348087"/>
              <a:gd name="connsiteX4" fmla="*/ 1500204 w 1825527"/>
              <a:gd name="connsiteY4" fmla="*/ 1294544 h 1348087"/>
              <a:gd name="connsiteX5" fmla="*/ 734847 w 1825527"/>
              <a:gd name="connsiteY5" fmla="*/ 1348087 h 1348087"/>
              <a:gd name="connsiteX6" fmla="*/ 0 w 1825527"/>
              <a:gd name="connsiteY6" fmla="*/ 656284 h 1348087"/>
              <a:gd name="connsiteX0" fmla="*/ 0 w 1825527"/>
              <a:gd name="connsiteY0" fmla="*/ 997737 h 1689540"/>
              <a:gd name="connsiteX1" fmla="*/ 540553 w 1825527"/>
              <a:gd name="connsiteY1" fmla="*/ 0 h 1689540"/>
              <a:gd name="connsiteX2" fmla="*/ 1507400 w 1825527"/>
              <a:gd name="connsiteY2" fmla="*/ 341453 h 1689540"/>
              <a:gd name="connsiteX3" fmla="*/ 1825527 w 1825527"/>
              <a:gd name="connsiteY3" fmla="*/ 1001589 h 1689540"/>
              <a:gd name="connsiteX4" fmla="*/ 1500204 w 1825527"/>
              <a:gd name="connsiteY4" fmla="*/ 1635997 h 1689540"/>
              <a:gd name="connsiteX5" fmla="*/ 734847 w 1825527"/>
              <a:gd name="connsiteY5" fmla="*/ 1689540 h 1689540"/>
              <a:gd name="connsiteX6" fmla="*/ 0 w 1825527"/>
              <a:gd name="connsiteY6" fmla="*/ 997737 h 1689540"/>
              <a:gd name="connsiteX0" fmla="*/ 0 w 1825527"/>
              <a:gd name="connsiteY0" fmla="*/ 997737 h 1689540"/>
              <a:gd name="connsiteX1" fmla="*/ 540553 w 1825527"/>
              <a:gd name="connsiteY1" fmla="*/ 0 h 1689540"/>
              <a:gd name="connsiteX2" fmla="*/ 1689309 w 1825527"/>
              <a:gd name="connsiteY2" fmla="*/ 23926 h 1689540"/>
              <a:gd name="connsiteX3" fmla="*/ 1825527 w 1825527"/>
              <a:gd name="connsiteY3" fmla="*/ 1001589 h 1689540"/>
              <a:gd name="connsiteX4" fmla="*/ 1500204 w 1825527"/>
              <a:gd name="connsiteY4" fmla="*/ 1635997 h 1689540"/>
              <a:gd name="connsiteX5" fmla="*/ 734847 w 1825527"/>
              <a:gd name="connsiteY5" fmla="*/ 1689540 h 1689540"/>
              <a:gd name="connsiteX6" fmla="*/ 0 w 1825527"/>
              <a:gd name="connsiteY6" fmla="*/ 997737 h 1689540"/>
              <a:gd name="connsiteX0" fmla="*/ 0 w 1903316"/>
              <a:gd name="connsiteY0" fmla="*/ 997737 h 1689540"/>
              <a:gd name="connsiteX1" fmla="*/ 540553 w 1903316"/>
              <a:gd name="connsiteY1" fmla="*/ 0 h 1689540"/>
              <a:gd name="connsiteX2" fmla="*/ 1689309 w 1903316"/>
              <a:gd name="connsiteY2" fmla="*/ 23926 h 1689540"/>
              <a:gd name="connsiteX3" fmla="*/ 1903316 w 1903316"/>
              <a:gd name="connsiteY3" fmla="*/ 1009802 h 1689540"/>
              <a:gd name="connsiteX4" fmla="*/ 1500204 w 1903316"/>
              <a:gd name="connsiteY4" fmla="*/ 1635997 h 1689540"/>
              <a:gd name="connsiteX5" fmla="*/ 734847 w 1903316"/>
              <a:gd name="connsiteY5" fmla="*/ 1689540 h 1689540"/>
              <a:gd name="connsiteX6" fmla="*/ 0 w 1903316"/>
              <a:gd name="connsiteY6" fmla="*/ 997737 h 1689540"/>
              <a:gd name="connsiteX0" fmla="*/ 0 w 1903316"/>
              <a:gd name="connsiteY0" fmla="*/ 997737 h 1773344"/>
              <a:gd name="connsiteX1" fmla="*/ 540553 w 1903316"/>
              <a:gd name="connsiteY1" fmla="*/ 0 h 1773344"/>
              <a:gd name="connsiteX2" fmla="*/ 1689309 w 1903316"/>
              <a:gd name="connsiteY2" fmla="*/ 23926 h 1773344"/>
              <a:gd name="connsiteX3" fmla="*/ 1903316 w 1903316"/>
              <a:gd name="connsiteY3" fmla="*/ 1009802 h 1773344"/>
              <a:gd name="connsiteX4" fmla="*/ 1572861 w 1903316"/>
              <a:gd name="connsiteY4" fmla="*/ 1773344 h 1773344"/>
              <a:gd name="connsiteX5" fmla="*/ 734847 w 1903316"/>
              <a:gd name="connsiteY5" fmla="*/ 1689540 h 1773344"/>
              <a:gd name="connsiteX6" fmla="*/ 0 w 1903316"/>
              <a:gd name="connsiteY6" fmla="*/ 997737 h 1773344"/>
              <a:gd name="connsiteX0" fmla="*/ 0 w 1903316"/>
              <a:gd name="connsiteY0" fmla="*/ 997737 h 1773344"/>
              <a:gd name="connsiteX1" fmla="*/ 540553 w 1903316"/>
              <a:gd name="connsiteY1" fmla="*/ 0 h 1773344"/>
              <a:gd name="connsiteX2" fmla="*/ 1689309 w 1903316"/>
              <a:gd name="connsiteY2" fmla="*/ 23926 h 1773344"/>
              <a:gd name="connsiteX3" fmla="*/ 1903316 w 1903316"/>
              <a:gd name="connsiteY3" fmla="*/ 1009802 h 1773344"/>
              <a:gd name="connsiteX4" fmla="*/ 1572861 w 1903316"/>
              <a:gd name="connsiteY4" fmla="*/ 1773344 h 1773344"/>
              <a:gd name="connsiteX5" fmla="*/ 690229 w 1903316"/>
              <a:gd name="connsiteY5" fmla="*/ 1761784 h 1773344"/>
              <a:gd name="connsiteX6" fmla="*/ 0 w 1903316"/>
              <a:gd name="connsiteY6" fmla="*/ 997737 h 1773344"/>
              <a:gd name="connsiteX0" fmla="*/ 0 w 1822652"/>
              <a:gd name="connsiteY0" fmla="*/ 1010930 h 1773344"/>
              <a:gd name="connsiteX1" fmla="*/ 459889 w 1822652"/>
              <a:gd name="connsiteY1" fmla="*/ 0 h 1773344"/>
              <a:gd name="connsiteX2" fmla="*/ 1608645 w 1822652"/>
              <a:gd name="connsiteY2" fmla="*/ 23926 h 1773344"/>
              <a:gd name="connsiteX3" fmla="*/ 1822652 w 1822652"/>
              <a:gd name="connsiteY3" fmla="*/ 1009802 h 1773344"/>
              <a:gd name="connsiteX4" fmla="*/ 1492197 w 1822652"/>
              <a:gd name="connsiteY4" fmla="*/ 1773344 h 1773344"/>
              <a:gd name="connsiteX5" fmla="*/ 609565 w 1822652"/>
              <a:gd name="connsiteY5" fmla="*/ 1761784 h 1773344"/>
              <a:gd name="connsiteX6" fmla="*/ 0 w 1822652"/>
              <a:gd name="connsiteY6" fmla="*/ 1010930 h 177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2652" h="1773344">
                <a:moveTo>
                  <a:pt x="0" y="1010930"/>
                </a:moveTo>
                <a:lnTo>
                  <a:pt x="459889" y="0"/>
                </a:lnTo>
                <a:lnTo>
                  <a:pt x="1608645" y="23926"/>
                </a:lnTo>
                <a:lnTo>
                  <a:pt x="1822652" y="1009802"/>
                </a:lnTo>
                <a:lnTo>
                  <a:pt x="1492197" y="1773344"/>
                </a:lnTo>
                <a:lnTo>
                  <a:pt x="609565" y="1761784"/>
                </a:lnTo>
                <a:lnTo>
                  <a:pt x="0" y="1010930"/>
                </a:lnTo>
                <a:close/>
              </a:path>
            </a:pathLst>
          </a:custGeom>
          <a:noFill/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TextBox 3">
            <a:hlinkClick r:id="" action="ppaction://noaction"/>
            <a:extLst>
              <a:ext uri="{FF2B5EF4-FFF2-40B4-BE49-F238E27FC236}">
                <a16:creationId xmlns:a16="http://schemas.microsoft.com/office/drawing/2014/main" id="{9718F2DE-BC8A-C832-1B40-9991CFFF11B0}"/>
              </a:ext>
            </a:extLst>
          </p:cNvPr>
          <p:cNvSpPr txBox="1"/>
          <p:nvPr/>
        </p:nvSpPr>
        <p:spPr>
          <a:xfrm>
            <a:off x="7944898" y="6607261"/>
            <a:ext cx="15861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ССЫЛКА НА ИНСТРУКЦИЮ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7AAA25-7C88-1AD0-0C1B-918F884DB7A1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(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НАИМЕНОВАНИЕ ВАШЕГО МУНИЦИПАЛИТЕТА)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27BD99-917B-7737-9E7F-7A8F57A2CA4C}"/>
              </a:ext>
            </a:extLst>
          </p:cNvPr>
          <p:cNvSpPr txBox="1"/>
          <p:nvPr/>
        </p:nvSpPr>
        <p:spPr>
          <a:xfrm>
            <a:off x="627015" y="550177"/>
            <a:ext cx="8827377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СОЦИАЛЬНО-ЭКОНОМИЧЕСКИЕ ПОКАЗАТЕЛИ</a:t>
            </a:r>
          </a:p>
          <a:p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Чаа-Хольского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района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169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Скругленный прямоугольник 73">
            <a:extLst>
              <a:ext uri="{FF2B5EF4-FFF2-40B4-BE49-F238E27FC236}">
                <a16:creationId xmlns:a16="http://schemas.microsoft.com/office/drawing/2014/main" id="{2B56E9F4-E4FE-07B5-1673-7C188D637F75}"/>
              </a:ext>
            </a:extLst>
          </p:cNvPr>
          <p:cNvSpPr/>
          <p:nvPr/>
        </p:nvSpPr>
        <p:spPr>
          <a:xfrm>
            <a:off x="7623954" y="3931822"/>
            <a:ext cx="2160000" cy="2376000"/>
          </a:xfrm>
          <a:prstGeom prst="roundRect">
            <a:avLst>
              <a:gd name="adj" fmla="val 1257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4E843EC5-B93D-014D-3D45-983FBD45BCAE}"/>
              </a:ext>
            </a:extLst>
          </p:cNvPr>
          <p:cNvSpPr txBox="1"/>
          <p:nvPr/>
        </p:nvSpPr>
        <p:spPr>
          <a:xfrm>
            <a:off x="7826548" y="4848841"/>
            <a:ext cx="1617598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безработные граждане*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Скругленный прямоугольник 76">
            <a:extLst>
              <a:ext uri="{FF2B5EF4-FFF2-40B4-BE49-F238E27FC236}">
                <a16:creationId xmlns:a16="http://schemas.microsoft.com/office/drawing/2014/main" id="{4EAC095F-9D74-7D49-4901-E85F2AE217CA}"/>
              </a:ext>
            </a:extLst>
          </p:cNvPr>
          <p:cNvSpPr/>
          <p:nvPr/>
        </p:nvSpPr>
        <p:spPr>
          <a:xfrm>
            <a:off x="7823310" y="5612438"/>
            <a:ext cx="519804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161 </a:t>
            </a:r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чел.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Скругленный прямоугольник 47">
            <a:extLst>
              <a:ext uri="{FF2B5EF4-FFF2-40B4-BE49-F238E27FC236}">
                <a16:creationId xmlns:a16="http://schemas.microsoft.com/office/drawing/2014/main" id="{4C7367CC-2C8F-E4DC-E8B8-3D16B5436723}"/>
              </a:ext>
            </a:extLst>
          </p:cNvPr>
          <p:cNvSpPr/>
          <p:nvPr/>
        </p:nvSpPr>
        <p:spPr>
          <a:xfrm>
            <a:off x="5296223" y="1847741"/>
            <a:ext cx="4491371" cy="1928168"/>
          </a:xfrm>
          <a:prstGeom prst="roundRect">
            <a:avLst>
              <a:gd name="adj" fmla="val 1231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9CA13AC4-7435-DEEE-4605-E265104DD5A0}"/>
              </a:ext>
            </a:extLst>
          </p:cNvPr>
          <p:cNvSpPr/>
          <p:nvPr/>
        </p:nvSpPr>
        <p:spPr>
          <a:xfrm>
            <a:off x="5296225" y="1400274"/>
            <a:ext cx="4491371" cy="829218"/>
          </a:xfrm>
          <a:prstGeom prst="roundRect">
            <a:avLst>
              <a:gd name="adj" fmla="val 3062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3A2C6274-4B9B-F40B-8680-725F6BB96DFB}"/>
              </a:ext>
            </a:extLst>
          </p:cNvPr>
          <p:cNvSpPr/>
          <p:nvPr/>
        </p:nvSpPr>
        <p:spPr>
          <a:xfrm>
            <a:off x="5296225" y="3931822"/>
            <a:ext cx="2160000" cy="2376000"/>
          </a:xfrm>
          <a:prstGeom prst="roundRect">
            <a:avLst>
              <a:gd name="adj" fmla="val 1257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id="{45117FCB-FB0D-ACDC-38CA-B0524F5A8C72}"/>
              </a:ext>
            </a:extLst>
          </p:cNvPr>
          <p:cNvSpPr/>
          <p:nvPr/>
        </p:nvSpPr>
        <p:spPr>
          <a:xfrm>
            <a:off x="627015" y="1400274"/>
            <a:ext cx="4497839" cy="2376000"/>
          </a:xfrm>
          <a:prstGeom prst="roundRect">
            <a:avLst>
              <a:gd name="adj" fmla="val 10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ЗАНЯТОСТЬ И ДОХОДЫ НАСЕЛЕНИЯ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88758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занятость и доходы населения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6C8BFA-FA03-9B4C-0957-FEDBCCA21685}"/>
              </a:ext>
            </a:extLst>
          </p:cNvPr>
          <p:cNvSpPr txBox="1"/>
          <p:nvPr/>
        </p:nvSpPr>
        <p:spPr>
          <a:xfrm>
            <a:off x="627016" y="1678464"/>
            <a:ext cx="446988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СРЕДНЕМЕСЯЧНАЯ ЗАРАБОТНАЯ ПЛАТА РАБОТНИКОВ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88543F39-1862-225F-676D-5EA9ED5042F5}"/>
              </a:ext>
            </a:extLst>
          </p:cNvPr>
          <p:cNvSpPr/>
          <p:nvPr/>
        </p:nvSpPr>
        <p:spPr>
          <a:xfrm>
            <a:off x="627015" y="3931822"/>
            <a:ext cx="4497839" cy="2376000"/>
          </a:xfrm>
          <a:prstGeom prst="roundRect">
            <a:avLst>
              <a:gd name="adj" fmla="val 1220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aphicFrame>
        <p:nvGraphicFramePr>
          <p:cNvPr id="18" name="Диаграмма 17">
            <a:extLst>
              <a:ext uri="{FF2B5EF4-FFF2-40B4-BE49-F238E27FC236}">
                <a16:creationId xmlns:a16="http://schemas.microsoft.com/office/drawing/2014/main" id="{C9CC9D82-BE37-F183-FE0F-F5EC16E99A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61630964"/>
              </p:ext>
            </p:extLst>
          </p:nvPr>
        </p:nvGraphicFramePr>
        <p:xfrm>
          <a:off x="836567" y="2046834"/>
          <a:ext cx="3306015" cy="1673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97D06431-2278-115D-A93F-C4A505FF50CB}"/>
              </a:ext>
            </a:extLst>
          </p:cNvPr>
          <p:cNvSpPr txBox="1"/>
          <p:nvPr/>
        </p:nvSpPr>
        <p:spPr>
          <a:xfrm>
            <a:off x="627016" y="4210011"/>
            <a:ext cx="446988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СРЕДНЕМЕСЯЧНАЯ ЗАРАБОТНАЯ ПЛАТА РАБОТНИКОВ</a:t>
            </a:r>
          </a:p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ОТРАСЛЯМ В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ГОДУ</a:t>
            </a:r>
          </a:p>
        </p:txBody>
      </p:sp>
      <p:graphicFrame>
        <p:nvGraphicFramePr>
          <p:cNvPr id="24" name="Диаграмма 23">
            <a:extLst>
              <a:ext uri="{FF2B5EF4-FFF2-40B4-BE49-F238E27FC236}">
                <a16:creationId xmlns:a16="http://schemas.microsoft.com/office/drawing/2014/main" id="{28A48725-C2BB-5FD4-9E15-191D578545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19778794"/>
              </p:ext>
            </p:extLst>
          </p:nvPr>
        </p:nvGraphicFramePr>
        <p:xfrm>
          <a:off x="870857" y="4578382"/>
          <a:ext cx="2910496" cy="1729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B5022CB5-E7E2-AA50-A10D-C4C65B8B942C}"/>
              </a:ext>
            </a:extLst>
          </p:cNvPr>
          <p:cNvSpPr txBox="1"/>
          <p:nvPr/>
        </p:nvSpPr>
        <p:spPr>
          <a:xfrm>
            <a:off x="4241277" y="2034900"/>
            <a:ext cx="759367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темп роста</a:t>
            </a:r>
            <a:r>
              <a:rPr lang="en-US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*%</a:t>
            </a:r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9172FE0D-553A-FE0F-3A47-C64F9D09AA29}"/>
              </a:ext>
            </a:extLst>
          </p:cNvPr>
          <p:cNvCxnSpPr>
            <a:cxnSpLocks/>
          </p:cNvCxnSpPr>
          <p:nvPr/>
        </p:nvCxnSpPr>
        <p:spPr>
          <a:xfrm>
            <a:off x="4136117" y="2034900"/>
            <a:ext cx="0" cy="1498009"/>
          </a:xfrm>
          <a:prstGeom prst="line">
            <a:avLst/>
          </a:prstGeom>
          <a:ln w="12700">
            <a:solidFill>
              <a:srgbClr val="4756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Скругленный прямоугольник 33">
            <a:extLst>
              <a:ext uri="{FF2B5EF4-FFF2-40B4-BE49-F238E27FC236}">
                <a16:creationId xmlns:a16="http://schemas.microsoft.com/office/drawing/2014/main" id="{EFDBC0B8-5E11-F341-0ED5-65974A167108}"/>
              </a:ext>
            </a:extLst>
          </p:cNvPr>
          <p:cNvSpPr/>
          <p:nvPr/>
        </p:nvSpPr>
        <p:spPr>
          <a:xfrm>
            <a:off x="4241277" y="2335665"/>
            <a:ext cx="519804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116,2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Скругленный прямоугольник 36">
            <a:extLst>
              <a:ext uri="{FF2B5EF4-FFF2-40B4-BE49-F238E27FC236}">
                <a16:creationId xmlns:a16="http://schemas.microsoft.com/office/drawing/2014/main" id="{BC90595E-27D2-4878-4C3C-D23C5E914F17}"/>
              </a:ext>
            </a:extLst>
          </p:cNvPr>
          <p:cNvSpPr/>
          <p:nvPr/>
        </p:nvSpPr>
        <p:spPr>
          <a:xfrm>
            <a:off x="4241277" y="2790600"/>
            <a:ext cx="519804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116,0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Скругленный прямоугольник 37">
            <a:extLst>
              <a:ext uri="{FF2B5EF4-FFF2-40B4-BE49-F238E27FC236}">
                <a16:creationId xmlns:a16="http://schemas.microsoft.com/office/drawing/2014/main" id="{F366D0DC-2F2F-1395-6E58-4CEE70D8CCE3}"/>
              </a:ext>
            </a:extLst>
          </p:cNvPr>
          <p:cNvSpPr/>
          <p:nvPr/>
        </p:nvSpPr>
        <p:spPr>
          <a:xfrm>
            <a:off x="4241277" y="3245535"/>
            <a:ext cx="519804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172,5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5" name="Таблица 44">
            <a:extLst>
              <a:ext uri="{FF2B5EF4-FFF2-40B4-BE49-F238E27FC236}">
                <a16:creationId xmlns:a16="http://schemas.microsoft.com/office/drawing/2014/main" id="{01D18615-3BD4-9047-32C3-3CA2012B6F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7475108"/>
              </p:ext>
            </p:extLst>
          </p:nvPr>
        </p:nvGraphicFramePr>
        <p:xfrm>
          <a:off x="5289759" y="1400273"/>
          <a:ext cx="4497840" cy="23756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0433">
                  <a:extLst>
                    <a:ext uri="{9D8B030D-6E8A-4147-A177-3AD203B41FA5}">
                      <a16:colId xmlns:a16="http://schemas.microsoft.com/office/drawing/2014/main" val="3318199641"/>
                    </a:ext>
                  </a:extLst>
                </a:gridCol>
                <a:gridCol w="498487">
                  <a:extLst>
                    <a:ext uri="{9D8B030D-6E8A-4147-A177-3AD203B41FA5}">
                      <a16:colId xmlns:a16="http://schemas.microsoft.com/office/drawing/2014/main" val="1343176932"/>
                    </a:ext>
                  </a:extLst>
                </a:gridCol>
                <a:gridCol w="1124460">
                  <a:extLst>
                    <a:ext uri="{9D8B030D-6E8A-4147-A177-3AD203B41FA5}">
                      <a16:colId xmlns:a16="http://schemas.microsoft.com/office/drawing/2014/main" val="2111604541"/>
                    </a:ext>
                  </a:extLst>
                </a:gridCol>
                <a:gridCol w="1124460">
                  <a:extLst>
                    <a:ext uri="{9D8B030D-6E8A-4147-A177-3AD203B41FA5}">
                      <a16:colId xmlns:a16="http://schemas.microsoft.com/office/drawing/2014/main" val="2298273598"/>
                    </a:ext>
                  </a:extLst>
                </a:gridCol>
              </a:tblGrid>
              <a:tr h="337877">
                <a:tc>
                  <a:txBody>
                    <a:bodyPr/>
                    <a:lstStyle/>
                    <a:p>
                      <a:pPr algn="ctr"/>
                      <a:r>
                        <a:rPr lang="x-none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ПОКАЗАТЕЛИ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ЕД. ИЗМ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 ГОД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 ГОД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8852991"/>
                  </a:ext>
                </a:extLst>
              </a:tr>
              <a:tr h="407552">
                <a:tc rowSpan="2">
                  <a:txBody>
                    <a:bodyPr/>
                    <a:lstStyle/>
                    <a:p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</a:t>
                      </a:r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реднемесячная заработная плата одного работающего         по полному кругу предприятий</a:t>
                      </a:r>
                    </a:p>
                  </a:txBody>
                  <a:tcPr marL="14400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руб.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33 259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40 667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5506270"/>
                  </a:ext>
                </a:extLst>
              </a:tr>
              <a:tr h="407552">
                <a:tc v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111,5</a:t>
                      </a:r>
                      <a:r>
                        <a:rPr lang="en-US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122,3</a:t>
                      </a:r>
                      <a:r>
                        <a:rPr lang="en-US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7235586"/>
                  </a:ext>
                </a:extLst>
              </a:tr>
              <a:tr h="407552">
                <a:tc>
                  <a:txBody>
                    <a:bodyPr/>
                    <a:lstStyle/>
                    <a:p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</a:t>
                      </a:r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реднемесячная заработная плата по (наименование области)</a:t>
                      </a:r>
                      <a:endParaRPr lang="x-none" sz="7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руб.</a:t>
                      </a:r>
                    </a:p>
                  </a:txBody>
                  <a:tcPr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41 508</a:t>
                      </a:r>
                    </a:p>
                  </a:txBody>
                  <a:tcPr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46 364</a:t>
                      </a:r>
                    </a:p>
                  </a:txBody>
                  <a:tcPr anchor="ctr"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879490"/>
                  </a:ext>
                </a:extLst>
              </a:tr>
              <a:tr h="407552">
                <a:tc>
                  <a:txBody>
                    <a:bodyPr/>
                    <a:lstStyle/>
                    <a:p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реальная</a:t>
                      </a:r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заработная плата </a:t>
                      </a:r>
                    </a:p>
                  </a:txBody>
                  <a:tcPr marL="14400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руб.</a:t>
                      </a:r>
                    </a:p>
                  </a:txBody>
                  <a:tcPr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30 682</a:t>
                      </a:r>
                    </a:p>
                  </a:txBody>
                  <a:tcPr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36 342</a:t>
                      </a:r>
                    </a:p>
                  </a:txBody>
                  <a:tcPr anchor="ctr"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0292117"/>
                  </a:ext>
                </a:extLst>
              </a:tr>
              <a:tr h="40755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реальная</a:t>
                      </a:r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заработная плата </a:t>
                      </a:r>
                    </a:p>
                    <a:p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 (наименование области)</a:t>
                      </a:r>
                    </a:p>
                  </a:txBody>
                  <a:tcPr marL="144000" marB="7200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руб.</a:t>
                      </a:r>
                    </a:p>
                  </a:txBody>
                  <a:tcPr marB="7200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38 291</a:t>
                      </a:r>
                    </a:p>
                  </a:txBody>
                  <a:tcPr marB="7200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41 433</a:t>
                      </a:r>
                    </a:p>
                  </a:txBody>
                  <a:tcPr marB="7200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5497627"/>
                  </a:ext>
                </a:extLst>
              </a:tr>
            </a:tbl>
          </a:graphicData>
        </a:graphic>
      </p:graphicFrame>
      <p:sp>
        <p:nvSpPr>
          <p:cNvPr id="60" name="TextBox 59">
            <a:extLst>
              <a:ext uri="{FF2B5EF4-FFF2-40B4-BE49-F238E27FC236}">
                <a16:creationId xmlns:a16="http://schemas.microsoft.com/office/drawing/2014/main" id="{7326AD10-2947-EFC3-9FD0-462C38686134}"/>
              </a:ext>
            </a:extLst>
          </p:cNvPr>
          <p:cNvSpPr txBox="1"/>
          <p:nvPr/>
        </p:nvSpPr>
        <p:spPr>
          <a:xfrm>
            <a:off x="627015" y="3804062"/>
            <a:ext cx="427751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en-US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2021</a:t>
            </a:r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году</a:t>
            </a:r>
            <a:endParaRPr lang="x-none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02ED880-7F9C-7522-6A34-8939D1C06451}"/>
              </a:ext>
            </a:extLst>
          </p:cNvPr>
          <p:cNvSpPr txBox="1"/>
          <p:nvPr/>
        </p:nvSpPr>
        <p:spPr>
          <a:xfrm>
            <a:off x="5316390" y="3804062"/>
            <a:ext cx="427751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темп роста указан в процентах к предыдущему году</a:t>
            </a:r>
            <a:endParaRPr lang="x-none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23ED422-DF9E-9D1D-A2F9-831F081A251F}"/>
              </a:ext>
            </a:extLst>
          </p:cNvPr>
          <p:cNvSpPr txBox="1"/>
          <p:nvPr/>
        </p:nvSpPr>
        <p:spPr>
          <a:xfrm>
            <a:off x="5498819" y="4346722"/>
            <a:ext cx="244699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1,51%</a:t>
            </a:r>
            <a:endParaRPr lang="x-none" sz="24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EBF4CEF-8376-EA30-4646-371E66EC9A7B}"/>
              </a:ext>
            </a:extLst>
          </p:cNvPr>
          <p:cNvSpPr txBox="1"/>
          <p:nvPr/>
        </p:nvSpPr>
        <p:spPr>
          <a:xfrm>
            <a:off x="5498819" y="4848841"/>
            <a:ext cx="1617598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регистрируемая безработица 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Скругленный прямоугольник 68">
            <a:extLst>
              <a:ext uri="{FF2B5EF4-FFF2-40B4-BE49-F238E27FC236}">
                <a16:creationId xmlns:a16="http://schemas.microsoft.com/office/drawing/2014/main" id="{DE570A78-46A9-3F07-36FA-94EF1D510C3A}"/>
              </a:ext>
            </a:extLst>
          </p:cNvPr>
          <p:cNvSpPr/>
          <p:nvPr/>
        </p:nvSpPr>
        <p:spPr>
          <a:xfrm>
            <a:off x="5495581" y="5612438"/>
            <a:ext cx="519804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0,42%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" name="Рисунок 70" descr="Отменить подписку со сплошной заливкой">
            <a:extLst>
              <a:ext uri="{FF2B5EF4-FFF2-40B4-BE49-F238E27FC236}">
                <a16:creationId xmlns:a16="http://schemas.microsoft.com/office/drawing/2014/main" id="{96BAE458-C0B9-5E94-E09C-84ADC48272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66417" y="4066128"/>
            <a:ext cx="360000" cy="360000"/>
          </a:xfrm>
          <a:prstGeom prst="rect">
            <a:avLst/>
          </a:prstGeom>
        </p:spPr>
      </p:pic>
      <p:pic>
        <p:nvPicPr>
          <p:cNvPr id="73" name="Рисунок 72" descr="Уменьшить со сплошной заливкой">
            <a:extLst>
              <a:ext uri="{FF2B5EF4-FFF2-40B4-BE49-F238E27FC236}">
                <a16:creationId xmlns:a16="http://schemas.microsoft.com/office/drawing/2014/main" id="{F7DE0371-C049-15C0-FB63-F322CF1A11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315342" y="4066128"/>
            <a:ext cx="360000" cy="360000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722792DB-D6F2-13EE-AD40-3281D52F5D03}"/>
              </a:ext>
            </a:extLst>
          </p:cNvPr>
          <p:cNvSpPr txBox="1"/>
          <p:nvPr/>
        </p:nvSpPr>
        <p:spPr>
          <a:xfrm>
            <a:off x="7825075" y="4345470"/>
            <a:ext cx="51804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114</a:t>
            </a:r>
            <a:endParaRPr lang="x-none" sz="24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D265CD84-16A0-1463-24A7-04BB3B4AC8B8}"/>
              </a:ext>
            </a:extLst>
          </p:cNvPr>
          <p:cNvSpPr txBox="1"/>
          <p:nvPr/>
        </p:nvSpPr>
        <p:spPr>
          <a:xfrm>
            <a:off x="8352413" y="4496843"/>
            <a:ext cx="38364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чел.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C1F7855C-3C0A-4AA7-EFF7-C1E794F9135E}"/>
              </a:ext>
            </a:extLst>
          </p:cNvPr>
          <p:cNvSpPr txBox="1"/>
          <p:nvPr/>
        </p:nvSpPr>
        <p:spPr>
          <a:xfrm>
            <a:off x="7623954" y="6329880"/>
            <a:ext cx="427751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*Нетрудоустроенные граждане на 01.01.2023 </a:t>
            </a:r>
            <a:endParaRPr lang="x-none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59A5D2-BA6C-18B9-A53B-3BE1381C4120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(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НАИМЕНОВАНИЕ ВАШЕГО МУНИЦИПАЛИТЕТА)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D2CD61-52B2-2F21-B305-8346B1FF7764}"/>
              </a:ext>
            </a:extLst>
          </p:cNvPr>
          <p:cNvSpPr txBox="1"/>
          <p:nvPr/>
        </p:nvSpPr>
        <p:spPr>
          <a:xfrm>
            <a:off x="7835654" y="5891942"/>
            <a:ext cx="183968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показатели по (наименование области) </a:t>
            </a:r>
          </a:p>
          <a:p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01.01.2023</a:t>
            </a:r>
            <a:endParaRPr lang="x-none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23F441-3CBA-940B-B7FB-81A8DF61A225}"/>
              </a:ext>
            </a:extLst>
          </p:cNvPr>
          <p:cNvSpPr txBox="1"/>
          <p:nvPr/>
        </p:nvSpPr>
        <p:spPr>
          <a:xfrm>
            <a:off x="5507925" y="5891942"/>
            <a:ext cx="161759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показатели по (наименование области) </a:t>
            </a:r>
          </a:p>
          <a:p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01.01.2023</a:t>
            </a:r>
            <a:endParaRPr lang="x-none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1039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Рисунок 134" descr="Посевы со сплошной заливкой">
            <a:extLst>
              <a:ext uri="{FF2B5EF4-FFF2-40B4-BE49-F238E27FC236}">
                <a16:creationId xmlns:a16="http://schemas.microsoft.com/office/drawing/2014/main" id="{9A813BFB-987D-79B3-9F3C-24EA109F92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15700" y="5328969"/>
            <a:ext cx="360000" cy="360000"/>
          </a:xfrm>
          <a:prstGeom prst="rect">
            <a:avLst/>
          </a:prstGeom>
        </p:spPr>
      </p:pic>
      <p:pic>
        <p:nvPicPr>
          <p:cNvPr id="131" name="Рисунок 130" descr="Холмы со сплошной заливкой">
            <a:extLst>
              <a:ext uri="{FF2B5EF4-FFF2-40B4-BE49-F238E27FC236}">
                <a16:creationId xmlns:a16="http://schemas.microsoft.com/office/drawing/2014/main" id="{50B1F77A-2D91-C5DF-2A6E-FCA200EB9E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430878" y="2748060"/>
            <a:ext cx="360000" cy="360000"/>
          </a:xfrm>
          <a:prstGeom prst="rect">
            <a:avLst/>
          </a:prstGeom>
        </p:spPr>
      </p:pic>
      <p:pic>
        <p:nvPicPr>
          <p:cNvPr id="101" name="Рисунок 100" descr="Сельское хозяйство со сплошной заливкой">
            <a:extLst>
              <a:ext uri="{FF2B5EF4-FFF2-40B4-BE49-F238E27FC236}">
                <a16:creationId xmlns:a16="http://schemas.microsoft.com/office/drawing/2014/main" id="{208E3681-9B4F-4B33-A212-E62D0B4EF4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890206" y="5318246"/>
            <a:ext cx="360000" cy="360000"/>
          </a:xfrm>
          <a:prstGeom prst="rect">
            <a:avLst/>
          </a:prstGeom>
        </p:spPr>
      </p:pic>
      <p:pic>
        <p:nvPicPr>
          <p:cNvPr id="95" name="Рисунок 94" descr="Лиственное дерево со сплошной заливкой">
            <a:extLst>
              <a:ext uri="{FF2B5EF4-FFF2-40B4-BE49-F238E27FC236}">
                <a16:creationId xmlns:a16="http://schemas.microsoft.com/office/drawing/2014/main" id="{F9992745-1C9E-A958-FDFD-5BE2BADB7D1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56599" y="5764069"/>
            <a:ext cx="360000" cy="360000"/>
          </a:xfrm>
          <a:prstGeom prst="rect">
            <a:avLst/>
          </a:prstGeom>
        </p:spPr>
      </p:pic>
      <p:pic>
        <p:nvPicPr>
          <p:cNvPr id="97" name="Рисунок 96" descr="Елка со сплошной заливкой">
            <a:extLst>
              <a:ext uri="{FF2B5EF4-FFF2-40B4-BE49-F238E27FC236}">
                <a16:creationId xmlns:a16="http://schemas.microsoft.com/office/drawing/2014/main" id="{DADC01F5-858C-9B08-635B-475B0B49673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56599" y="5318246"/>
            <a:ext cx="360000" cy="360000"/>
          </a:xfrm>
          <a:prstGeom prst="rect">
            <a:avLst/>
          </a:prstGeom>
        </p:spPr>
      </p:pic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id="{27DC45EC-6B72-FC57-F6E6-430D336317AA}"/>
              </a:ext>
            </a:extLst>
          </p:cNvPr>
          <p:cNvSpPr/>
          <p:nvPr/>
        </p:nvSpPr>
        <p:spPr>
          <a:xfrm>
            <a:off x="640991" y="2269714"/>
            <a:ext cx="4497839" cy="1483045"/>
          </a:xfrm>
          <a:prstGeom prst="roundRect">
            <a:avLst>
              <a:gd name="adj" fmla="val 13233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id="{6C471008-A80D-1F1B-BC66-2067DA06313A}"/>
              </a:ext>
            </a:extLst>
          </p:cNvPr>
          <p:cNvSpPr/>
          <p:nvPr/>
        </p:nvSpPr>
        <p:spPr>
          <a:xfrm>
            <a:off x="640991" y="1376761"/>
            <a:ext cx="4497839" cy="775596"/>
          </a:xfrm>
          <a:prstGeom prst="roundRect">
            <a:avLst>
              <a:gd name="adj" fmla="val 27681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КЛИМАТ</a:t>
            </a: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F7E90DD8-F625-774B-4916-57BEE3A50CB4}"/>
              </a:ext>
            </a:extLst>
          </p:cNvPr>
          <p:cNvSpPr/>
          <p:nvPr/>
        </p:nvSpPr>
        <p:spPr>
          <a:xfrm>
            <a:off x="627014" y="4824775"/>
            <a:ext cx="4497839" cy="1483045"/>
          </a:xfrm>
          <a:prstGeom prst="roundRect">
            <a:avLst>
              <a:gd name="adj" fmla="val 140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2F259C10-BB78-48DB-70DD-10B33B701093}"/>
              </a:ext>
            </a:extLst>
          </p:cNvPr>
          <p:cNvSpPr/>
          <p:nvPr/>
        </p:nvSpPr>
        <p:spPr>
          <a:xfrm>
            <a:off x="627014" y="3931822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ЛЕСА И ПОЧВЫ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РЕСУРСНАЯ БАЗА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07737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ресурсная база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id="{601F0F1B-D35B-D76C-54E6-EAC417466077}"/>
              </a:ext>
            </a:extLst>
          </p:cNvPr>
          <p:cNvSpPr/>
          <p:nvPr/>
        </p:nvSpPr>
        <p:spPr>
          <a:xfrm>
            <a:off x="5300092" y="1376761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МЕСТОРОЖДЕНИЯ И ПРОЯВЛЕНИЯ</a:t>
            </a:r>
          </a:p>
        </p:txBody>
      </p:sp>
      <p:sp>
        <p:nvSpPr>
          <p:cNvPr id="46" name="Скругленный прямоугольник 45">
            <a:extLst>
              <a:ext uri="{FF2B5EF4-FFF2-40B4-BE49-F238E27FC236}">
                <a16:creationId xmlns:a16="http://schemas.microsoft.com/office/drawing/2014/main" id="{AE91EFE9-B67B-0E7F-6272-816E1137AE9A}"/>
              </a:ext>
            </a:extLst>
          </p:cNvPr>
          <p:cNvSpPr/>
          <p:nvPr/>
        </p:nvSpPr>
        <p:spPr>
          <a:xfrm>
            <a:off x="5286115" y="4824775"/>
            <a:ext cx="4497839" cy="1483045"/>
          </a:xfrm>
          <a:prstGeom prst="roundRect">
            <a:avLst>
              <a:gd name="adj" fmla="val 13664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id="{38997C38-2D25-2F3C-467D-A9A159CF5BA9}"/>
              </a:ext>
            </a:extLst>
          </p:cNvPr>
          <p:cNvSpPr/>
          <p:nvPr/>
        </p:nvSpPr>
        <p:spPr>
          <a:xfrm>
            <a:off x="5286115" y="3931822"/>
            <a:ext cx="4497839" cy="775596"/>
          </a:xfrm>
          <a:prstGeom prst="roundRect">
            <a:avLst>
              <a:gd name="adj" fmla="val 25208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ЗЕМЛИ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1C4A423-2228-521E-E06B-9B389FC0E335}"/>
              </a:ext>
            </a:extLst>
          </p:cNvPr>
          <p:cNvSpPr txBox="1"/>
          <p:nvPr/>
        </p:nvSpPr>
        <p:spPr>
          <a:xfrm>
            <a:off x="836421" y="2424918"/>
            <a:ext cx="34749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Резко континентальный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0282E4-2CCC-CE9A-16F7-CC2F77DF86AD}"/>
              </a:ext>
            </a:extLst>
          </p:cNvPr>
          <p:cNvSpPr txBox="1"/>
          <p:nvPr/>
        </p:nvSpPr>
        <p:spPr>
          <a:xfrm>
            <a:off x="1201369" y="2758783"/>
            <a:ext cx="167893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средняя температура:</a:t>
            </a:r>
          </a:p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январе 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-45℃</a:t>
            </a:r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в июле + 3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5℃</a:t>
            </a: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94ACB4A-9A05-F909-1488-4F131CC71B1A}"/>
              </a:ext>
            </a:extLst>
          </p:cNvPr>
          <p:cNvSpPr txBox="1"/>
          <p:nvPr/>
        </p:nvSpPr>
        <p:spPr>
          <a:xfrm>
            <a:off x="1201369" y="3214845"/>
            <a:ext cx="163257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среднем по году</a:t>
            </a:r>
          </a:p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дней в месяц идёт дождь</a:t>
            </a:r>
          </a:p>
        </p:txBody>
      </p:sp>
      <p:pic>
        <p:nvPicPr>
          <p:cNvPr id="80" name="Рисунок 79" descr="Термометр со сплошной заливкой">
            <a:extLst>
              <a:ext uri="{FF2B5EF4-FFF2-40B4-BE49-F238E27FC236}">
                <a16:creationId xmlns:a16="http://schemas.microsoft.com/office/drawing/2014/main" id="{03905552-1267-3947-ED33-DA92CDF30FE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70576" y="2748060"/>
            <a:ext cx="360000" cy="360000"/>
          </a:xfrm>
          <a:prstGeom prst="rect">
            <a:avLst/>
          </a:prstGeom>
        </p:spPr>
      </p:pic>
      <p:pic>
        <p:nvPicPr>
          <p:cNvPr id="84" name="Рисунок 83" descr="Дождь со сплошной заливкой">
            <a:extLst>
              <a:ext uri="{FF2B5EF4-FFF2-40B4-BE49-F238E27FC236}">
                <a16:creationId xmlns:a16="http://schemas.microsoft.com/office/drawing/2014/main" id="{870DB04A-3422-E267-D9B9-AF7EB3B4945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=""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70576" y="3218061"/>
            <a:ext cx="360000" cy="360000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C30F9616-4CA9-8FB9-426A-440D5B09B098}"/>
              </a:ext>
            </a:extLst>
          </p:cNvPr>
          <p:cNvSpPr txBox="1"/>
          <p:nvPr/>
        </p:nvSpPr>
        <p:spPr>
          <a:xfrm>
            <a:off x="822443" y="4979979"/>
            <a:ext cx="361199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общий запас 4,3 млн. м3 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E1B2EC90-8DAE-0957-5D26-BE6AB5E7E7C7}"/>
              </a:ext>
            </a:extLst>
          </p:cNvPr>
          <p:cNvSpPr txBox="1"/>
          <p:nvPr/>
        </p:nvSpPr>
        <p:spPr>
          <a:xfrm>
            <a:off x="1187392" y="5339692"/>
            <a:ext cx="12981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хвойные породы</a:t>
            </a:r>
          </a:p>
          <a:p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1,7 млн. м3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A782E053-2F93-9792-F207-53B43CF12C51}"/>
              </a:ext>
            </a:extLst>
          </p:cNvPr>
          <p:cNvSpPr txBox="1"/>
          <p:nvPr/>
        </p:nvSpPr>
        <p:spPr>
          <a:xfrm>
            <a:off x="1187392" y="5816180"/>
            <a:ext cx="12981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спелые породы</a:t>
            </a:r>
          </a:p>
          <a:p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0,3 млн. м3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9BFF0E25-DFAE-46E7-0CAB-F8151F107F4C}"/>
              </a:ext>
            </a:extLst>
          </p:cNvPr>
          <p:cNvSpPr txBox="1"/>
          <p:nvPr/>
        </p:nvSpPr>
        <p:spPr>
          <a:xfrm>
            <a:off x="3320999" y="5339692"/>
            <a:ext cx="1531992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почвы</a:t>
            </a:r>
            <a:endParaRPr lang="en-US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3DE3B28B-9C2A-C4FD-BC1D-17B55EA166BC}"/>
              </a:ext>
            </a:extLst>
          </p:cNvPr>
          <p:cNvSpPr txBox="1"/>
          <p:nvPr/>
        </p:nvSpPr>
        <p:spPr>
          <a:xfrm>
            <a:off x="3320999" y="5568097"/>
            <a:ext cx="177590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lnSpc>
                <a:spcPts val="620"/>
              </a:lnSpc>
              <a:buFont typeface="Arial" panose="020B0604020202020204" pitchFamily="34" charset="0"/>
              <a:buChar char="•"/>
            </a:pPr>
            <a:r>
              <a:rPr lang="ru-RU" sz="600" b="1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преобладают дерново-слабоподзолистые песчаные и супесчаные почвы                           </a:t>
            </a:r>
            <a:r>
              <a:rPr lang="ru-RU" sz="600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подходят для лесопосадки и выращивания картофеля</a:t>
            </a:r>
          </a:p>
          <a:p>
            <a:pPr marL="171450" indent="-171450">
              <a:lnSpc>
                <a:spcPts val="620"/>
              </a:lnSpc>
              <a:buFont typeface="Arial" panose="020B0604020202020204" pitchFamily="34" charset="0"/>
              <a:buChar char="•"/>
            </a:pPr>
            <a:endParaRPr lang="ru-RU" sz="600" spc="-3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ts val="620"/>
              </a:lnSpc>
              <a:buFont typeface="Arial" panose="020B0604020202020204" pitchFamily="34" charset="0"/>
              <a:buChar char="•"/>
            </a:pPr>
            <a:r>
              <a:rPr lang="ru-RU" sz="600" b="1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значительно распространены  торфяно-болотные почвы </a:t>
            </a:r>
            <a:r>
              <a:rPr lang="ru-RU" sz="600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подходят для ведения  лесных хозяйств</a:t>
            </a:r>
            <a:endParaRPr lang="en-US" sz="600" spc="-3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3B81FAEA-1548-B5F4-06CC-079A55CF6E19}"/>
              </a:ext>
            </a:extLst>
          </p:cNvPr>
          <p:cNvSpPr txBox="1"/>
          <p:nvPr/>
        </p:nvSpPr>
        <p:spPr>
          <a:xfrm>
            <a:off x="5481544" y="4979979"/>
            <a:ext cx="361199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площадь 89,7 тыс. га 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394B33CE-DA6F-7903-8552-2F4E10758830}"/>
              </a:ext>
            </a:extLst>
          </p:cNvPr>
          <p:cNvSpPr txBox="1"/>
          <p:nvPr/>
        </p:nvSpPr>
        <p:spPr>
          <a:xfrm>
            <a:off x="5846493" y="5339692"/>
            <a:ext cx="153165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земли с/х назначения</a:t>
            </a:r>
          </a:p>
          <a:p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0,2 </a:t>
            </a: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га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F2232438-0B4C-EE5D-F317-B1A618F94DAC}"/>
              </a:ext>
            </a:extLst>
          </p:cNvPr>
          <p:cNvSpPr txBox="1"/>
          <p:nvPr/>
        </p:nvSpPr>
        <p:spPr>
          <a:xfrm>
            <a:off x="5846493" y="5816180"/>
            <a:ext cx="176914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земли промышленности</a:t>
            </a:r>
          </a:p>
          <a:p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18,2 тыс. га</a:t>
            </a:r>
          </a:p>
        </p:txBody>
      </p:sp>
      <p:pic>
        <p:nvPicPr>
          <p:cNvPr id="133" name="Рисунок 132" descr="Производство со сплошной заливкой">
            <a:extLst>
              <a:ext uri="{FF2B5EF4-FFF2-40B4-BE49-F238E27FC236}">
                <a16:creationId xmlns:a16="http://schemas.microsoft.com/office/drawing/2014/main" id="{B1E22031-B859-A4F3-7118-A7C6CB50C7A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=""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402397" y="5786221"/>
            <a:ext cx="360000" cy="360000"/>
          </a:xfrm>
          <a:prstGeom prst="rect">
            <a:avLst/>
          </a:prstGeom>
        </p:spPr>
      </p:pic>
      <p:sp>
        <p:nvSpPr>
          <p:cNvPr id="153" name="Скругленный прямоугольник 152">
            <a:extLst>
              <a:ext uri="{FF2B5EF4-FFF2-40B4-BE49-F238E27FC236}">
                <a16:creationId xmlns:a16="http://schemas.microsoft.com/office/drawing/2014/main" id="{CF61200C-1B4F-94A8-B2A9-63CB92B95149}"/>
              </a:ext>
            </a:extLst>
          </p:cNvPr>
          <p:cNvSpPr/>
          <p:nvPr/>
        </p:nvSpPr>
        <p:spPr>
          <a:xfrm>
            <a:off x="5297771" y="2265996"/>
            <a:ext cx="4497839" cy="1483045"/>
          </a:xfrm>
          <a:prstGeom prst="roundRect">
            <a:avLst>
              <a:gd name="adj" fmla="val 13664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617829-9ABE-B8DA-2750-51342286CCBC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(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НАИМЕНОВАНИЕ ВАШЕГО МУНИЦИПАЛИТЕТА)</a:t>
            </a:r>
          </a:p>
        </p:txBody>
      </p:sp>
    </p:spTree>
    <p:extLst>
      <p:ext uri="{BB962C8B-B14F-4D97-AF65-F5344CB8AC3E}">
        <p14:creationId xmlns:p14="http://schemas.microsoft.com/office/powerpoint/2010/main" val="32162024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Скругленный прямоугольник 248">
            <a:extLst>
              <a:ext uri="{FF2B5EF4-FFF2-40B4-BE49-F238E27FC236}">
                <a16:creationId xmlns:a16="http://schemas.microsoft.com/office/drawing/2014/main" id="{A4503707-C842-55D2-8184-C2281EB1EB33}"/>
              </a:ext>
            </a:extLst>
          </p:cNvPr>
          <p:cNvSpPr/>
          <p:nvPr/>
        </p:nvSpPr>
        <p:spPr>
          <a:xfrm>
            <a:off x="7598612" y="2269714"/>
            <a:ext cx="2196000" cy="4038109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50" name="Скругленный прямоугольник 249">
            <a:extLst>
              <a:ext uri="{FF2B5EF4-FFF2-40B4-BE49-F238E27FC236}">
                <a16:creationId xmlns:a16="http://schemas.microsoft.com/office/drawing/2014/main" id="{C88591C5-A285-4ADE-F36B-04A9A72B35EF}"/>
              </a:ext>
            </a:extLst>
          </p:cNvPr>
          <p:cNvSpPr/>
          <p:nvPr/>
        </p:nvSpPr>
        <p:spPr>
          <a:xfrm>
            <a:off x="7598612" y="1376762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КУЛЬТУРА И ИСКУССТВО</a:t>
            </a:r>
            <a:endParaRPr lang="x-none" dirty="0"/>
          </a:p>
        </p:txBody>
      </p:sp>
      <p:sp>
        <p:nvSpPr>
          <p:cNvPr id="254" name="TextBox 253">
            <a:extLst>
              <a:ext uri="{FF2B5EF4-FFF2-40B4-BE49-F238E27FC236}">
                <a16:creationId xmlns:a16="http://schemas.microsoft.com/office/drawing/2014/main" id="{6007C2EF-68BA-8F8F-ACC3-1F355859E295}"/>
              </a:ext>
            </a:extLst>
          </p:cNvPr>
          <p:cNvSpPr txBox="1"/>
          <p:nvPr/>
        </p:nvSpPr>
        <p:spPr>
          <a:xfrm>
            <a:off x="7798492" y="2528250"/>
            <a:ext cx="171306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клубных учреждений</a:t>
            </a:r>
          </a:p>
        </p:txBody>
      </p:sp>
      <p:sp>
        <p:nvSpPr>
          <p:cNvPr id="259" name="TextBox 258">
            <a:extLst>
              <a:ext uri="{FF2B5EF4-FFF2-40B4-BE49-F238E27FC236}">
                <a16:creationId xmlns:a16="http://schemas.microsoft.com/office/drawing/2014/main" id="{BC46FF49-74DA-9C59-D684-B1B12D37A8F7}"/>
              </a:ext>
            </a:extLst>
          </p:cNvPr>
          <p:cNvSpPr txBox="1"/>
          <p:nvPr/>
        </p:nvSpPr>
        <p:spPr>
          <a:xfrm>
            <a:off x="7798492" y="5518079"/>
            <a:ext cx="198910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туристических маршрутов</a:t>
            </a:r>
          </a:p>
        </p:txBody>
      </p:sp>
      <p:sp>
        <p:nvSpPr>
          <p:cNvPr id="262" name="TextBox 261">
            <a:extLst>
              <a:ext uri="{FF2B5EF4-FFF2-40B4-BE49-F238E27FC236}">
                <a16:creationId xmlns:a16="http://schemas.microsoft.com/office/drawing/2014/main" id="{E9F12BC2-BFAA-BED4-F03C-AD706AF7061B}"/>
              </a:ext>
            </a:extLst>
          </p:cNvPr>
          <p:cNvSpPr txBox="1"/>
          <p:nvPr/>
        </p:nvSpPr>
        <p:spPr>
          <a:xfrm>
            <a:off x="7798492" y="4770621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памятников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5" name="TextBox 264">
            <a:extLst>
              <a:ext uri="{FF2B5EF4-FFF2-40B4-BE49-F238E27FC236}">
                <a16:creationId xmlns:a16="http://schemas.microsoft.com/office/drawing/2014/main" id="{5C27278C-6818-C17F-D51C-27DC77A4DF73}"/>
              </a:ext>
            </a:extLst>
          </p:cNvPr>
          <p:cNvSpPr txBox="1"/>
          <p:nvPr/>
        </p:nvSpPr>
        <p:spPr>
          <a:xfrm>
            <a:off x="7798492" y="4023164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музей</a:t>
            </a:r>
          </a:p>
        </p:txBody>
      </p:sp>
      <p:sp>
        <p:nvSpPr>
          <p:cNvPr id="270" name="TextBox 269">
            <a:extLst>
              <a:ext uri="{FF2B5EF4-FFF2-40B4-BE49-F238E27FC236}">
                <a16:creationId xmlns:a16="http://schemas.microsoft.com/office/drawing/2014/main" id="{FD6CFA95-6D40-CD7C-1A91-86822FB92694}"/>
              </a:ext>
            </a:extLst>
          </p:cNvPr>
          <p:cNvSpPr txBox="1"/>
          <p:nvPr/>
        </p:nvSpPr>
        <p:spPr>
          <a:xfrm>
            <a:off x="7798492" y="3275707"/>
            <a:ext cx="893839" cy="1620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библиотек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СОЦИАЛЬНАЯ ИНФРАСТРУКТУРА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81138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социальная инфраструктура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BFEBFB40-7B6B-80BC-E2A0-D704509DB297}"/>
              </a:ext>
            </a:extLst>
          </p:cNvPr>
          <p:cNvSpPr/>
          <p:nvPr/>
        </p:nvSpPr>
        <p:spPr>
          <a:xfrm>
            <a:off x="627016" y="2269714"/>
            <a:ext cx="2196000" cy="4038109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D65F193D-8DB6-299A-5C0F-01B3FC0F7ECB}"/>
              </a:ext>
            </a:extLst>
          </p:cNvPr>
          <p:cNvSpPr/>
          <p:nvPr/>
        </p:nvSpPr>
        <p:spPr>
          <a:xfrm>
            <a:off x="627016" y="1376762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ОБРАЗОВАНИЕ</a:t>
            </a:r>
          </a:p>
        </p:txBody>
      </p:sp>
      <p:pic>
        <p:nvPicPr>
          <p:cNvPr id="38" name="Рисунок 37" descr="Квадратная академическая шапочка со сплошной заливкой">
            <a:extLst>
              <a:ext uri="{FF2B5EF4-FFF2-40B4-BE49-F238E27FC236}">
                <a16:creationId xmlns:a16="http://schemas.microsoft.com/office/drawing/2014/main" id="{FFA05D91-7D65-3FD5-3A8C-B8DBE3F1C4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45015" y="1462881"/>
            <a:ext cx="360000" cy="360000"/>
          </a:xfrm>
          <a:prstGeom prst="rect">
            <a:avLst/>
          </a:prstGeom>
        </p:spPr>
      </p:pic>
      <p:cxnSp>
        <p:nvCxnSpPr>
          <p:cNvPr id="53" name="Прямая соединительная линия 52">
            <a:extLst>
              <a:ext uri="{FF2B5EF4-FFF2-40B4-BE49-F238E27FC236}">
                <a16:creationId xmlns:a16="http://schemas.microsoft.com/office/drawing/2014/main" id="{BDF2D16B-1BE3-EA25-8DF1-54012BAE852A}"/>
              </a:ext>
            </a:extLst>
          </p:cNvPr>
          <p:cNvCxnSpPr>
            <a:cxnSpLocks/>
          </p:cNvCxnSpPr>
          <p:nvPr/>
        </p:nvCxnSpPr>
        <p:spPr>
          <a:xfrm>
            <a:off x="1720735" y="2439744"/>
            <a:ext cx="0" cy="369804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2FED3015-490E-945C-F94C-90A898212B48}"/>
              </a:ext>
            </a:extLst>
          </p:cNvPr>
          <p:cNvSpPr txBox="1"/>
          <p:nvPr/>
        </p:nvSpPr>
        <p:spPr>
          <a:xfrm>
            <a:off x="826896" y="2528250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учреждение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5F6319A-7A33-F378-AD5B-7BCE76E1CF7E}"/>
              </a:ext>
            </a:extLst>
          </p:cNvPr>
          <p:cNvSpPr txBox="1"/>
          <p:nvPr/>
        </p:nvSpPr>
        <p:spPr>
          <a:xfrm>
            <a:off x="826896" y="2873681"/>
            <a:ext cx="733991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дошкольного образования</a:t>
            </a:r>
          </a:p>
        </p:txBody>
      </p:sp>
      <p:sp>
        <p:nvSpPr>
          <p:cNvPr id="54" name="Скругленный прямоугольник 53">
            <a:extLst>
              <a:ext uri="{FF2B5EF4-FFF2-40B4-BE49-F238E27FC236}">
                <a16:creationId xmlns:a16="http://schemas.microsoft.com/office/drawing/2014/main" id="{D2EF9882-A601-BBC0-32F7-F6A577FA01FE}"/>
              </a:ext>
            </a:extLst>
          </p:cNvPr>
          <p:cNvSpPr/>
          <p:nvPr/>
        </p:nvSpPr>
        <p:spPr>
          <a:xfrm>
            <a:off x="1312269" y="2481531"/>
            <a:ext cx="344540" cy="18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37,4%</a:t>
            </a:r>
            <a:r>
              <a:rPr lang="en-US" sz="600" b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x-none" sz="600" b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FB77D628-B652-7E49-A387-AC3F97ACBE6E}"/>
              </a:ext>
            </a:extLst>
          </p:cNvPr>
          <p:cNvSpPr txBox="1"/>
          <p:nvPr/>
        </p:nvSpPr>
        <p:spPr>
          <a:xfrm>
            <a:off x="1828506" y="2526106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100" b="1" spc="-2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439 учащихся</a:t>
            </a:r>
            <a:endParaRPr lang="ru-RU" sz="1100" b="1" spc="-20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9" name="Скругленный прямоугольник 118">
            <a:extLst>
              <a:ext uri="{FF2B5EF4-FFF2-40B4-BE49-F238E27FC236}">
                <a16:creationId xmlns:a16="http://schemas.microsoft.com/office/drawing/2014/main" id="{B28F9853-F344-F787-24EA-6A6754D48935}"/>
              </a:ext>
            </a:extLst>
          </p:cNvPr>
          <p:cNvSpPr/>
          <p:nvPr/>
        </p:nvSpPr>
        <p:spPr>
          <a:xfrm>
            <a:off x="2312415" y="2479387"/>
            <a:ext cx="346004" cy="18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85%</a:t>
            </a:r>
            <a:r>
              <a:rPr lang="en-US" sz="600" b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</a:t>
            </a:r>
            <a:endParaRPr lang="x-none" sz="600" b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12926F69-40C7-3974-087F-9781F99C6E13}"/>
              </a:ext>
            </a:extLst>
          </p:cNvPr>
          <p:cNvSpPr txBox="1"/>
          <p:nvPr/>
        </p:nvSpPr>
        <p:spPr>
          <a:xfrm>
            <a:off x="826896" y="5518079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учреждение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B225F85E-9845-220A-B6E0-8F517F2F3582}"/>
              </a:ext>
            </a:extLst>
          </p:cNvPr>
          <p:cNvSpPr txBox="1"/>
          <p:nvPr/>
        </p:nvSpPr>
        <p:spPr>
          <a:xfrm>
            <a:off x="826896" y="5863510"/>
            <a:ext cx="733991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высшего образования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3240BB4F-916F-9A16-B053-540E8BA0C6C3}"/>
              </a:ext>
            </a:extLst>
          </p:cNvPr>
          <p:cNvSpPr txBox="1"/>
          <p:nvPr/>
        </p:nvSpPr>
        <p:spPr>
          <a:xfrm>
            <a:off x="1828506" y="5515935"/>
            <a:ext cx="893839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100" b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учащихся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690BC0E0-A47B-7C34-B2FA-E073E5D93F69}"/>
              </a:ext>
            </a:extLst>
          </p:cNvPr>
          <p:cNvSpPr txBox="1"/>
          <p:nvPr/>
        </p:nvSpPr>
        <p:spPr>
          <a:xfrm>
            <a:off x="826896" y="4770621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учреждения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8B3D4C90-9F8B-ADB3-6F43-32DD9FCCC0A1}"/>
              </a:ext>
            </a:extLst>
          </p:cNvPr>
          <p:cNvSpPr txBox="1"/>
          <p:nvPr/>
        </p:nvSpPr>
        <p:spPr>
          <a:xfrm>
            <a:off x="826896" y="5116052"/>
            <a:ext cx="733991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проф.</a:t>
            </a:r>
          </a:p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образования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8289096E-232E-07AD-8087-A4968491C029}"/>
              </a:ext>
            </a:extLst>
          </p:cNvPr>
          <p:cNvSpPr txBox="1"/>
          <p:nvPr/>
        </p:nvSpPr>
        <p:spPr>
          <a:xfrm>
            <a:off x="1828506" y="4768477"/>
            <a:ext cx="893839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100" b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учащихся</a:t>
            </a: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7C3018D4-B80B-2244-D89D-F98700861577}"/>
              </a:ext>
            </a:extLst>
          </p:cNvPr>
          <p:cNvSpPr txBox="1"/>
          <p:nvPr/>
        </p:nvSpPr>
        <p:spPr>
          <a:xfrm>
            <a:off x="826896" y="4023164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учреждений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B77467BC-9E22-FA87-0DA9-CDD84E703B74}"/>
              </a:ext>
            </a:extLst>
          </p:cNvPr>
          <p:cNvSpPr txBox="1"/>
          <p:nvPr/>
        </p:nvSpPr>
        <p:spPr>
          <a:xfrm>
            <a:off x="826896" y="4368595"/>
            <a:ext cx="733991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школьного образования</a:t>
            </a:r>
          </a:p>
        </p:txBody>
      </p:sp>
      <p:sp>
        <p:nvSpPr>
          <p:cNvPr id="168" name="Скругленный прямоугольник 167">
            <a:extLst>
              <a:ext uri="{FF2B5EF4-FFF2-40B4-BE49-F238E27FC236}">
                <a16:creationId xmlns:a16="http://schemas.microsoft.com/office/drawing/2014/main" id="{1734FEF8-23A3-18B1-AE5F-338355686DB3}"/>
              </a:ext>
            </a:extLst>
          </p:cNvPr>
          <p:cNvSpPr/>
          <p:nvPr/>
        </p:nvSpPr>
        <p:spPr>
          <a:xfrm>
            <a:off x="1312269" y="3976445"/>
            <a:ext cx="344540" cy="18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47,7%</a:t>
            </a:r>
            <a:r>
              <a:rPr lang="en-US" sz="600" b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x-none" sz="600" b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FF68BA2A-B11B-A3F3-C41C-C13ACA8D4225}"/>
              </a:ext>
            </a:extLst>
          </p:cNvPr>
          <p:cNvSpPr txBox="1"/>
          <p:nvPr/>
        </p:nvSpPr>
        <p:spPr>
          <a:xfrm>
            <a:off x="1828506" y="4021020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100" b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1178 </a:t>
            </a:r>
            <a:r>
              <a:rPr lang="ru-RU" sz="1100" b="1" spc="-20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учащихся</a:t>
            </a:r>
            <a:endParaRPr lang="ru-RU" sz="1100" b="1" spc="-20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1" name="Скругленный прямоугольник 170">
            <a:extLst>
              <a:ext uri="{FF2B5EF4-FFF2-40B4-BE49-F238E27FC236}">
                <a16:creationId xmlns:a16="http://schemas.microsoft.com/office/drawing/2014/main" id="{7253A253-6584-15FE-13F6-83F5F9DBE68D}"/>
              </a:ext>
            </a:extLst>
          </p:cNvPr>
          <p:cNvSpPr/>
          <p:nvPr/>
        </p:nvSpPr>
        <p:spPr>
          <a:xfrm>
            <a:off x="2312415" y="3974301"/>
            <a:ext cx="346004" cy="18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98,5%</a:t>
            </a:r>
            <a:r>
              <a:rPr lang="en-US" sz="600" b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</a:t>
            </a:r>
            <a:endParaRPr lang="x-none" sz="600" b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EC0830FF-A822-D57F-D63D-53A3866C0864}"/>
              </a:ext>
            </a:extLst>
          </p:cNvPr>
          <p:cNvSpPr txBox="1"/>
          <p:nvPr/>
        </p:nvSpPr>
        <p:spPr>
          <a:xfrm>
            <a:off x="826896" y="3275707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учреждения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3D8AC28B-1761-234B-F3DD-AC6E74CECC4C}"/>
              </a:ext>
            </a:extLst>
          </p:cNvPr>
          <p:cNvSpPr txBox="1"/>
          <p:nvPr/>
        </p:nvSpPr>
        <p:spPr>
          <a:xfrm>
            <a:off x="826896" y="3621138"/>
            <a:ext cx="957761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доп.</a:t>
            </a:r>
          </a:p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образования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58D00896-22B3-FE36-7949-817B0AFC70FE}"/>
              </a:ext>
            </a:extLst>
          </p:cNvPr>
          <p:cNvSpPr txBox="1"/>
          <p:nvPr/>
        </p:nvSpPr>
        <p:spPr>
          <a:xfrm>
            <a:off x="1828506" y="3273563"/>
            <a:ext cx="893839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100" b="1" spc="-20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учащихся</a:t>
            </a:r>
            <a:endParaRPr lang="ru-RU" sz="1100" b="1" spc="-20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9" name="Скругленный прямоугольник 178">
            <a:extLst>
              <a:ext uri="{FF2B5EF4-FFF2-40B4-BE49-F238E27FC236}">
                <a16:creationId xmlns:a16="http://schemas.microsoft.com/office/drawing/2014/main" id="{015033BA-BEB5-3488-3407-C2E590FFA5D9}"/>
              </a:ext>
            </a:extLst>
          </p:cNvPr>
          <p:cNvSpPr/>
          <p:nvPr/>
        </p:nvSpPr>
        <p:spPr>
          <a:xfrm>
            <a:off x="2954593" y="2269714"/>
            <a:ext cx="2196000" cy="3169725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80" name="Скругленный прямоугольник 179">
            <a:extLst>
              <a:ext uri="{FF2B5EF4-FFF2-40B4-BE49-F238E27FC236}">
                <a16:creationId xmlns:a16="http://schemas.microsoft.com/office/drawing/2014/main" id="{F630E29E-4C57-8581-5AD9-D1B81A96CB3A}"/>
              </a:ext>
            </a:extLst>
          </p:cNvPr>
          <p:cNvSpPr/>
          <p:nvPr/>
        </p:nvSpPr>
        <p:spPr>
          <a:xfrm>
            <a:off x="2954593" y="1376762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ЗДРАВОХРАНЕНИЕ</a:t>
            </a: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61D43FCF-407D-2AD7-EC25-AC6EB4BF6BF0}"/>
              </a:ext>
            </a:extLst>
          </p:cNvPr>
          <p:cNvSpPr txBox="1"/>
          <p:nvPr/>
        </p:nvSpPr>
        <p:spPr>
          <a:xfrm>
            <a:off x="3154473" y="2528250"/>
            <a:ext cx="1996119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стационарных 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коек</a:t>
            </a:r>
          </a:p>
        </p:txBody>
      </p:sp>
      <p:pic>
        <p:nvPicPr>
          <p:cNvPr id="210" name="Рисунок 209" descr="Больница со сплошной заливкой">
            <a:extLst>
              <a:ext uri="{FF2B5EF4-FFF2-40B4-BE49-F238E27FC236}">
                <a16:creationId xmlns:a16="http://schemas.microsoft.com/office/drawing/2014/main" id="{D598D17E-8B89-4579-B8F4-45F84F356C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72592" y="1462093"/>
            <a:ext cx="360000" cy="360000"/>
          </a:xfrm>
          <a:prstGeom prst="rect">
            <a:avLst/>
          </a:prstGeom>
        </p:spPr>
      </p:pic>
      <p:sp>
        <p:nvSpPr>
          <p:cNvPr id="211" name="TextBox 210">
            <a:extLst>
              <a:ext uri="{FF2B5EF4-FFF2-40B4-BE49-F238E27FC236}">
                <a16:creationId xmlns:a16="http://schemas.microsoft.com/office/drawing/2014/main" id="{5151CFA0-40D0-3C38-D789-043E220BC223}"/>
              </a:ext>
            </a:extLst>
          </p:cNvPr>
          <p:cNvSpPr txBox="1"/>
          <p:nvPr/>
        </p:nvSpPr>
        <p:spPr>
          <a:xfrm>
            <a:off x="3154474" y="3174338"/>
            <a:ext cx="128475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фельдшерско-акушерских </a:t>
            </a: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пунктов</a:t>
            </a:r>
          </a:p>
        </p:txBody>
      </p:sp>
      <p:sp>
        <p:nvSpPr>
          <p:cNvPr id="212" name="TextBox 211">
            <a:extLst>
              <a:ext uri="{FF2B5EF4-FFF2-40B4-BE49-F238E27FC236}">
                <a16:creationId xmlns:a16="http://schemas.microsoft.com/office/drawing/2014/main" id="{333EE292-1A91-AA33-C08E-2950E0E02A61}"/>
              </a:ext>
            </a:extLst>
          </p:cNvPr>
          <p:cNvSpPr txBox="1"/>
          <p:nvPr/>
        </p:nvSpPr>
        <p:spPr>
          <a:xfrm>
            <a:off x="3154474" y="3974314"/>
            <a:ext cx="194337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амбулаторно-поликлинических учреждений</a:t>
            </a:r>
          </a:p>
        </p:txBody>
      </p:sp>
      <p:sp>
        <p:nvSpPr>
          <p:cNvPr id="213" name="TextBox 212">
            <a:extLst>
              <a:ext uri="{FF2B5EF4-FFF2-40B4-BE49-F238E27FC236}">
                <a16:creationId xmlns:a16="http://schemas.microsoft.com/office/drawing/2014/main" id="{CBA971FD-D4A6-8177-6CB5-D1248DEDE809}"/>
              </a:ext>
            </a:extLst>
          </p:cNvPr>
          <p:cNvSpPr txBox="1"/>
          <p:nvPr/>
        </p:nvSpPr>
        <p:spPr>
          <a:xfrm>
            <a:off x="3154474" y="4774290"/>
            <a:ext cx="1519886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стационарных учреждений</a:t>
            </a:r>
          </a:p>
        </p:txBody>
      </p:sp>
      <p:sp>
        <p:nvSpPr>
          <p:cNvPr id="216" name="TextBox 215">
            <a:extLst>
              <a:ext uri="{FF2B5EF4-FFF2-40B4-BE49-F238E27FC236}">
                <a16:creationId xmlns:a16="http://schemas.microsoft.com/office/drawing/2014/main" id="{8BAF561A-0AFA-D244-BF22-A62DAC4ADF96}"/>
              </a:ext>
            </a:extLst>
          </p:cNvPr>
          <p:cNvSpPr txBox="1"/>
          <p:nvPr/>
        </p:nvSpPr>
        <p:spPr>
          <a:xfrm>
            <a:off x="2949025" y="5683973"/>
            <a:ext cx="2195998" cy="2955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220"/>
              </a:lnSpc>
            </a:pPr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СОСТОЯНИЕ ПОКАЗАТЕЛИ ПО (НАИМЕНОВАНИЕ ОБЛАСТИ) ЦРБ</a:t>
            </a:r>
            <a:endParaRPr lang="ru-RU" sz="9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7" name="Скругленный прямоугольник 216">
            <a:extLst>
              <a:ext uri="{FF2B5EF4-FFF2-40B4-BE49-F238E27FC236}">
                <a16:creationId xmlns:a16="http://schemas.microsoft.com/office/drawing/2014/main" id="{7D5BE63D-4A00-2438-647C-920819914A37}"/>
              </a:ext>
            </a:extLst>
          </p:cNvPr>
          <p:cNvSpPr/>
          <p:nvPr/>
        </p:nvSpPr>
        <p:spPr>
          <a:xfrm>
            <a:off x="2949026" y="5556795"/>
            <a:ext cx="2196000" cy="756859"/>
          </a:xfrm>
          <a:prstGeom prst="roundRect">
            <a:avLst>
              <a:gd name="adj" fmla="val 27941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18" name="Скругленный прямоугольник 217">
            <a:extLst>
              <a:ext uri="{FF2B5EF4-FFF2-40B4-BE49-F238E27FC236}">
                <a16:creationId xmlns:a16="http://schemas.microsoft.com/office/drawing/2014/main" id="{D58E9A76-DCC8-015D-560E-BB2F3ADEFF67}"/>
              </a:ext>
            </a:extLst>
          </p:cNvPr>
          <p:cNvSpPr/>
          <p:nvPr/>
        </p:nvSpPr>
        <p:spPr>
          <a:xfrm>
            <a:off x="3056453" y="6047792"/>
            <a:ext cx="841719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spc="-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износ зданий 79,8%</a:t>
            </a:r>
            <a:endParaRPr lang="x-none" sz="600" b="1" spc="-2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0" name="Скругленный прямоугольник 219">
            <a:extLst>
              <a:ext uri="{FF2B5EF4-FFF2-40B4-BE49-F238E27FC236}">
                <a16:creationId xmlns:a16="http://schemas.microsoft.com/office/drawing/2014/main" id="{261E55F3-5B99-B6C9-1249-6CE06DEF761D}"/>
              </a:ext>
            </a:extLst>
          </p:cNvPr>
          <p:cNvSpPr/>
          <p:nvPr/>
        </p:nvSpPr>
        <p:spPr>
          <a:xfrm>
            <a:off x="3936022" y="6047792"/>
            <a:ext cx="1114484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spc="-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износ оборудования 74,5%</a:t>
            </a:r>
            <a:endParaRPr lang="x-none" sz="600" b="1" spc="-2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1" name="Скругленный прямоугольник 220">
            <a:extLst>
              <a:ext uri="{FF2B5EF4-FFF2-40B4-BE49-F238E27FC236}">
                <a16:creationId xmlns:a16="http://schemas.microsoft.com/office/drawing/2014/main" id="{020D1684-D52C-C2EC-5298-DD660550B672}"/>
              </a:ext>
            </a:extLst>
          </p:cNvPr>
          <p:cNvSpPr/>
          <p:nvPr/>
        </p:nvSpPr>
        <p:spPr>
          <a:xfrm>
            <a:off x="5310129" y="2310215"/>
            <a:ext cx="2196000" cy="4038109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2" name="Скругленный прямоугольник 221">
            <a:extLst>
              <a:ext uri="{FF2B5EF4-FFF2-40B4-BE49-F238E27FC236}">
                <a16:creationId xmlns:a16="http://schemas.microsoft.com/office/drawing/2014/main" id="{70CF21A7-ECCA-575E-B550-FE0CE411467E}"/>
              </a:ext>
            </a:extLst>
          </p:cNvPr>
          <p:cNvSpPr/>
          <p:nvPr/>
        </p:nvSpPr>
        <p:spPr>
          <a:xfrm>
            <a:off x="5276603" y="1381370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algn="ctr"/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СПОРТ</a:t>
            </a:r>
            <a:endParaRPr lang="x-none" dirty="0"/>
          </a:p>
        </p:txBody>
      </p:sp>
      <p:sp>
        <p:nvSpPr>
          <p:cNvPr id="226" name="TextBox 225">
            <a:extLst>
              <a:ext uri="{FF2B5EF4-FFF2-40B4-BE49-F238E27FC236}">
                <a16:creationId xmlns:a16="http://schemas.microsoft.com/office/drawing/2014/main" id="{8AAF981A-A158-7FA2-DCCE-482787BE82A1}"/>
              </a:ext>
            </a:extLst>
          </p:cNvPr>
          <p:cNvSpPr txBox="1"/>
          <p:nvPr/>
        </p:nvSpPr>
        <p:spPr>
          <a:xfrm>
            <a:off x="5476483" y="2532858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ФОК</a:t>
            </a:r>
          </a:p>
        </p:txBody>
      </p:sp>
      <p:pic>
        <p:nvPicPr>
          <p:cNvPr id="274" name="Рисунок 273" descr="Футбольный мяч со сплошной заливкой">
            <a:extLst>
              <a:ext uri="{FF2B5EF4-FFF2-40B4-BE49-F238E27FC236}">
                <a16:creationId xmlns:a16="http://schemas.microsoft.com/office/drawing/2014/main" id="{4F199496-B661-D254-DD27-BB53D9A49E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90322" y="1462881"/>
            <a:ext cx="360000" cy="360000"/>
          </a:xfrm>
          <a:prstGeom prst="rect">
            <a:avLst/>
          </a:prstGeom>
        </p:spPr>
      </p:pic>
      <p:pic>
        <p:nvPicPr>
          <p:cNvPr id="276" name="Рисунок 275" descr="Мольберт со сплошной заливкой">
            <a:extLst>
              <a:ext uri="{FF2B5EF4-FFF2-40B4-BE49-F238E27FC236}">
                <a16:creationId xmlns:a16="http://schemas.microsoft.com/office/drawing/2014/main" id="{B52A2E31-72C8-3565-419D-42E3EC486F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512331" y="1462881"/>
            <a:ext cx="360000" cy="360000"/>
          </a:xfrm>
          <a:prstGeom prst="rect">
            <a:avLst/>
          </a:prstGeom>
        </p:spPr>
      </p:pic>
      <p:sp>
        <p:nvSpPr>
          <p:cNvPr id="277" name="TextBox 276">
            <a:extLst>
              <a:ext uri="{FF2B5EF4-FFF2-40B4-BE49-F238E27FC236}">
                <a16:creationId xmlns:a16="http://schemas.microsoft.com/office/drawing/2014/main" id="{B38CFC4B-4571-DF22-142C-09FDD201865C}"/>
              </a:ext>
            </a:extLst>
          </p:cNvPr>
          <p:cNvSpPr txBox="1"/>
          <p:nvPr/>
        </p:nvSpPr>
        <p:spPr>
          <a:xfrm>
            <a:off x="5476482" y="3275707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спортзалов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8" name="TextBox 277">
            <a:extLst>
              <a:ext uri="{FF2B5EF4-FFF2-40B4-BE49-F238E27FC236}">
                <a16:creationId xmlns:a16="http://schemas.microsoft.com/office/drawing/2014/main" id="{40BFAEC2-21A1-E0CF-DC35-664D8408F090}"/>
              </a:ext>
            </a:extLst>
          </p:cNvPr>
          <p:cNvSpPr txBox="1"/>
          <p:nvPr/>
        </p:nvSpPr>
        <p:spPr>
          <a:xfrm>
            <a:off x="5476481" y="4023164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бассейнов</a:t>
            </a:r>
          </a:p>
        </p:txBody>
      </p:sp>
      <p:sp>
        <p:nvSpPr>
          <p:cNvPr id="279" name="TextBox 278">
            <a:extLst>
              <a:ext uri="{FF2B5EF4-FFF2-40B4-BE49-F238E27FC236}">
                <a16:creationId xmlns:a16="http://schemas.microsoft.com/office/drawing/2014/main" id="{E9931E13-1699-746E-1C30-75E37FBCB28F}"/>
              </a:ext>
            </a:extLst>
          </p:cNvPr>
          <p:cNvSpPr txBox="1"/>
          <p:nvPr/>
        </p:nvSpPr>
        <p:spPr>
          <a:xfrm>
            <a:off x="5476480" y="4762587"/>
            <a:ext cx="1456471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плоских спортивных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сооружений</a:t>
            </a:r>
          </a:p>
        </p:txBody>
      </p:sp>
      <p:sp>
        <p:nvSpPr>
          <p:cNvPr id="281" name="TextBox 280">
            <a:extLst>
              <a:ext uri="{FF2B5EF4-FFF2-40B4-BE49-F238E27FC236}">
                <a16:creationId xmlns:a16="http://schemas.microsoft.com/office/drawing/2014/main" id="{520B3D92-6F17-A05B-FBFB-F0B0317F5D40}"/>
              </a:ext>
            </a:extLst>
          </p:cNvPr>
          <p:cNvSpPr txBox="1"/>
          <p:nvPr/>
        </p:nvSpPr>
        <p:spPr>
          <a:xfrm>
            <a:off x="627015" y="6348324"/>
            <a:ext cx="427751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уровень балансового износа зданий</a:t>
            </a:r>
          </a:p>
          <a:p>
            <a:r>
              <a:rPr lang="en-US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</a:t>
            </a:r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заполняемость учреждений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F7EBCB-0047-BF7A-CCD7-E1BE587BE034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(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НАИМЕНОВАНИЕ ВАШЕГО МУНИЦИПАЛИТЕТА)</a:t>
            </a:r>
          </a:p>
        </p:txBody>
      </p:sp>
    </p:spTree>
    <p:extLst>
      <p:ext uri="{BB962C8B-B14F-4D97-AF65-F5344CB8AC3E}">
        <p14:creationId xmlns:p14="http://schemas.microsoft.com/office/powerpoint/2010/main" val="20593066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6215DA-28FE-12C3-9AB0-DFF12F01DA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Рисунок 252" descr="Город со сплошной заливкой">
            <a:extLst>
              <a:ext uri="{FF2B5EF4-FFF2-40B4-BE49-F238E27FC236}">
                <a16:creationId xmlns:a16="http://schemas.microsoft.com/office/drawing/2014/main" id="{D8771586-6091-5D56-5B8F-FDE49F2087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35523" y="4013748"/>
            <a:ext cx="360000" cy="360000"/>
          </a:xfrm>
          <a:prstGeom prst="rect">
            <a:avLst/>
          </a:prstGeom>
        </p:spPr>
      </p:pic>
      <p:pic>
        <p:nvPicPr>
          <p:cNvPr id="256" name="Рисунок 255" descr="Поделиться со сплошной заливкой">
            <a:extLst>
              <a:ext uri="{FF2B5EF4-FFF2-40B4-BE49-F238E27FC236}">
                <a16:creationId xmlns:a16="http://schemas.microsoft.com/office/drawing/2014/main" id="{BD729864-237C-45C7-F01C-A38C96A472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10712" y="5289009"/>
            <a:ext cx="360000" cy="360000"/>
          </a:xfrm>
          <a:prstGeom prst="rect">
            <a:avLst/>
          </a:prstGeom>
        </p:spPr>
      </p:pic>
      <p:pic>
        <p:nvPicPr>
          <p:cNvPr id="245" name="Рисунок 244" descr="Окрестности со сплошной заливкой">
            <a:extLst>
              <a:ext uri="{FF2B5EF4-FFF2-40B4-BE49-F238E27FC236}">
                <a16:creationId xmlns:a16="http://schemas.microsoft.com/office/drawing/2014/main" id="{404E784F-D344-4D00-FA77-29A3E9D287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10712" y="2752056"/>
            <a:ext cx="360000" cy="360000"/>
          </a:xfrm>
          <a:prstGeom prst="rect">
            <a:avLst/>
          </a:prstGeom>
        </p:spPr>
      </p:pic>
      <p:pic>
        <p:nvPicPr>
          <p:cNvPr id="197" name="Рисунок 196" descr="Маркер со сплошной заливкой">
            <a:extLst>
              <a:ext uri="{FF2B5EF4-FFF2-40B4-BE49-F238E27FC236}">
                <a16:creationId xmlns:a16="http://schemas.microsoft.com/office/drawing/2014/main" id="{552603FA-FC26-3ED1-0722-31139F3F78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110712" y="1497433"/>
            <a:ext cx="360000" cy="360000"/>
          </a:xfrm>
          <a:prstGeom prst="rect">
            <a:avLst/>
          </a:prstGeom>
        </p:spPr>
      </p:pic>
      <p:sp>
        <p:nvSpPr>
          <p:cNvPr id="168" name="Прямоугольник с двумя скругленными соседними углами 167">
            <a:extLst>
              <a:ext uri="{FF2B5EF4-FFF2-40B4-BE49-F238E27FC236}">
                <a16:creationId xmlns:a16="http://schemas.microsoft.com/office/drawing/2014/main" id="{478D58C0-41CD-CA09-4379-928A9E73C760}"/>
              </a:ext>
            </a:extLst>
          </p:cNvPr>
          <p:cNvSpPr/>
          <p:nvPr/>
        </p:nvSpPr>
        <p:spPr>
          <a:xfrm rot="10800000">
            <a:off x="4747807" y="1736385"/>
            <a:ext cx="5039787" cy="799160"/>
          </a:xfrm>
          <a:prstGeom prst="round2SameRect">
            <a:avLst>
              <a:gd name="adj1" fmla="val 24151"/>
              <a:gd name="adj2" fmla="val 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7" name="Прямоугольник с двумя скругленными соседними углами 166">
            <a:extLst>
              <a:ext uri="{FF2B5EF4-FFF2-40B4-BE49-F238E27FC236}">
                <a16:creationId xmlns:a16="http://schemas.microsoft.com/office/drawing/2014/main" id="{81711332-B8AE-DCC6-873F-933F6C19B236}"/>
              </a:ext>
            </a:extLst>
          </p:cNvPr>
          <p:cNvSpPr/>
          <p:nvPr/>
        </p:nvSpPr>
        <p:spPr>
          <a:xfrm rot="10800000">
            <a:off x="4747807" y="1401542"/>
            <a:ext cx="5039787" cy="472081"/>
          </a:xfrm>
          <a:prstGeom prst="round2SameRect">
            <a:avLst>
              <a:gd name="adj1" fmla="val 0"/>
              <a:gd name="adj2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D52451-27ED-0F83-1F60-67CACD6C4EAB}"/>
              </a:ext>
            </a:extLst>
          </p:cNvPr>
          <p:cNvSpPr txBox="1"/>
          <p:nvPr/>
        </p:nvSpPr>
        <p:spPr>
          <a:xfrm>
            <a:off x="627016" y="550177"/>
            <a:ext cx="731788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 dirty="0">
                <a:latin typeface="Arial" panose="020B0604020202020204" pitchFamily="34" charset="0"/>
                <a:cs typeface="Arial" panose="020B0604020202020204" pitchFamily="34" charset="0"/>
              </a:rPr>
              <a:t>КАЧЕСТВО ЖИЗНИ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2EFFD9A6-7901-10D3-CA6A-1E13E190FD2B}"/>
              </a:ext>
            </a:extLst>
          </p:cNvPr>
          <p:cNvSpPr/>
          <p:nvPr/>
        </p:nvSpPr>
        <p:spPr>
          <a:xfrm>
            <a:off x="627017" y="163628"/>
            <a:ext cx="1084337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качество жизни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id="{FA1F9945-3B22-C6C5-76F1-63D93E064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1" name="Скругленный прямоугольник 150">
            <a:extLst>
              <a:ext uri="{FF2B5EF4-FFF2-40B4-BE49-F238E27FC236}">
                <a16:creationId xmlns:a16="http://schemas.microsoft.com/office/drawing/2014/main" id="{CCA2C116-2B09-FD7A-D597-99FBE645A23E}"/>
              </a:ext>
            </a:extLst>
          </p:cNvPr>
          <p:cNvSpPr/>
          <p:nvPr/>
        </p:nvSpPr>
        <p:spPr>
          <a:xfrm flipH="1">
            <a:off x="639810" y="1401546"/>
            <a:ext cx="1933200" cy="1134000"/>
          </a:xfrm>
          <a:prstGeom prst="roundRect">
            <a:avLst>
              <a:gd name="adj" fmla="val 1616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6" name="Скругленный прямоугольник 155">
            <a:extLst>
              <a:ext uri="{FF2B5EF4-FFF2-40B4-BE49-F238E27FC236}">
                <a16:creationId xmlns:a16="http://schemas.microsoft.com/office/drawing/2014/main" id="{E8EAE40E-81B2-FFC9-89BF-9B740E4465D8}"/>
              </a:ext>
            </a:extLst>
          </p:cNvPr>
          <p:cNvSpPr/>
          <p:nvPr/>
        </p:nvSpPr>
        <p:spPr>
          <a:xfrm flipH="1">
            <a:off x="2685709" y="1401546"/>
            <a:ext cx="1933200" cy="1134000"/>
          </a:xfrm>
          <a:prstGeom prst="roundRect">
            <a:avLst>
              <a:gd name="adj" fmla="val 1616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7" name="Скругленный прямоугольник 156">
            <a:extLst>
              <a:ext uri="{FF2B5EF4-FFF2-40B4-BE49-F238E27FC236}">
                <a16:creationId xmlns:a16="http://schemas.microsoft.com/office/drawing/2014/main" id="{91503E06-65C0-5F7E-5104-05DC8AC407DA}"/>
              </a:ext>
            </a:extLst>
          </p:cNvPr>
          <p:cNvSpPr/>
          <p:nvPr/>
        </p:nvSpPr>
        <p:spPr>
          <a:xfrm flipH="1">
            <a:off x="639810" y="2658971"/>
            <a:ext cx="1933200" cy="1134000"/>
          </a:xfrm>
          <a:prstGeom prst="roundRect">
            <a:avLst>
              <a:gd name="adj" fmla="val 1616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9" name="Скругленный прямоугольник 158">
            <a:extLst>
              <a:ext uri="{FF2B5EF4-FFF2-40B4-BE49-F238E27FC236}">
                <a16:creationId xmlns:a16="http://schemas.microsoft.com/office/drawing/2014/main" id="{82DBC2AD-82F8-CCD6-9551-13DE35106C17}"/>
              </a:ext>
            </a:extLst>
          </p:cNvPr>
          <p:cNvSpPr/>
          <p:nvPr/>
        </p:nvSpPr>
        <p:spPr>
          <a:xfrm flipH="1">
            <a:off x="632589" y="3916398"/>
            <a:ext cx="1933200" cy="1134000"/>
          </a:xfrm>
          <a:prstGeom prst="roundRect">
            <a:avLst>
              <a:gd name="adj" fmla="val 1616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0" name="Скругленный прямоугольник 159">
            <a:extLst>
              <a:ext uri="{FF2B5EF4-FFF2-40B4-BE49-F238E27FC236}">
                <a16:creationId xmlns:a16="http://schemas.microsoft.com/office/drawing/2014/main" id="{CF0BFF50-A814-9E8B-A30C-D43173B28E80}"/>
              </a:ext>
            </a:extLst>
          </p:cNvPr>
          <p:cNvSpPr/>
          <p:nvPr/>
        </p:nvSpPr>
        <p:spPr>
          <a:xfrm flipH="1">
            <a:off x="2678488" y="3916398"/>
            <a:ext cx="1933200" cy="1134000"/>
          </a:xfrm>
          <a:prstGeom prst="roundRect">
            <a:avLst>
              <a:gd name="adj" fmla="val 1616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1" name="Скругленный прямоугольник 160">
            <a:extLst>
              <a:ext uri="{FF2B5EF4-FFF2-40B4-BE49-F238E27FC236}">
                <a16:creationId xmlns:a16="http://schemas.microsoft.com/office/drawing/2014/main" id="{CC354AA4-7E17-970C-C9F1-85B364C7B4EE}"/>
              </a:ext>
            </a:extLst>
          </p:cNvPr>
          <p:cNvSpPr/>
          <p:nvPr/>
        </p:nvSpPr>
        <p:spPr>
          <a:xfrm flipH="1">
            <a:off x="632589" y="5173823"/>
            <a:ext cx="1933200" cy="1134000"/>
          </a:xfrm>
          <a:prstGeom prst="roundRect">
            <a:avLst>
              <a:gd name="adj" fmla="val 1616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2" name="Скругленный прямоугольник 161">
            <a:extLst>
              <a:ext uri="{FF2B5EF4-FFF2-40B4-BE49-F238E27FC236}">
                <a16:creationId xmlns:a16="http://schemas.microsoft.com/office/drawing/2014/main" id="{CB6938B6-E84A-4277-CC2D-9975CEC0F707}"/>
              </a:ext>
            </a:extLst>
          </p:cNvPr>
          <p:cNvSpPr/>
          <p:nvPr/>
        </p:nvSpPr>
        <p:spPr>
          <a:xfrm flipH="1">
            <a:off x="2678488" y="5173823"/>
            <a:ext cx="1933200" cy="1134000"/>
          </a:xfrm>
          <a:prstGeom prst="roundRect">
            <a:avLst>
              <a:gd name="adj" fmla="val 1616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aphicFrame>
        <p:nvGraphicFramePr>
          <p:cNvPr id="166" name="Таблица 165">
            <a:extLst>
              <a:ext uri="{FF2B5EF4-FFF2-40B4-BE49-F238E27FC236}">
                <a16:creationId xmlns:a16="http://schemas.microsoft.com/office/drawing/2014/main" id="{18DF3222-3EAD-D891-4DBE-002000BF71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4324907"/>
              </p:ext>
            </p:extLst>
          </p:nvPr>
        </p:nvGraphicFramePr>
        <p:xfrm>
          <a:off x="4747812" y="1400273"/>
          <a:ext cx="5039787" cy="113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3315">
                  <a:extLst>
                    <a:ext uri="{9D8B030D-6E8A-4147-A177-3AD203B41FA5}">
                      <a16:colId xmlns:a16="http://schemas.microsoft.com/office/drawing/2014/main" val="3318199641"/>
                    </a:ext>
                  </a:extLst>
                </a:gridCol>
                <a:gridCol w="948824">
                  <a:extLst>
                    <a:ext uri="{9D8B030D-6E8A-4147-A177-3AD203B41FA5}">
                      <a16:colId xmlns:a16="http://schemas.microsoft.com/office/drawing/2014/main" val="1343176932"/>
                    </a:ext>
                  </a:extLst>
                </a:gridCol>
                <a:gridCol w="948824">
                  <a:extLst>
                    <a:ext uri="{9D8B030D-6E8A-4147-A177-3AD203B41FA5}">
                      <a16:colId xmlns:a16="http://schemas.microsoft.com/office/drawing/2014/main" val="2111604541"/>
                    </a:ext>
                  </a:extLst>
                </a:gridCol>
                <a:gridCol w="948824">
                  <a:extLst>
                    <a:ext uri="{9D8B030D-6E8A-4147-A177-3AD203B41FA5}">
                      <a16:colId xmlns:a16="http://schemas.microsoft.com/office/drawing/2014/main" val="2298273598"/>
                    </a:ext>
                  </a:extLst>
                </a:gridCol>
              </a:tblGrid>
              <a:tr h="458501">
                <a:tc>
                  <a:txBody>
                    <a:bodyPr/>
                    <a:lstStyle/>
                    <a:p>
                      <a:pPr algn="ctr"/>
                      <a:r>
                        <a:rPr lang="ru-RU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КАЧЕСТВО ВОЗДУХА</a:t>
                      </a:r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ЕД. ИЗМ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</a:t>
                      </a:r>
                      <a:r>
                        <a:rPr lang="en-US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8852991"/>
                  </a:ext>
                </a:extLst>
              </a:tr>
              <a:tr h="675499">
                <a:tc>
                  <a:txBody>
                    <a:bodyPr/>
                    <a:lstStyle/>
                    <a:p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Выбросов загрязняющих веществ                   в атмосферу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тонн</a:t>
                      </a: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4,4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2,3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5506270"/>
                  </a:ext>
                </a:extLst>
              </a:tr>
            </a:tbl>
          </a:graphicData>
        </a:graphic>
      </p:graphicFrame>
      <p:sp>
        <p:nvSpPr>
          <p:cNvPr id="169" name="Прямоугольник с двумя скругленными соседними углами 168">
            <a:extLst>
              <a:ext uri="{FF2B5EF4-FFF2-40B4-BE49-F238E27FC236}">
                <a16:creationId xmlns:a16="http://schemas.microsoft.com/office/drawing/2014/main" id="{F897C04D-CEE2-17C6-F237-1F00A70B84B5}"/>
              </a:ext>
            </a:extLst>
          </p:cNvPr>
          <p:cNvSpPr/>
          <p:nvPr/>
        </p:nvSpPr>
        <p:spPr>
          <a:xfrm rot="10800000">
            <a:off x="4747802" y="2995083"/>
            <a:ext cx="5039787" cy="799160"/>
          </a:xfrm>
          <a:prstGeom prst="round2SameRect">
            <a:avLst>
              <a:gd name="adj1" fmla="val 24151"/>
              <a:gd name="adj2" fmla="val 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70" name="Прямоугольник с двумя скругленными соседними углами 169">
            <a:extLst>
              <a:ext uri="{FF2B5EF4-FFF2-40B4-BE49-F238E27FC236}">
                <a16:creationId xmlns:a16="http://schemas.microsoft.com/office/drawing/2014/main" id="{DC2E1620-DE91-5C67-4848-76A8C0F3585E}"/>
              </a:ext>
            </a:extLst>
          </p:cNvPr>
          <p:cNvSpPr/>
          <p:nvPr/>
        </p:nvSpPr>
        <p:spPr>
          <a:xfrm rot="10800000">
            <a:off x="4747802" y="2660240"/>
            <a:ext cx="5039787" cy="472081"/>
          </a:xfrm>
          <a:prstGeom prst="round2SameRect">
            <a:avLst>
              <a:gd name="adj1" fmla="val 0"/>
              <a:gd name="adj2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72" name="Прямоугольник с двумя скругленными соседними углами 171">
            <a:extLst>
              <a:ext uri="{FF2B5EF4-FFF2-40B4-BE49-F238E27FC236}">
                <a16:creationId xmlns:a16="http://schemas.microsoft.com/office/drawing/2014/main" id="{86C7DE69-5420-E10B-FDA4-7D8752F83083}"/>
              </a:ext>
            </a:extLst>
          </p:cNvPr>
          <p:cNvSpPr/>
          <p:nvPr/>
        </p:nvSpPr>
        <p:spPr>
          <a:xfrm rot="10800000">
            <a:off x="4731606" y="4389746"/>
            <a:ext cx="5039787" cy="1918074"/>
          </a:xfrm>
          <a:prstGeom prst="round2SameRect">
            <a:avLst>
              <a:gd name="adj1" fmla="val 10014"/>
              <a:gd name="adj2" fmla="val 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73" name="Прямоугольник с двумя скругленными соседними углами 172">
            <a:extLst>
              <a:ext uri="{FF2B5EF4-FFF2-40B4-BE49-F238E27FC236}">
                <a16:creationId xmlns:a16="http://schemas.microsoft.com/office/drawing/2014/main" id="{A741AF0E-E552-A63F-EFCA-F318F8DF1D7F}"/>
              </a:ext>
            </a:extLst>
          </p:cNvPr>
          <p:cNvSpPr/>
          <p:nvPr/>
        </p:nvSpPr>
        <p:spPr>
          <a:xfrm rot="10800000">
            <a:off x="4731608" y="3917666"/>
            <a:ext cx="5039787" cy="472081"/>
          </a:xfrm>
          <a:prstGeom prst="round2SameRect">
            <a:avLst>
              <a:gd name="adj1" fmla="val 0"/>
              <a:gd name="adj2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aphicFrame>
        <p:nvGraphicFramePr>
          <p:cNvPr id="174" name="Таблица 173">
            <a:extLst>
              <a:ext uri="{FF2B5EF4-FFF2-40B4-BE49-F238E27FC236}">
                <a16:creationId xmlns:a16="http://schemas.microsoft.com/office/drawing/2014/main" id="{6FCB7D2B-23EB-C966-CC16-65D817DD3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1510899"/>
              </p:ext>
            </p:extLst>
          </p:nvPr>
        </p:nvGraphicFramePr>
        <p:xfrm>
          <a:off x="4731613" y="3916397"/>
          <a:ext cx="5039787" cy="23914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3315">
                  <a:extLst>
                    <a:ext uri="{9D8B030D-6E8A-4147-A177-3AD203B41FA5}">
                      <a16:colId xmlns:a16="http://schemas.microsoft.com/office/drawing/2014/main" val="3318199641"/>
                    </a:ext>
                  </a:extLst>
                </a:gridCol>
                <a:gridCol w="948824">
                  <a:extLst>
                    <a:ext uri="{9D8B030D-6E8A-4147-A177-3AD203B41FA5}">
                      <a16:colId xmlns:a16="http://schemas.microsoft.com/office/drawing/2014/main" val="1343176932"/>
                    </a:ext>
                  </a:extLst>
                </a:gridCol>
                <a:gridCol w="948824">
                  <a:extLst>
                    <a:ext uri="{9D8B030D-6E8A-4147-A177-3AD203B41FA5}">
                      <a16:colId xmlns:a16="http://schemas.microsoft.com/office/drawing/2014/main" val="2111604541"/>
                    </a:ext>
                  </a:extLst>
                </a:gridCol>
                <a:gridCol w="948824">
                  <a:extLst>
                    <a:ext uri="{9D8B030D-6E8A-4147-A177-3AD203B41FA5}">
                      <a16:colId xmlns:a16="http://schemas.microsoft.com/office/drawing/2014/main" val="2298273598"/>
                    </a:ext>
                  </a:extLst>
                </a:gridCol>
              </a:tblGrid>
              <a:tr h="469291">
                <a:tc>
                  <a:txBody>
                    <a:bodyPr/>
                    <a:lstStyle/>
                    <a:p>
                      <a:pPr algn="ctr"/>
                      <a:r>
                        <a:rPr lang="ru-RU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КАЧЕСТВО ВОЗДУХА</a:t>
                      </a:r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ЕД. ИЗМ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</a:t>
                      </a:r>
                      <a:r>
                        <a:rPr lang="en-US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8852991"/>
                  </a:ext>
                </a:extLst>
              </a:tr>
              <a:tr h="640711">
                <a:tc>
                  <a:txBody>
                    <a:bodyPr/>
                    <a:lstStyle/>
                    <a:p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Теплоснабжения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72,4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43,0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5506270"/>
                  </a:ext>
                </a:extLst>
              </a:tr>
              <a:tr h="640711">
                <a:tc>
                  <a:txBody>
                    <a:bodyPr/>
                    <a:lstStyle/>
                    <a:p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Водоснабжение</a:t>
                      </a:r>
                    </a:p>
                  </a:txBody>
                  <a:tcPr marL="1440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69,9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43,3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4078559"/>
                  </a:ext>
                </a:extLst>
              </a:tr>
              <a:tr h="640711">
                <a:tc>
                  <a:txBody>
                    <a:bodyPr/>
                    <a:lstStyle/>
                    <a:p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Водоотведение</a:t>
                      </a:r>
                    </a:p>
                  </a:txBody>
                  <a:tcPr marL="14400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75,7</a:t>
                      </a: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43,9</a:t>
                      </a: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8912894"/>
                  </a:ext>
                </a:extLst>
              </a:tr>
            </a:tbl>
          </a:graphicData>
        </a:graphic>
      </p:graphicFrame>
      <p:sp>
        <p:nvSpPr>
          <p:cNvPr id="175" name="TextBox 174">
            <a:extLst>
              <a:ext uri="{FF2B5EF4-FFF2-40B4-BE49-F238E27FC236}">
                <a16:creationId xmlns:a16="http://schemas.microsoft.com/office/drawing/2014/main" id="{34EB0C42-E24D-1599-DB6F-C1C8327AA73D}"/>
              </a:ext>
            </a:extLst>
          </p:cNvPr>
          <p:cNvSpPr txBox="1"/>
          <p:nvPr/>
        </p:nvSpPr>
        <p:spPr>
          <a:xfrm>
            <a:off x="4747802" y="6365207"/>
            <a:ext cx="427751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*Среднее по муниципалитетам НО</a:t>
            </a:r>
            <a:endParaRPr lang="x-none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DE2841E0-CED4-F92A-C7A0-37C6D569ACC3}"/>
              </a:ext>
            </a:extLst>
          </p:cNvPr>
          <p:cNvSpPr txBox="1"/>
          <p:nvPr/>
        </p:nvSpPr>
        <p:spPr>
          <a:xfrm>
            <a:off x="777436" y="1812805"/>
            <a:ext cx="88175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180/360  </a:t>
            </a: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356FF621-0CE3-EED7-DE74-7E1AA24C8A86}"/>
              </a:ext>
            </a:extLst>
          </p:cNvPr>
          <p:cNvSpPr txBox="1"/>
          <p:nvPr/>
        </p:nvSpPr>
        <p:spPr>
          <a:xfrm>
            <a:off x="1589514" y="1889749"/>
            <a:ext cx="67781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баллов</a:t>
            </a:r>
          </a:p>
        </p:txBody>
      </p:sp>
      <p:sp>
        <p:nvSpPr>
          <p:cNvPr id="181" name="Скругленный прямоугольник 180">
            <a:extLst>
              <a:ext uri="{FF2B5EF4-FFF2-40B4-BE49-F238E27FC236}">
                <a16:creationId xmlns:a16="http://schemas.microsoft.com/office/drawing/2014/main" id="{60EDBA0F-49DD-3E58-39A3-1039CB03D332}"/>
              </a:ext>
            </a:extLst>
          </p:cNvPr>
          <p:cNvSpPr/>
          <p:nvPr/>
        </p:nvSpPr>
        <p:spPr>
          <a:xfrm>
            <a:off x="764690" y="2239251"/>
            <a:ext cx="1706021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l99</a:t>
            </a:r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— средний балл по городам НО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D7547331-87C6-583C-F2B3-87951F8587C2}"/>
              </a:ext>
            </a:extLst>
          </p:cNvPr>
          <p:cNvSpPr txBox="1"/>
          <p:nvPr/>
        </p:nvSpPr>
        <p:spPr>
          <a:xfrm>
            <a:off x="771269" y="3075185"/>
            <a:ext cx="67781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34/60  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05A8436D-879B-A075-0AC7-70744B6D1D4F}"/>
              </a:ext>
            </a:extLst>
          </p:cNvPr>
          <p:cNvSpPr txBox="1"/>
          <p:nvPr/>
        </p:nvSpPr>
        <p:spPr>
          <a:xfrm>
            <a:off x="1372447" y="3152129"/>
            <a:ext cx="67781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балла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5D6028FC-B0B4-0EF6-32AE-E5AF1B96946A}"/>
              </a:ext>
            </a:extLst>
          </p:cNvPr>
          <p:cNvSpPr txBox="1"/>
          <p:nvPr/>
        </p:nvSpPr>
        <p:spPr>
          <a:xfrm>
            <a:off x="771269" y="3353192"/>
            <a:ext cx="152437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жилье и прилегающие пространства </a:t>
            </a: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ABCB8891-149E-F558-A454-9A59865519F2}"/>
              </a:ext>
            </a:extLst>
          </p:cNvPr>
          <p:cNvSpPr txBox="1"/>
          <p:nvPr/>
        </p:nvSpPr>
        <p:spPr>
          <a:xfrm>
            <a:off x="2823334" y="1700161"/>
            <a:ext cx="1199058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условно комфортный климат</a:t>
            </a:r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9D16DF49-3F4A-8A97-F57C-FCA60C3FE27D}"/>
              </a:ext>
            </a:extLst>
          </p:cNvPr>
          <p:cNvSpPr txBox="1"/>
          <p:nvPr/>
        </p:nvSpPr>
        <p:spPr>
          <a:xfrm>
            <a:off x="632590" y="6365207"/>
            <a:ext cx="363832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*Индекс формируется Министерством строительства и жилищно-коммунального хозяйства РФ по административному центру муниципального образования</a:t>
            </a:r>
            <a:endParaRPr lang="x-none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9" name="TextBox 198">
            <a:extLst>
              <a:ext uri="{FF2B5EF4-FFF2-40B4-BE49-F238E27FC236}">
                <a16:creationId xmlns:a16="http://schemas.microsoft.com/office/drawing/2014/main" id="{336ECF4B-F225-C078-029F-36234955F876}"/>
              </a:ext>
            </a:extLst>
          </p:cNvPr>
          <p:cNvSpPr txBox="1"/>
          <p:nvPr/>
        </p:nvSpPr>
        <p:spPr>
          <a:xfrm>
            <a:off x="771269" y="1037436"/>
            <a:ext cx="3638327" cy="1938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520"/>
              </a:lnSpc>
            </a:pPr>
            <a:r>
              <a:rPr lang="ru-RU" sz="600" b="1" dirty="0">
                <a:latin typeface="Arial" panose="020B0604020202020204" pitchFamily="34" charset="0"/>
                <a:cs typeface="Arial" panose="020B0604020202020204" pitchFamily="34" charset="0"/>
              </a:rPr>
              <a:t>набрано больше половины от максимального количества баллов</a:t>
            </a:r>
            <a:endParaRPr lang="x-none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520"/>
              </a:lnSpc>
            </a:pPr>
            <a:endParaRPr lang="ru-RU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520"/>
              </a:lnSpc>
            </a:pPr>
            <a:r>
              <a:rPr lang="ru-RU" sz="600" b="1" dirty="0">
                <a:latin typeface="Arial" panose="020B0604020202020204" pitchFamily="34" charset="0"/>
                <a:cs typeface="Arial" panose="020B0604020202020204" pitchFamily="34" charset="0"/>
              </a:rPr>
              <a:t>набрано меньше половины от максимального количества баллов</a:t>
            </a:r>
            <a:endParaRPr lang="x-none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0" name="Овал 199">
            <a:extLst>
              <a:ext uri="{FF2B5EF4-FFF2-40B4-BE49-F238E27FC236}">
                <a16:creationId xmlns:a16="http://schemas.microsoft.com/office/drawing/2014/main" id="{15D9CCFB-099B-E167-CF29-02692564828D}"/>
              </a:ext>
            </a:extLst>
          </p:cNvPr>
          <p:cNvSpPr/>
          <p:nvPr/>
        </p:nvSpPr>
        <p:spPr>
          <a:xfrm>
            <a:off x="642962" y="1025383"/>
            <a:ext cx="70348" cy="70348"/>
          </a:xfrm>
          <a:prstGeom prst="ellipse">
            <a:avLst/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02" name="Овал 201">
            <a:extLst>
              <a:ext uri="{FF2B5EF4-FFF2-40B4-BE49-F238E27FC236}">
                <a16:creationId xmlns:a16="http://schemas.microsoft.com/office/drawing/2014/main" id="{3EDA5452-0DA0-7C38-DEAA-8AB38AC5413E}"/>
              </a:ext>
            </a:extLst>
          </p:cNvPr>
          <p:cNvSpPr/>
          <p:nvPr/>
        </p:nvSpPr>
        <p:spPr>
          <a:xfrm>
            <a:off x="642962" y="1155152"/>
            <a:ext cx="70348" cy="70348"/>
          </a:xfrm>
          <a:prstGeom prst="ellipse">
            <a:avLst/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05" name="Скругленный прямоугольник 204">
            <a:extLst>
              <a:ext uri="{FF2B5EF4-FFF2-40B4-BE49-F238E27FC236}">
                <a16:creationId xmlns:a16="http://schemas.microsoft.com/office/drawing/2014/main" id="{C2E91F4A-34CD-9D5D-A847-4E399627CC02}"/>
              </a:ext>
            </a:extLst>
          </p:cNvPr>
          <p:cNvSpPr/>
          <p:nvPr/>
        </p:nvSpPr>
        <p:spPr>
          <a:xfrm flipH="1">
            <a:off x="2693806" y="2657877"/>
            <a:ext cx="1933200" cy="1134000"/>
          </a:xfrm>
          <a:prstGeom prst="roundRect">
            <a:avLst>
              <a:gd name="adj" fmla="val 1616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id="{99FF7127-A7D9-83DD-3190-7FF99DA60017}"/>
              </a:ext>
            </a:extLst>
          </p:cNvPr>
          <p:cNvSpPr txBox="1"/>
          <p:nvPr/>
        </p:nvSpPr>
        <p:spPr>
          <a:xfrm>
            <a:off x="2825265" y="3074091"/>
            <a:ext cx="67781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>
                <a:solidFill>
                  <a:srgbClr val="B1C1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25/60  </a:t>
            </a:r>
          </a:p>
        </p:txBody>
      </p:sp>
      <p:sp>
        <p:nvSpPr>
          <p:cNvPr id="207" name="TextBox 206">
            <a:extLst>
              <a:ext uri="{FF2B5EF4-FFF2-40B4-BE49-F238E27FC236}">
                <a16:creationId xmlns:a16="http://schemas.microsoft.com/office/drawing/2014/main" id="{ECCDD3AF-7CAB-866E-239B-480DEDBF22EB}"/>
              </a:ext>
            </a:extLst>
          </p:cNvPr>
          <p:cNvSpPr txBox="1"/>
          <p:nvPr/>
        </p:nvSpPr>
        <p:spPr>
          <a:xfrm>
            <a:off x="3426443" y="3151035"/>
            <a:ext cx="67781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B1C1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баллов</a:t>
            </a:r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id="{8E70D385-76D0-2BAA-441E-627CDCF8D567}"/>
              </a:ext>
            </a:extLst>
          </p:cNvPr>
          <p:cNvSpPr txBox="1"/>
          <p:nvPr/>
        </p:nvSpPr>
        <p:spPr>
          <a:xfrm>
            <a:off x="2825266" y="3352098"/>
            <a:ext cx="1445652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улично-дорожная сеть</a:t>
            </a: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id="{2E95505E-A56B-9D29-0F25-51D3BD9C1816}"/>
              </a:ext>
            </a:extLst>
          </p:cNvPr>
          <p:cNvSpPr txBox="1"/>
          <p:nvPr/>
        </p:nvSpPr>
        <p:spPr>
          <a:xfrm>
            <a:off x="763172" y="4330424"/>
            <a:ext cx="67781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>
                <a:solidFill>
                  <a:srgbClr val="B1C1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29/60  </a:t>
            </a:r>
          </a:p>
        </p:txBody>
      </p:sp>
      <p:sp>
        <p:nvSpPr>
          <p:cNvPr id="212" name="TextBox 211">
            <a:extLst>
              <a:ext uri="{FF2B5EF4-FFF2-40B4-BE49-F238E27FC236}">
                <a16:creationId xmlns:a16="http://schemas.microsoft.com/office/drawing/2014/main" id="{C46D27D4-C09B-4CCE-0358-C9809B03C61C}"/>
              </a:ext>
            </a:extLst>
          </p:cNvPr>
          <p:cNvSpPr txBox="1"/>
          <p:nvPr/>
        </p:nvSpPr>
        <p:spPr>
          <a:xfrm>
            <a:off x="1364350" y="4407368"/>
            <a:ext cx="67781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B1C1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балла</a:t>
            </a:r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id="{2503DEC5-F616-3285-5430-C599627C9174}"/>
              </a:ext>
            </a:extLst>
          </p:cNvPr>
          <p:cNvSpPr txBox="1"/>
          <p:nvPr/>
        </p:nvSpPr>
        <p:spPr>
          <a:xfrm>
            <a:off x="763172" y="4608431"/>
            <a:ext cx="152437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озелененные пространства </a:t>
            </a:r>
          </a:p>
        </p:txBody>
      </p:sp>
      <p:sp>
        <p:nvSpPr>
          <p:cNvPr id="216" name="TextBox 215">
            <a:extLst>
              <a:ext uri="{FF2B5EF4-FFF2-40B4-BE49-F238E27FC236}">
                <a16:creationId xmlns:a16="http://schemas.microsoft.com/office/drawing/2014/main" id="{6BA4C204-F5B4-6DCF-C1C6-65189FC54C76}"/>
              </a:ext>
            </a:extLst>
          </p:cNvPr>
          <p:cNvSpPr txBox="1"/>
          <p:nvPr/>
        </p:nvSpPr>
        <p:spPr>
          <a:xfrm>
            <a:off x="2817168" y="4329330"/>
            <a:ext cx="67781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30/60  </a:t>
            </a:r>
          </a:p>
        </p:txBody>
      </p:sp>
      <p:sp>
        <p:nvSpPr>
          <p:cNvPr id="217" name="TextBox 216">
            <a:extLst>
              <a:ext uri="{FF2B5EF4-FFF2-40B4-BE49-F238E27FC236}">
                <a16:creationId xmlns:a16="http://schemas.microsoft.com/office/drawing/2014/main" id="{0B7F32D4-9F89-1BB0-1AEF-8843B06802AE}"/>
              </a:ext>
            </a:extLst>
          </p:cNvPr>
          <p:cNvSpPr txBox="1"/>
          <p:nvPr/>
        </p:nvSpPr>
        <p:spPr>
          <a:xfrm>
            <a:off x="3418346" y="4406274"/>
            <a:ext cx="67781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баллов</a:t>
            </a:r>
          </a:p>
        </p:txBody>
      </p:sp>
      <p:sp>
        <p:nvSpPr>
          <p:cNvPr id="219" name="TextBox 218">
            <a:extLst>
              <a:ext uri="{FF2B5EF4-FFF2-40B4-BE49-F238E27FC236}">
                <a16:creationId xmlns:a16="http://schemas.microsoft.com/office/drawing/2014/main" id="{5794E043-40FD-ABBF-6B6A-38A2707394BB}"/>
              </a:ext>
            </a:extLst>
          </p:cNvPr>
          <p:cNvSpPr txBox="1"/>
          <p:nvPr/>
        </p:nvSpPr>
        <p:spPr>
          <a:xfrm>
            <a:off x="2817168" y="4607337"/>
            <a:ext cx="152437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общегородское пространство</a:t>
            </a:r>
          </a:p>
        </p:txBody>
      </p:sp>
      <p:sp>
        <p:nvSpPr>
          <p:cNvPr id="221" name="TextBox 220">
            <a:extLst>
              <a:ext uri="{FF2B5EF4-FFF2-40B4-BE49-F238E27FC236}">
                <a16:creationId xmlns:a16="http://schemas.microsoft.com/office/drawing/2014/main" id="{1E934D3A-02AB-2C7B-E5BC-1A164AD8BE93}"/>
              </a:ext>
            </a:extLst>
          </p:cNvPr>
          <p:cNvSpPr txBox="1"/>
          <p:nvPr/>
        </p:nvSpPr>
        <p:spPr>
          <a:xfrm>
            <a:off x="763170" y="5586576"/>
            <a:ext cx="67781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>
                <a:solidFill>
                  <a:srgbClr val="B1C1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29/60  </a:t>
            </a:r>
          </a:p>
        </p:txBody>
      </p:sp>
      <p:sp>
        <p:nvSpPr>
          <p:cNvPr id="222" name="TextBox 221">
            <a:extLst>
              <a:ext uri="{FF2B5EF4-FFF2-40B4-BE49-F238E27FC236}">
                <a16:creationId xmlns:a16="http://schemas.microsoft.com/office/drawing/2014/main" id="{BA81EB67-8975-7F09-A526-6E12CAE670D8}"/>
              </a:ext>
            </a:extLst>
          </p:cNvPr>
          <p:cNvSpPr txBox="1"/>
          <p:nvPr/>
        </p:nvSpPr>
        <p:spPr>
          <a:xfrm>
            <a:off x="1364348" y="5663520"/>
            <a:ext cx="67781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B1C1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балла</a:t>
            </a:r>
          </a:p>
        </p:txBody>
      </p:sp>
      <p:sp>
        <p:nvSpPr>
          <p:cNvPr id="229" name="TextBox 228">
            <a:extLst>
              <a:ext uri="{FF2B5EF4-FFF2-40B4-BE49-F238E27FC236}">
                <a16:creationId xmlns:a16="http://schemas.microsoft.com/office/drawing/2014/main" id="{1D9B7A5A-EAA9-298F-696F-FC5A8E72A173}"/>
              </a:ext>
            </a:extLst>
          </p:cNvPr>
          <p:cNvSpPr txBox="1"/>
          <p:nvPr/>
        </p:nvSpPr>
        <p:spPr>
          <a:xfrm>
            <a:off x="763170" y="5864583"/>
            <a:ext cx="180984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социально-досуговая</a:t>
            </a:r>
            <a:r>
              <a:rPr lang="en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инфраструктура</a:t>
            </a:r>
          </a:p>
        </p:txBody>
      </p:sp>
      <p:sp>
        <p:nvSpPr>
          <p:cNvPr id="238" name="TextBox 237">
            <a:extLst>
              <a:ext uri="{FF2B5EF4-FFF2-40B4-BE49-F238E27FC236}">
                <a16:creationId xmlns:a16="http://schemas.microsoft.com/office/drawing/2014/main" id="{5669243B-9349-1132-386E-B82772AEBA35}"/>
              </a:ext>
            </a:extLst>
          </p:cNvPr>
          <p:cNvSpPr txBox="1"/>
          <p:nvPr/>
        </p:nvSpPr>
        <p:spPr>
          <a:xfrm>
            <a:off x="2817166" y="5585482"/>
            <a:ext cx="67781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33/60  </a:t>
            </a:r>
          </a:p>
        </p:txBody>
      </p:sp>
      <p:sp>
        <p:nvSpPr>
          <p:cNvPr id="239" name="TextBox 238">
            <a:extLst>
              <a:ext uri="{FF2B5EF4-FFF2-40B4-BE49-F238E27FC236}">
                <a16:creationId xmlns:a16="http://schemas.microsoft.com/office/drawing/2014/main" id="{0904C898-EB14-A5D2-77BD-F577E68462A3}"/>
              </a:ext>
            </a:extLst>
          </p:cNvPr>
          <p:cNvSpPr txBox="1"/>
          <p:nvPr/>
        </p:nvSpPr>
        <p:spPr>
          <a:xfrm>
            <a:off x="3418344" y="5662426"/>
            <a:ext cx="67781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балла</a:t>
            </a: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id="{68269774-FD19-B04B-8F9B-EE2B9E51C027}"/>
              </a:ext>
            </a:extLst>
          </p:cNvPr>
          <p:cNvSpPr txBox="1"/>
          <p:nvPr/>
        </p:nvSpPr>
        <p:spPr>
          <a:xfrm>
            <a:off x="2817166" y="5863489"/>
            <a:ext cx="1794522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общественно-деловая</a:t>
            </a:r>
            <a:r>
              <a:rPr lang="en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инфраструктура </a:t>
            </a:r>
          </a:p>
        </p:txBody>
      </p:sp>
      <p:pic>
        <p:nvPicPr>
          <p:cNvPr id="243" name="Рисунок 242" descr="Облачно с прояснениями со сплошной заливкой">
            <a:extLst>
              <a:ext uri="{FF2B5EF4-FFF2-40B4-BE49-F238E27FC236}">
                <a16:creationId xmlns:a16="http://schemas.microsoft.com/office/drawing/2014/main" id="{E90CF940-2637-98EA-385D-7A1D916B818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135523" y="1501072"/>
            <a:ext cx="360000" cy="360000"/>
          </a:xfrm>
          <a:prstGeom prst="rect">
            <a:avLst/>
          </a:prstGeom>
        </p:spPr>
      </p:pic>
      <p:pic>
        <p:nvPicPr>
          <p:cNvPr id="247" name="Рисунок 246" descr="Дорога со сплошной заливкой">
            <a:extLst>
              <a:ext uri="{FF2B5EF4-FFF2-40B4-BE49-F238E27FC236}">
                <a16:creationId xmlns:a16="http://schemas.microsoft.com/office/drawing/2014/main" id="{314E387F-F4FA-9534-23C9-D88BE19F19D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135523" y="2757415"/>
            <a:ext cx="360000" cy="360000"/>
          </a:xfrm>
          <a:prstGeom prst="rect">
            <a:avLst/>
          </a:prstGeom>
        </p:spPr>
      </p:pic>
      <p:pic>
        <p:nvPicPr>
          <p:cNvPr id="251" name="Рисунок 250" descr="Пейзаж холма со сплошной заливкой">
            <a:extLst>
              <a:ext uri="{FF2B5EF4-FFF2-40B4-BE49-F238E27FC236}">
                <a16:creationId xmlns:a16="http://schemas.microsoft.com/office/drawing/2014/main" id="{B9E585B0-3872-12F5-3CD8-F02DE3E3ACD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110712" y="4013748"/>
            <a:ext cx="360000" cy="360000"/>
          </a:xfrm>
          <a:prstGeom prst="rect">
            <a:avLst/>
          </a:prstGeom>
        </p:spPr>
      </p:pic>
      <p:pic>
        <p:nvPicPr>
          <p:cNvPr id="255" name="Рисунок 254" descr="Руководство по настройке удаленной работы со сплошной заливкой">
            <a:extLst>
              <a:ext uri="{FF2B5EF4-FFF2-40B4-BE49-F238E27FC236}">
                <a16:creationId xmlns:a16="http://schemas.microsoft.com/office/drawing/2014/main" id="{9EE7AFE4-1BE3-F26B-1A91-744E1AD3EAA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=""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135523" y="5275557"/>
            <a:ext cx="360000" cy="36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3F0953-6AC5-CDBC-60E9-7D86ECD0577B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(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НАИМЕНОВАНИЕ ВАШЕГО МУНИЦИПАЛИТЕТА)</a:t>
            </a:r>
          </a:p>
        </p:txBody>
      </p:sp>
    </p:spTree>
    <p:extLst>
      <p:ext uri="{BB962C8B-B14F-4D97-AF65-F5344CB8AC3E}">
        <p14:creationId xmlns:p14="http://schemas.microsoft.com/office/powerpoint/2010/main" val="379541704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EFEFE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31261</TotalTime>
  <Words>4064</Words>
  <Application>Microsoft Office PowerPoint</Application>
  <PresentationFormat>Лист A4 (210x297 мм)</PresentationFormat>
  <Paragraphs>1349</Paragraphs>
  <Slides>46</Slides>
  <Notes>34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51" baseType="lpstr">
      <vt:lpstr>Arial</vt:lpstr>
      <vt:lpstr>Calibri</vt:lpstr>
      <vt:lpstr>Calibri Light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Валерия Гугнина</dc:creator>
  <cp:lastModifiedBy>Админ</cp:lastModifiedBy>
  <cp:revision>362</cp:revision>
  <dcterms:created xsi:type="dcterms:W3CDTF">2023-11-22T14:19:10Z</dcterms:created>
  <dcterms:modified xsi:type="dcterms:W3CDTF">2025-12-29T10:19:44Z</dcterms:modified>
</cp:coreProperties>
</file>